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71" r:id="rId16"/>
    <p:sldId id="272" r:id="rId17"/>
    <p:sldId id="278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69" r:id="rId26"/>
    <p:sldId id="270" r:id="rId27"/>
    <p:sldId id="282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43AD-6FBF-4BEA-B666-327D74071FA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1A12D-F9AA-498C-B910-E735EC1BA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0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9E25C-BE3E-4AB0-82C8-3A347BAE29F0}" type="slidenum">
              <a:rPr lang="en-US"/>
              <a:pPr/>
              <a:t>3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85441-861F-4972-A75F-129A236DC994}" type="slidenum">
              <a:rPr lang="en-US"/>
              <a:pPr/>
              <a:t>10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1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C987D-DA1B-4E98-A3FA-1E1E59540E69}" type="slidenum">
              <a:rPr lang="en-US"/>
              <a:pPr/>
              <a:t>12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5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BCC39-017F-4361-9280-0E1BD1B78CFF}" type="slidenum">
              <a:rPr lang="en-US"/>
              <a:pPr/>
              <a:t>14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37ED2-FA7E-4F98-B458-A264C4B673F5}" type="slidenum">
              <a:rPr lang="en-US"/>
              <a:pPr/>
              <a:t>25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AD721-4E66-40FE-95DC-5CA9C95EEB8E}" type="slidenum">
              <a:rPr lang="en-US"/>
              <a:pPr/>
              <a:t>26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6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fld id="{BF5EF791-75D7-4C7B-8D8E-7E2432EC06F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5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fld id="{506685C5-7C65-4C06-9832-E05569723CC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5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829F28-0701-494B-B6D5-5D3722BB143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4885DD-D580-4CCE-83A9-04F214007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0" i="0" u="none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cWYAnmm-Q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Life Sciences </a:t>
            </a:r>
            <a:r>
              <a:rPr lang="en-CA" dirty="0" smtClean="0"/>
              <a:t>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Kingdoms Protista and Plantae</a:t>
            </a:r>
            <a:r>
              <a:rPr lang="en-CA" dirty="0" smtClean="0"/>
              <a:t>:</a:t>
            </a:r>
          </a:p>
          <a:p>
            <a:r>
              <a:rPr lang="en-CA" dirty="0" smtClean="0"/>
              <a:t>Algae and </a:t>
            </a:r>
            <a:r>
              <a:rPr lang="en-CA" dirty="0" err="1" smtClean="0"/>
              <a:t>Bryophyta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6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r="4114" b="11383"/>
          <a:stretch>
            <a:fillRect/>
          </a:stretch>
        </p:blipFill>
        <p:spPr bwMode="auto">
          <a:xfrm>
            <a:off x="5257800" y="4281488"/>
            <a:ext cx="3576638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19" y="2344737"/>
            <a:ext cx="2176462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990600"/>
          </a:xfrm>
        </p:spPr>
        <p:txBody>
          <a:bodyPr/>
          <a:lstStyle/>
          <a:p>
            <a:r>
              <a:rPr lang="en-US" dirty="0"/>
              <a:t>Evolution of Land Plants</a:t>
            </a:r>
          </a:p>
        </p:txBody>
      </p:sp>
      <p:sp>
        <p:nvSpPr>
          <p:cNvPr id="3788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476875"/>
          </a:xfrm>
        </p:spPr>
        <p:txBody>
          <a:bodyPr>
            <a:noAutofit/>
          </a:bodyPr>
          <a:lstStyle/>
          <a:p>
            <a:r>
              <a:rPr lang="en-US" sz="2800" dirty="0"/>
              <a:t>500 </a:t>
            </a:r>
            <a:r>
              <a:rPr lang="en-US" sz="2800" dirty="0" err="1"/>
              <a:t>mya</a:t>
            </a:r>
            <a:r>
              <a:rPr lang="en-US" sz="2800" dirty="0"/>
              <a:t> land plants </a:t>
            </a:r>
            <a:r>
              <a:rPr lang="en-US" sz="2800" dirty="0" smtClean="0"/>
              <a:t>evolved special </a:t>
            </a:r>
            <a:r>
              <a:rPr lang="en-US" sz="2800" dirty="0"/>
              <a:t>adaptations for life on dry land</a:t>
            </a:r>
          </a:p>
          <a:p>
            <a:pPr marL="1085850" lvl="2"/>
            <a:r>
              <a:rPr lang="en-US" sz="2800" dirty="0"/>
              <a:t>protection from drying = </a:t>
            </a:r>
            <a:r>
              <a:rPr lang="en-US" sz="2800" u="sng" dirty="0">
                <a:solidFill>
                  <a:srgbClr val="CC0000"/>
                </a:solidFill>
              </a:rPr>
              <a:t>desiccation</a:t>
            </a:r>
            <a:endParaRPr lang="en-US" sz="2800" dirty="0"/>
          </a:p>
          <a:p>
            <a:pPr marL="1428750" lvl="3"/>
            <a:r>
              <a:rPr lang="en-US" sz="2800" dirty="0"/>
              <a:t>waxy </a:t>
            </a:r>
            <a:r>
              <a:rPr lang="en-US" sz="2800" u="sng" dirty="0">
                <a:solidFill>
                  <a:srgbClr val="CC0000"/>
                </a:solidFill>
              </a:rPr>
              <a:t>cuticle</a:t>
            </a:r>
            <a:endParaRPr lang="en-US" sz="2800" dirty="0"/>
          </a:p>
          <a:p>
            <a:pPr marL="1085850" lvl="2"/>
            <a:r>
              <a:rPr lang="en-US" sz="2800" dirty="0"/>
              <a:t>gas exchange (through cuticle)</a:t>
            </a:r>
          </a:p>
          <a:p>
            <a:pPr marL="1428750" lvl="3"/>
            <a:r>
              <a:rPr lang="en-US" sz="2800" u="sng" dirty="0" err="1" smtClean="0">
                <a:solidFill>
                  <a:srgbClr val="CC0000"/>
                </a:solidFill>
              </a:rPr>
              <a:t>stomatas</a:t>
            </a:r>
            <a:endParaRPr lang="en-US" sz="2800" dirty="0"/>
          </a:p>
          <a:p>
            <a:pPr marL="1085850" lvl="2"/>
            <a:r>
              <a:rPr lang="en-US" sz="2800" dirty="0"/>
              <a:t>water &amp; nutrient conducting systems</a:t>
            </a:r>
          </a:p>
          <a:p>
            <a:pPr marL="1428750" lvl="3"/>
            <a:r>
              <a:rPr lang="en-US" sz="2800" u="sng" dirty="0">
                <a:solidFill>
                  <a:srgbClr val="CC0000"/>
                </a:solidFill>
              </a:rPr>
              <a:t>xylem</a:t>
            </a:r>
            <a:r>
              <a:rPr lang="en-US" sz="2800" dirty="0"/>
              <a:t> &amp; </a:t>
            </a:r>
            <a:r>
              <a:rPr lang="en-US" sz="2800" u="sng" dirty="0">
                <a:solidFill>
                  <a:srgbClr val="CC0000"/>
                </a:solidFill>
              </a:rPr>
              <a:t>phloem</a:t>
            </a:r>
            <a:endParaRPr lang="en-US" sz="2800" dirty="0"/>
          </a:p>
          <a:p>
            <a:pPr marL="1085850" lvl="2"/>
            <a:r>
              <a:rPr lang="en-US" sz="2800" dirty="0"/>
              <a:t>protection for embryo</a:t>
            </a:r>
          </a:p>
          <a:p>
            <a:pPr marL="1428750" lvl="3"/>
            <a:r>
              <a:rPr lang="en-US" sz="2800" dirty="0"/>
              <a:t>seeds</a:t>
            </a:r>
          </a:p>
        </p:txBody>
      </p:sp>
    </p:spTree>
    <p:extLst>
      <p:ext uri="{BB962C8B-B14F-4D97-AF65-F5344CB8AC3E}">
        <p14:creationId xmlns:p14="http://schemas.microsoft.com/office/powerpoint/2010/main" val="13773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Kingdom Plantae</a:t>
            </a:r>
          </a:p>
        </p:txBody>
      </p:sp>
      <p:sp>
        <p:nvSpPr>
          <p:cNvPr id="587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352800" cy="4495800"/>
          </a:xfrm>
        </p:spPr>
        <p:txBody>
          <a:bodyPr>
            <a:normAutofit fontScale="775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Eukaryotic</a:t>
            </a:r>
          </a:p>
          <a:p>
            <a:r>
              <a:rPr lang="en-US" sz="2800" dirty="0" smtClean="0"/>
              <a:t>Autotrophic</a:t>
            </a:r>
          </a:p>
          <a:p>
            <a:r>
              <a:rPr lang="en-US" sz="2800" dirty="0" smtClean="0"/>
              <a:t>Photosynthetic</a:t>
            </a:r>
          </a:p>
          <a:p>
            <a:r>
              <a:rPr lang="en-US" sz="2800" dirty="0" smtClean="0"/>
              <a:t>Cells contain </a:t>
            </a:r>
            <a:r>
              <a:rPr lang="en-US" sz="2800" dirty="0"/>
              <a:t>chloroplasts</a:t>
            </a:r>
          </a:p>
          <a:p>
            <a:r>
              <a:rPr lang="en-US" sz="2800" dirty="0"/>
              <a:t>Multi-cellular</a:t>
            </a:r>
          </a:p>
          <a:p>
            <a:r>
              <a:rPr lang="en-US" sz="2800" dirty="0"/>
              <a:t>Sexual and asexual reproduction</a:t>
            </a:r>
          </a:p>
          <a:p>
            <a:r>
              <a:rPr lang="en-US" sz="2800" dirty="0"/>
              <a:t>Cell wall – </a:t>
            </a:r>
            <a:r>
              <a:rPr lang="en-US" sz="2800" dirty="0" smtClean="0"/>
              <a:t>cellulose</a:t>
            </a:r>
          </a:p>
          <a:p>
            <a:r>
              <a:rPr lang="en-US" sz="2800" dirty="0" smtClean="0"/>
              <a:t>Alternation of Generations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2" name="Picture 2" descr="http://grandaspirations.org/wp-content/uploads/2010/11/growing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90701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Animal vs. Plant life cycle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0133" y="992188"/>
            <a:ext cx="8510587" cy="5480050"/>
            <a:chOff x="423863" y="1373188"/>
            <a:chExt cx="8510587" cy="5480050"/>
          </a:xfrm>
        </p:grpSpPr>
        <p:sp>
          <p:nvSpPr>
            <p:cNvPr id="387074" name="Oval 2"/>
            <p:cNvSpPr>
              <a:spLocks noChangeArrowheads="1"/>
            </p:cNvSpPr>
            <p:nvPr/>
          </p:nvSpPr>
          <p:spPr bwMode="auto">
            <a:xfrm>
              <a:off x="5429250" y="2303463"/>
              <a:ext cx="2895600" cy="3581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5" name="Oval 3"/>
            <p:cNvSpPr>
              <a:spLocks noChangeArrowheads="1"/>
            </p:cNvSpPr>
            <p:nvPr/>
          </p:nvSpPr>
          <p:spPr bwMode="auto">
            <a:xfrm>
              <a:off x="1066800" y="2303463"/>
              <a:ext cx="2895600" cy="35814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77" name="Oval 5"/>
            <p:cNvSpPr>
              <a:spLocks noChangeArrowheads="1"/>
            </p:cNvSpPr>
            <p:nvPr/>
          </p:nvSpPr>
          <p:spPr bwMode="auto">
            <a:xfrm>
              <a:off x="1477963" y="1922463"/>
              <a:ext cx="1981200" cy="1219200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rgbClr val="CC0000"/>
                  </a:solidFill>
                </a:rPr>
                <a:t>diploid</a:t>
              </a:r>
              <a:r>
                <a:rPr lang="en-US" sz="2000" b="1" dirty="0">
                  <a:solidFill>
                    <a:srgbClr val="0F116A"/>
                  </a:solidFill>
                </a:rPr>
                <a:t/>
              </a:r>
              <a:br>
                <a:rPr lang="en-US" sz="2000" b="1" dirty="0">
                  <a:solidFill>
                    <a:srgbClr val="0F116A"/>
                  </a:solidFill>
                </a:rPr>
              </a:br>
              <a:r>
                <a:rPr lang="en-US" sz="2000" b="1" dirty="0">
                  <a:solidFill>
                    <a:srgbClr val="0F116A"/>
                  </a:solidFill>
                </a:rPr>
                <a:t>multicellular</a:t>
              </a:r>
            </a:p>
            <a:p>
              <a:pPr algn="ctr"/>
              <a:r>
                <a:rPr lang="en-US" sz="2000" b="1" dirty="0">
                  <a:solidFill>
                    <a:srgbClr val="CC0000"/>
                  </a:solidFill>
                </a:rPr>
                <a:t>2n</a:t>
              </a:r>
              <a:endParaRPr lang="en-US" sz="2000" b="1" dirty="0">
                <a:solidFill>
                  <a:srgbClr val="0F116A"/>
                </a:solidFill>
              </a:endParaRPr>
            </a:p>
          </p:txBody>
        </p:sp>
        <p:sp>
          <p:nvSpPr>
            <p:cNvPr id="387078" name="Oval 6"/>
            <p:cNvSpPr>
              <a:spLocks noChangeArrowheads="1"/>
            </p:cNvSpPr>
            <p:nvPr/>
          </p:nvSpPr>
          <p:spPr bwMode="auto">
            <a:xfrm>
              <a:off x="5886450" y="1922463"/>
              <a:ext cx="1981200" cy="1219200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CC0000"/>
                  </a:solidFill>
                </a:rPr>
                <a:t>diploid</a:t>
              </a:r>
              <a:r>
                <a:rPr lang="en-US" sz="2000" b="1" dirty="0">
                  <a:solidFill>
                    <a:srgbClr val="0F116A"/>
                  </a:solidFill>
                </a:rPr>
                <a:t/>
              </a:r>
              <a:br>
                <a:rPr lang="en-US" sz="2000" b="1" dirty="0">
                  <a:solidFill>
                    <a:srgbClr val="0F116A"/>
                  </a:solidFill>
                </a:rPr>
              </a:br>
              <a:r>
                <a:rPr lang="en-US" sz="2000" b="1" dirty="0">
                  <a:solidFill>
                    <a:srgbClr val="0F116A"/>
                  </a:solidFill>
                </a:rPr>
                <a:t>multicellular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0F116A"/>
                  </a:solidFill>
                </a:rPr>
                <a:t>sporophyte</a:t>
              </a:r>
            </a:p>
            <a:p>
              <a:pPr algn="ctr"/>
              <a:r>
                <a:rPr lang="en-US" sz="2000" b="1" dirty="0">
                  <a:solidFill>
                    <a:srgbClr val="CC0000"/>
                  </a:solidFill>
                </a:rPr>
                <a:t>2n</a:t>
              </a:r>
              <a:endParaRPr lang="en-US" sz="2000" b="1" dirty="0">
                <a:solidFill>
                  <a:srgbClr val="0F116A"/>
                </a:solidFill>
              </a:endParaRPr>
            </a:p>
          </p:txBody>
        </p:sp>
        <p:sp>
          <p:nvSpPr>
            <p:cNvPr id="387079" name="Oval 7"/>
            <p:cNvSpPr>
              <a:spLocks noChangeArrowheads="1"/>
            </p:cNvSpPr>
            <p:nvPr/>
          </p:nvSpPr>
          <p:spPr bwMode="auto">
            <a:xfrm>
              <a:off x="5886450" y="4894263"/>
              <a:ext cx="1981200" cy="12192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CC0000"/>
                  </a:solidFill>
                </a:rPr>
                <a:t>haploid</a:t>
              </a:r>
              <a:r>
                <a:rPr lang="en-US" sz="2000" b="1" dirty="0">
                  <a:solidFill>
                    <a:srgbClr val="0F116A"/>
                  </a:solidFill>
                </a:rPr>
                <a:t/>
              </a:r>
              <a:br>
                <a:rPr lang="en-US" sz="2000" b="1" dirty="0">
                  <a:solidFill>
                    <a:srgbClr val="0F116A"/>
                  </a:solidFill>
                </a:rPr>
              </a:br>
              <a:r>
                <a:rPr lang="en-US" sz="2000" b="1" dirty="0">
                  <a:solidFill>
                    <a:srgbClr val="0F116A"/>
                  </a:solidFill>
                </a:rPr>
                <a:t>multicellular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0F116A"/>
                  </a:solidFill>
                </a:rPr>
                <a:t>gametophyte</a:t>
              </a:r>
            </a:p>
            <a:p>
              <a:pPr algn="ctr"/>
              <a:r>
                <a:rPr lang="en-US" sz="2000" b="1" dirty="0">
                  <a:solidFill>
                    <a:srgbClr val="CC0000"/>
                  </a:solidFill>
                </a:rPr>
                <a:t>1n</a:t>
              </a:r>
              <a:endParaRPr lang="en-US" sz="2000" b="1" dirty="0">
                <a:solidFill>
                  <a:srgbClr val="0F116A"/>
                </a:solidFill>
              </a:endParaRPr>
            </a:p>
          </p:txBody>
        </p:sp>
        <p:sp>
          <p:nvSpPr>
            <p:cNvPr id="387080" name="Oval 8"/>
            <p:cNvSpPr>
              <a:spLocks noChangeArrowheads="1"/>
            </p:cNvSpPr>
            <p:nvPr/>
          </p:nvSpPr>
          <p:spPr bwMode="auto">
            <a:xfrm>
              <a:off x="1477963" y="4894263"/>
              <a:ext cx="1981200" cy="12192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CC0000"/>
                  </a:solidFill>
                </a:rPr>
                <a:t>haploid</a:t>
              </a:r>
              <a:r>
                <a:rPr lang="en-US" sz="2000" b="1" dirty="0">
                  <a:solidFill>
                    <a:srgbClr val="0F116A"/>
                  </a:solidFill>
                </a:rPr>
                <a:t/>
              </a:r>
              <a:br>
                <a:rPr lang="en-US" sz="2000" b="1" dirty="0">
                  <a:solidFill>
                    <a:srgbClr val="0F116A"/>
                  </a:solidFill>
                </a:rPr>
              </a:br>
              <a:r>
                <a:rPr lang="en-US" sz="2000" b="1" dirty="0">
                  <a:solidFill>
                    <a:srgbClr val="0F116A"/>
                  </a:solidFill>
                </a:rPr>
                <a:t>unicellular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0F116A"/>
                  </a:solidFill>
                </a:rPr>
                <a:t>gametes</a:t>
              </a:r>
            </a:p>
            <a:p>
              <a:pPr algn="ctr"/>
              <a:r>
                <a:rPr lang="en-US" sz="2000" b="1" dirty="0">
                  <a:solidFill>
                    <a:srgbClr val="CC0000"/>
                  </a:solidFill>
                </a:rPr>
                <a:t>1n</a:t>
              </a:r>
            </a:p>
          </p:txBody>
        </p:sp>
        <p:sp>
          <p:nvSpPr>
            <p:cNvPr id="387081" name="Oval 9"/>
            <p:cNvSpPr>
              <a:spLocks noChangeArrowheads="1"/>
            </p:cNvSpPr>
            <p:nvPr/>
          </p:nvSpPr>
          <p:spPr bwMode="auto">
            <a:xfrm>
              <a:off x="7562850" y="3675063"/>
              <a:ext cx="1371600" cy="762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0F116A"/>
                  </a:solidFill>
                </a:rPr>
                <a:t>spores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0F116A"/>
                  </a:solidFill>
                </a:rPr>
                <a:t>1n</a:t>
              </a:r>
              <a:endParaRPr lang="en-US" dirty="0"/>
            </a:p>
          </p:txBody>
        </p:sp>
        <p:sp>
          <p:nvSpPr>
            <p:cNvPr id="387082" name="Oval 10"/>
            <p:cNvSpPr>
              <a:spLocks noChangeArrowheads="1"/>
            </p:cNvSpPr>
            <p:nvPr/>
          </p:nvSpPr>
          <p:spPr bwMode="auto">
            <a:xfrm>
              <a:off x="4819650" y="3675063"/>
              <a:ext cx="1371600" cy="762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0F116A"/>
                  </a:solidFill>
                </a:rPr>
                <a:t>gametes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0F116A"/>
                  </a:solidFill>
                </a:rPr>
                <a:t>1n</a:t>
              </a:r>
              <a:endParaRPr lang="en-US" dirty="0"/>
            </a:p>
          </p:txBody>
        </p:sp>
        <p:sp>
          <p:nvSpPr>
            <p:cNvPr id="387083" name="Rectangle 11"/>
            <p:cNvSpPr>
              <a:spLocks noChangeArrowheads="1"/>
            </p:cNvSpPr>
            <p:nvPr/>
          </p:nvSpPr>
          <p:spPr bwMode="auto">
            <a:xfrm>
              <a:off x="1768475" y="1373188"/>
              <a:ext cx="137001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</a:rPr>
                <a:t>Animal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  <p:sp>
          <p:nvSpPr>
            <p:cNvPr id="387084" name="Rectangle 12"/>
            <p:cNvSpPr>
              <a:spLocks noChangeArrowheads="1"/>
            </p:cNvSpPr>
            <p:nvPr/>
          </p:nvSpPr>
          <p:spPr bwMode="auto">
            <a:xfrm>
              <a:off x="6275388" y="1373188"/>
              <a:ext cx="10541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</a:rPr>
                <a:t>Plant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  <p:sp>
          <p:nvSpPr>
            <p:cNvPr id="387085" name="Line 13"/>
            <p:cNvSpPr>
              <a:spLocks noChangeShapeType="1"/>
            </p:cNvSpPr>
            <p:nvPr/>
          </p:nvSpPr>
          <p:spPr bwMode="auto">
            <a:xfrm>
              <a:off x="3948113" y="40560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6" name="Line 14"/>
            <p:cNvSpPr>
              <a:spLocks noChangeShapeType="1"/>
            </p:cNvSpPr>
            <p:nvPr/>
          </p:nvSpPr>
          <p:spPr bwMode="auto">
            <a:xfrm flipV="1">
              <a:off x="1066800" y="37512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7" name="Line 15"/>
            <p:cNvSpPr>
              <a:spLocks noChangeShapeType="1"/>
            </p:cNvSpPr>
            <p:nvPr/>
          </p:nvSpPr>
          <p:spPr bwMode="auto">
            <a:xfrm rot="-1857826">
              <a:off x="8172450" y="32178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8" name="Line 16"/>
            <p:cNvSpPr>
              <a:spLocks noChangeShapeType="1"/>
            </p:cNvSpPr>
            <p:nvPr/>
          </p:nvSpPr>
          <p:spPr bwMode="auto">
            <a:xfrm rot="-12657826">
              <a:off x="5505450" y="47418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89" name="Line 17"/>
            <p:cNvSpPr>
              <a:spLocks noChangeShapeType="1"/>
            </p:cNvSpPr>
            <p:nvPr/>
          </p:nvSpPr>
          <p:spPr bwMode="auto">
            <a:xfrm rot="11642174">
              <a:off x="5657850" y="29892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0" name="Line 18"/>
            <p:cNvSpPr>
              <a:spLocks noChangeShapeType="1"/>
            </p:cNvSpPr>
            <p:nvPr/>
          </p:nvSpPr>
          <p:spPr bwMode="auto">
            <a:xfrm rot="842174">
              <a:off x="8139113" y="4970463"/>
              <a:ext cx="0" cy="7620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091" name="Rectangle 19"/>
            <p:cNvSpPr>
              <a:spLocks noChangeArrowheads="1"/>
            </p:cNvSpPr>
            <p:nvPr/>
          </p:nvSpPr>
          <p:spPr bwMode="auto">
            <a:xfrm>
              <a:off x="4962525" y="6396038"/>
              <a:ext cx="3927475" cy="45720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 dirty="0">
                  <a:solidFill>
                    <a:srgbClr val="000000"/>
                  </a:solidFill>
                </a:rPr>
                <a:t>alternation of generations</a:t>
              </a:r>
            </a:p>
          </p:txBody>
        </p:sp>
        <p:sp>
          <p:nvSpPr>
            <p:cNvPr id="387092" name="Rectangle 20"/>
            <p:cNvSpPr>
              <a:spLocks noChangeArrowheads="1"/>
            </p:cNvSpPr>
            <p:nvPr/>
          </p:nvSpPr>
          <p:spPr bwMode="auto">
            <a:xfrm>
              <a:off x="3351213" y="3236913"/>
              <a:ext cx="946150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meiosis</a:t>
              </a:r>
              <a:endParaRPr lang="en-US" b="1">
                <a:solidFill>
                  <a:srgbClr val="0F116A"/>
                </a:solidFill>
              </a:endParaRPr>
            </a:p>
          </p:txBody>
        </p:sp>
        <p:sp>
          <p:nvSpPr>
            <p:cNvPr id="387098" name="Rectangle 26"/>
            <p:cNvSpPr>
              <a:spLocks noChangeArrowheads="1"/>
            </p:cNvSpPr>
            <p:nvPr/>
          </p:nvSpPr>
          <p:spPr bwMode="auto">
            <a:xfrm>
              <a:off x="423863" y="4625975"/>
              <a:ext cx="1354137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fertilization</a:t>
              </a:r>
              <a:endParaRPr lang="en-US" b="1" dirty="0">
                <a:solidFill>
                  <a:srgbClr val="0F116A"/>
                </a:solidFill>
              </a:endParaRPr>
            </a:p>
          </p:txBody>
        </p:sp>
        <p:sp>
          <p:nvSpPr>
            <p:cNvPr id="387099" name="Rectangle 27"/>
            <p:cNvSpPr>
              <a:spLocks noChangeArrowheads="1"/>
            </p:cNvSpPr>
            <p:nvPr/>
          </p:nvSpPr>
          <p:spPr bwMode="auto">
            <a:xfrm>
              <a:off x="658813" y="3236913"/>
              <a:ext cx="889000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mitosis</a:t>
              </a:r>
              <a:endParaRPr lang="en-US" b="1">
                <a:solidFill>
                  <a:srgbClr val="0F116A"/>
                </a:solidFill>
              </a:endParaRPr>
            </a:p>
          </p:txBody>
        </p:sp>
        <p:sp>
          <p:nvSpPr>
            <p:cNvPr id="387100" name="Rectangle 28"/>
            <p:cNvSpPr>
              <a:spLocks noChangeArrowheads="1"/>
            </p:cNvSpPr>
            <p:nvPr/>
          </p:nvSpPr>
          <p:spPr bwMode="auto">
            <a:xfrm>
              <a:off x="7724775" y="3213100"/>
              <a:ext cx="946150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meiosis</a:t>
              </a:r>
              <a:endParaRPr lang="en-US" b="1">
                <a:solidFill>
                  <a:srgbClr val="0F116A"/>
                </a:solidFill>
              </a:endParaRPr>
            </a:p>
          </p:txBody>
        </p:sp>
        <p:sp>
          <p:nvSpPr>
            <p:cNvPr id="387101" name="Rectangle 29"/>
            <p:cNvSpPr>
              <a:spLocks noChangeArrowheads="1"/>
            </p:cNvSpPr>
            <p:nvPr/>
          </p:nvSpPr>
          <p:spPr bwMode="auto">
            <a:xfrm>
              <a:off x="7754938" y="4689475"/>
              <a:ext cx="889000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mitosis</a:t>
              </a:r>
              <a:endParaRPr lang="en-US" b="1">
                <a:solidFill>
                  <a:srgbClr val="0F116A"/>
                </a:solidFill>
              </a:endParaRPr>
            </a:p>
          </p:txBody>
        </p:sp>
        <p:sp>
          <p:nvSpPr>
            <p:cNvPr id="387102" name="Rectangle 30"/>
            <p:cNvSpPr>
              <a:spLocks noChangeArrowheads="1"/>
            </p:cNvSpPr>
            <p:nvPr/>
          </p:nvSpPr>
          <p:spPr bwMode="auto">
            <a:xfrm>
              <a:off x="5087938" y="4689475"/>
              <a:ext cx="889000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mitosis</a:t>
              </a:r>
              <a:endParaRPr lang="en-US" b="1">
                <a:solidFill>
                  <a:srgbClr val="0F116A"/>
                </a:solidFill>
              </a:endParaRPr>
            </a:p>
          </p:txBody>
        </p:sp>
        <p:sp>
          <p:nvSpPr>
            <p:cNvPr id="387105" name="Rectangle 33"/>
            <p:cNvSpPr>
              <a:spLocks noChangeArrowheads="1"/>
            </p:cNvSpPr>
            <p:nvPr/>
          </p:nvSpPr>
          <p:spPr bwMode="auto">
            <a:xfrm>
              <a:off x="4860925" y="3213100"/>
              <a:ext cx="1354138" cy="3048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fertilization</a:t>
              </a:r>
              <a:endParaRPr lang="en-US" b="1">
                <a:solidFill>
                  <a:srgbClr val="0F11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5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freelearningchannel.com/l/Content/Materials/Sciences/Biology/textbooks/CK12_Biology/html/15/ck12_1_files/2013030806373839353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08494"/>
            <a:ext cx="81534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33600" y="2286000"/>
            <a:ext cx="16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Bryophytes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486055"/>
            <a:ext cx="182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Pteridophytes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023084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Gymnosperms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2150" y="3255796"/>
            <a:ext cx="17907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Angiosperms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First land plants</a:t>
            </a:r>
          </a:p>
        </p:txBody>
      </p:sp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400800" cy="5935663"/>
          </a:xfrm>
          <a:ln/>
        </p:spPr>
        <p:txBody>
          <a:bodyPr>
            <a:noAutofit/>
          </a:bodyPr>
          <a:lstStyle/>
          <a:p>
            <a:r>
              <a:rPr lang="en-US" sz="2800" dirty="0"/>
              <a:t>Bryophytes: mosses &amp; liverworts</a:t>
            </a:r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non-vascular</a:t>
            </a:r>
            <a:endParaRPr lang="en-US" sz="2800" dirty="0"/>
          </a:p>
          <a:p>
            <a:pPr marL="1085850" lvl="2"/>
            <a:r>
              <a:rPr lang="en-US" sz="2400" dirty="0"/>
              <a:t>no water transport system</a:t>
            </a:r>
          </a:p>
          <a:p>
            <a:pPr marL="1085850" lvl="2"/>
            <a:r>
              <a:rPr lang="en-US" sz="2400" dirty="0"/>
              <a:t>no true roots</a:t>
            </a:r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swimming sperm</a:t>
            </a:r>
            <a:endParaRPr lang="en-US" sz="2800" dirty="0"/>
          </a:p>
          <a:p>
            <a:pPr marL="1085850" lvl="2"/>
            <a:r>
              <a:rPr lang="en-US" sz="2400" dirty="0"/>
              <a:t>flagellated sperm</a:t>
            </a:r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lifecycle dominated by </a:t>
            </a:r>
            <a:br>
              <a:rPr lang="en-US" sz="2800" u="sng" dirty="0">
                <a:solidFill>
                  <a:srgbClr val="CC0000"/>
                </a:solidFill>
              </a:rPr>
            </a:br>
            <a:r>
              <a:rPr lang="en-US" sz="2800" u="sng" dirty="0">
                <a:solidFill>
                  <a:srgbClr val="CC0000"/>
                </a:solidFill>
              </a:rPr>
              <a:t>haploid gametophyte stage</a:t>
            </a:r>
            <a:endParaRPr lang="en-US" sz="2800" dirty="0"/>
          </a:p>
          <a:p>
            <a:pPr marL="1085850" lvl="2"/>
            <a:r>
              <a:rPr lang="en-US" sz="2400" dirty="0"/>
              <a:t>fuzzy moss plant you are </a:t>
            </a:r>
            <a:br>
              <a:rPr lang="en-US" sz="2400" dirty="0"/>
            </a:br>
            <a:r>
              <a:rPr lang="en-US" sz="2400" dirty="0"/>
              <a:t>familiar with is </a:t>
            </a:r>
            <a:r>
              <a:rPr lang="en-US" sz="2400" u="sng" dirty="0">
                <a:solidFill>
                  <a:srgbClr val="CC0000"/>
                </a:solidFill>
              </a:rPr>
              <a:t>haploid</a:t>
            </a:r>
            <a:endParaRPr lang="en-US" sz="2400" dirty="0"/>
          </a:p>
          <a:p>
            <a:pPr lvl="1"/>
            <a:r>
              <a:rPr lang="en-US" sz="2800" u="sng" dirty="0">
                <a:solidFill>
                  <a:srgbClr val="CC0000"/>
                </a:solidFill>
              </a:rPr>
              <a:t>spores</a:t>
            </a:r>
            <a:r>
              <a:rPr lang="en-US" sz="2800" dirty="0"/>
              <a:t> for reproduction</a:t>
            </a:r>
          </a:p>
          <a:p>
            <a:pPr marL="1085850" lvl="2"/>
            <a:r>
              <a:rPr lang="en-US" sz="2400" dirty="0"/>
              <a:t>haploid cells which sprout </a:t>
            </a:r>
            <a:br>
              <a:rPr lang="en-US" sz="2400" dirty="0"/>
            </a:br>
            <a:r>
              <a:rPr lang="en-US" sz="2400" dirty="0"/>
              <a:t>to form gametophyte</a:t>
            </a:r>
          </a:p>
        </p:txBody>
      </p:sp>
      <p:pic>
        <p:nvPicPr>
          <p:cNvPr id="382980" name="Picture 4" descr="29-15d-MossSporophy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2286000"/>
            <a:ext cx="2954337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2991" name="Group 15"/>
          <p:cNvGrpSpPr>
            <a:grpSpLocks/>
          </p:cNvGrpSpPr>
          <p:nvPr/>
        </p:nvGrpSpPr>
        <p:grpSpPr bwMode="auto">
          <a:xfrm>
            <a:off x="7696200" y="1676400"/>
            <a:ext cx="1404938" cy="2743200"/>
            <a:chOff x="4848" y="1056"/>
            <a:chExt cx="885" cy="1728"/>
          </a:xfrm>
        </p:grpSpPr>
        <p:sp>
          <p:nvSpPr>
            <p:cNvPr id="382981" name="Rectangle 5"/>
            <p:cNvSpPr>
              <a:spLocks noChangeArrowheads="1"/>
            </p:cNvSpPr>
            <p:nvPr/>
          </p:nvSpPr>
          <p:spPr bwMode="auto">
            <a:xfrm>
              <a:off x="5040" y="1056"/>
              <a:ext cx="69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diploid</a:t>
              </a:r>
            </a:p>
          </p:txBody>
        </p:sp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 flipH="1">
              <a:off x="5280" y="1248"/>
              <a:ext cx="96" cy="76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3" name="Oval 7"/>
            <p:cNvSpPr>
              <a:spLocks noChangeArrowheads="1"/>
            </p:cNvSpPr>
            <p:nvPr/>
          </p:nvSpPr>
          <p:spPr bwMode="auto">
            <a:xfrm>
              <a:off x="4848" y="2016"/>
              <a:ext cx="768" cy="76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990" name="Group 14"/>
          <p:cNvGrpSpPr>
            <a:grpSpLocks/>
          </p:cNvGrpSpPr>
          <p:nvPr/>
        </p:nvGrpSpPr>
        <p:grpSpPr bwMode="auto">
          <a:xfrm>
            <a:off x="6134100" y="1676400"/>
            <a:ext cx="1333500" cy="1981200"/>
            <a:chOff x="3864" y="1056"/>
            <a:chExt cx="840" cy="1248"/>
          </a:xfrm>
        </p:grpSpPr>
        <p:sp>
          <p:nvSpPr>
            <p:cNvPr id="382984" name="Rectangle 8"/>
            <p:cNvSpPr>
              <a:spLocks noChangeArrowheads="1"/>
            </p:cNvSpPr>
            <p:nvPr/>
          </p:nvSpPr>
          <p:spPr bwMode="auto">
            <a:xfrm>
              <a:off x="3864" y="1056"/>
              <a:ext cx="74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haploid</a:t>
              </a:r>
            </a:p>
          </p:txBody>
        </p:sp>
        <p:sp>
          <p:nvSpPr>
            <p:cNvPr id="382985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48" cy="288"/>
            </a:xfrm>
            <a:prstGeom prst="lin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6" name="Oval 10"/>
            <p:cNvSpPr>
              <a:spLocks noChangeArrowheads="1"/>
            </p:cNvSpPr>
            <p:nvPr/>
          </p:nvSpPr>
          <p:spPr bwMode="auto">
            <a:xfrm>
              <a:off x="3936" y="1536"/>
              <a:ext cx="768" cy="768"/>
            </a:xfrm>
            <a:prstGeom prst="ellips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82988" name="Picture 12" descr="penguin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989" name="AutoShape 13"/>
          <p:cNvSpPr>
            <a:spLocks noChangeArrowheads="1"/>
          </p:cNvSpPr>
          <p:nvPr/>
        </p:nvSpPr>
        <p:spPr bwMode="auto">
          <a:xfrm flipH="1">
            <a:off x="0" y="4114800"/>
            <a:ext cx="1741488" cy="971550"/>
          </a:xfrm>
          <a:prstGeom prst="wedgeEllipseCallout">
            <a:avLst>
              <a:gd name="adj1" fmla="val -7431"/>
              <a:gd name="adj2" fmla="val 11339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 dirty="0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Where must</a:t>
            </a:r>
            <a:br>
              <a:rPr lang="en-US" sz="1800" b="1" dirty="0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mosses live? </a:t>
            </a:r>
          </a:p>
        </p:txBody>
      </p:sp>
    </p:spTree>
    <p:extLst>
      <p:ext uri="{BB962C8B-B14F-4D97-AF65-F5344CB8AC3E}">
        <p14:creationId xmlns:p14="http://schemas.microsoft.com/office/powerpoint/2010/main" val="27051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Bryophytes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991600" cy="41148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Includes: mosses, liverworts and hornworts</a:t>
            </a:r>
          </a:p>
          <a:p>
            <a:r>
              <a:rPr lang="en-US" altLang="en-US" sz="2800" dirty="0"/>
              <a:t>Called “non-vascular plants” because their dominant stage (gametophyte) lacks vascular tissues</a:t>
            </a:r>
          </a:p>
          <a:p>
            <a:r>
              <a:rPr lang="en-US" altLang="en-US" sz="2800" dirty="0"/>
              <a:t>Show many of the characteristics believed to be in the first land </a:t>
            </a:r>
            <a:r>
              <a:rPr lang="en-US" altLang="en-US" sz="2800" dirty="0" smtClean="0"/>
              <a:t>plants</a:t>
            </a:r>
          </a:p>
          <a:p>
            <a:r>
              <a:rPr lang="en-CA" altLang="en-US" sz="2800" dirty="0" smtClean="0"/>
              <a:t>What problems did the Bryophytes face when moving onto land from water?</a:t>
            </a: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62400" y="5927498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dessication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6460" y="588597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proliferation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2" y="595601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embryo drying out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Bryophytes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057400"/>
            <a:ext cx="40386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u="sng" dirty="0"/>
              <a:t>Their Solutions:</a:t>
            </a:r>
            <a:endParaRPr lang="en-US" altLang="en-US" sz="2800" dirty="0"/>
          </a:p>
          <a:p>
            <a:r>
              <a:rPr lang="en-US" altLang="en-US" sz="2800" dirty="0"/>
              <a:t>Protect the embryo </a:t>
            </a:r>
          </a:p>
          <a:p>
            <a:r>
              <a:rPr lang="en-US" altLang="en-US" sz="2800" dirty="0"/>
              <a:t>Thin waxy cuticle</a:t>
            </a:r>
          </a:p>
          <a:p>
            <a:r>
              <a:rPr lang="en-US" altLang="en-US" sz="2800" dirty="0"/>
              <a:t>Utilizing air for species distribution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4" r="11427"/>
          <a:stretch>
            <a:fillRect/>
          </a:stretch>
        </p:blipFill>
        <p:spPr bwMode="auto">
          <a:xfrm>
            <a:off x="0" y="2438400"/>
            <a:ext cx="4724400" cy="33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Typical Life Cycle</a:t>
            </a:r>
          </a:p>
        </p:txBody>
      </p:sp>
      <p:pic>
        <p:nvPicPr>
          <p:cNvPr id="28677" name="Picture 5" descr="image?id=6946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86750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smtClean="0"/>
              <a:t>Bryophyte Life Cycle</a:t>
            </a:r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Utilize </a:t>
            </a:r>
            <a:r>
              <a:rPr lang="en-US" altLang="en-US" sz="2800" u="sng" dirty="0"/>
              <a:t>Alternation of Generations</a:t>
            </a:r>
            <a:r>
              <a:rPr lang="en-US" altLang="en-US" sz="2800" dirty="0"/>
              <a:t> from algae</a:t>
            </a:r>
          </a:p>
          <a:p>
            <a:r>
              <a:rPr lang="en-US" altLang="en-US" sz="2800" b="1" dirty="0"/>
              <a:t>Gametophyte</a:t>
            </a:r>
            <a:r>
              <a:rPr lang="en-US" altLang="en-US" sz="2800" dirty="0"/>
              <a:t> (n) shows two distinct sexes: the </a:t>
            </a:r>
            <a:r>
              <a:rPr lang="en-US" altLang="en-US" sz="2800" u="sng" dirty="0"/>
              <a:t>male antheridium </a:t>
            </a:r>
            <a:r>
              <a:rPr lang="en-US" altLang="en-US" sz="2800" dirty="0"/>
              <a:t>and the </a:t>
            </a:r>
            <a:r>
              <a:rPr lang="en-US" altLang="en-US" sz="2800" u="sng" dirty="0"/>
              <a:t>female </a:t>
            </a:r>
            <a:r>
              <a:rPr lang="en-US" altLang="en-US" sz="2800" u="sng" dirty="0" err="1"/>
              <a:t>archegonium</a:t>
            </a:r>
            <a:endParaRPr lang="en-US" altLang="en-US" sz="2800" u="sng" dirty="0"/>
          </a:p>
          <a:p>
            <a:r>
              <a:rPr lang="en-US" altLang="en-US" sz="2800" dirty="0"/>
              <a:t>This is the dominant stage (gametophyte) and is involved in 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29696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Archegonium</a:t>
            </a:r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b="4884"/>
          <a:stretch>
            <a:fillRect/>
          </a:stretch>
        </p:blipFill>
        <p:spPr>
          <a:xfrm>
            <a:off x="6096000" y="2362200"/>
            <a:ext cx="3048000" cy="32766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6096000" cy="46482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This is the female shoot</a:t>
            </a:r>
          </a:p>
          <a:p>
            <a:r>
              <a:rPr lang="en-US" altLang="en-US" sz="2800" dirty="0"/>
              <a:t>It contains the </a:t>
            </a:r>
            <a:r>
              <a:rPr lang="en-US" altLang="en-US" sz="2800" dirty="0" err="1"/>
              <a:t>archegonium</a:t>
            </a:r>
            <a:r>
              <a:rPr lang="en-US" altLang="en-US" sz="2800" dirty="0"/>
              <a:t> (at the top of the shoot) which is: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	- dominant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	- haploid (n)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	- </a:t>
            </a:r>
            <a:r>
              <a:rPr lang="en-US" altLang="en-US" sz="2800" dirty="0" smtClean="0"/>
              <a:t>produced </a:t>
            </a:r>
            <a:r>
              <a:rPr lang="en-US" altLang="en-US" sz="2800" dirty="0"/>
              <a:t>by mitosis and contains the </a:t>
            </a:r>
            <a:r>
              <a:rPr lang="en-US" altLang="en-US" sz="2800" dirty="0" smtClean="0"/>
              <a:t>egg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58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State the 3 types of algae</a:t>
            </a:r>
          </a:p>
          <a:p>
            <a:r>
              <a:rPr lang="en-CA" dirty="0" smtClean="0"/>
              <a:t>Explain why </a:t>
            </a:r>
            <a:r>
              <a:rPr lang="en-CA" dirty="0" smtClean="0"/>
              <a:t>we believe land plants developed from algae</a:t>
            </a:r>
          </a:p>
          <a:p>
            <a:r>
              <a:rPr lang="en-CA" dirty="0" smtClean="0"/>
              <a:t>Draw and explain the lifecycle </a:t>
            </a:r>
            <a:r>
              <a:rPr lang="en-CA" dirty="0" smtClean="0"/>
              <a:t>of a bryophyte</a:t>
            </a:r>
          </a:p>
          <a:p>
            <a:r>
              <a:rPr lang="en-CA" dirty="0" smtClean="0"/>
              <a:t>Give examples </a:t>
            </a:r>
            <a:r>
              <a:rPr lang="en-CA" dirty="0" smtClean="0"/>
              <a:t>of bryophytes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Antheridium</a:t>
            </a:r>
          </a:p>
        </p:txBody>
      </p:sp>
      <p:pic>
        <p:nvPicPr>
          <p:cNvPr id="2560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/>
          <a:stretch>
            <a:fillRect/>
          </a:stretch>
        </p:blipFill>
        <p:spPr>
          <a:xfrm>
            <a:off x="5791200" y="2133600"/>
            <a:ext cx="3352800" cy="338772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6019800" cy="44958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The male gametophyte, the antheridium (top of shoot), is:  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   		- dominant 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   		- haploid (n)</a:t>
            </a:r>
          </a:p>
          <a:p>
            <a:pPr>
              <a:buFont typeface="Wingdings" pitchFamily="2" charset="2"/>
              <a:buNone/>
            </a:pPr>
            <a:r>
              <a:rPr lang="en-US" altLang="en-US" sz="2800" dirty="0"/>
              <a:t>   		- produces motile sperm by 		mitosis</a:t>
            </a:r>
          </a:p>
          <a:p>
            <a:r>
              <a:rPr lang="en-US" altLang="en-US" sz="2800" dirty="0"/>
              <a:t>Fertilization occurs when there is enough water for the sperm to swim to the egg (in the </a:t>
            </a:r>
            <a:r>
              <a:rPr lang="en-US" altLang="en-US" sz="2800" dirty="0" err="1"/>
              <a:t>archegonium</a:t>
            </a:r>
            <a:r>
              <a:rPr lang="en-US" alt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51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Sporophyte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334000" cy="45720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Fertilization </a:t>
            </a:r>
            <a:r>
              <a:rPr lang="en-US" altLang="en-US" sz="2800" dirty="0" smtClean="0"/>
              <a:t>results in a </a:t>
            </a:r>
            <a:r>
              <a:rPr lang="en-US" altLang="en-US" sz="2800" dirty="0"/>
              <a:t>diploid </a:t>
            </a:r>
            <a:r>
              <a:rPr lang="en-US" altLang="en-US" sz="2800" dirty="0" smtClean="0"/>
              <a:t>sporophyte </a:t>
            </a:r>
            <a:r>
              <a:rPr lang="en-US" altLang="en-US" sz="2800" dirty="0"/>
              <a:t>which grows out of the </a:t>
            </a:r>
            <a:r>
              <a:rPr lang="en-US" altLang="en-US" sz="2800" dirty="0" err="1"/>
              <a:t>archegonium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and </a:t>
            </a:r>
            <a:r>
              <a:rPr lang="en-US" altLang="en-US" sz="2800" dirty="0"/>
              <a:t>forms a spore capsule</a:t>
            </a:r>
          </a:p>
          <a:p>
            <a:r>
              <a:rPr lang="en-US" altLang="en-US" sz="2800" dirty="0"/>
              <a:t>Sporophyte </a:t>
            </a:r>
            <a:r>
              <a:rPr lang="en-US" altLang="en-US" sz="2800" dirty="0" smtClean="0"/>
              <a:t>contains </a:t>
            </a:r>
            <a:r>
              <a:rPr lang="en-US" altLang="en-US" sz="2800" dirty="0"/>
              <a:t>vascular tissue</a:t>
            </a:r>
          </a:p>
          <a:p>
            <a:r>
              <a:rPr lang="en-US" altLang="en-US" sz="2800" dirty="0"/>
              <a:t>It produces haploid, wind borne spores by meiosis</a:t>
            </a:r>
          </a:p>
        </p:txBody>
      </p:sp>
      <p:pic>
        <p:nvPicPr>
          <p:cNvPr id="2662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133600"/>
            <a:ext cx="3886200" cy="287972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562600" y="5029200"/>
            <a:ext cx="3200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Arial" charset="0"/>
              </a:rPr>
              <a:t>These spores then germinate to form the gametophytes</a:t>
            </a:r>
          </a:p>
        </p:txBody>
      </p:sp>
    </p:spTree>
    <p:extLst>
      <p:ext uri="{BB962C8B-B14F-4D97-AF65-F5344CB8AC3E}">
        <p14:creationId xmlns:p14="http://schemas.microsoft.com/office/powerpoint/2010/main" val="2514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/>
          <a:lstStyle/>
          <a:p>
            <a:r>
              <a:rPr lang="en-US" altLang="en-US" sz="3600"/>
              <a:t>    Gametophyte and Sporophyte</a:t>
            </a:r>
            <a:endParaRPr lang="en-US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0068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600200"/>
            <a:ext cx="38290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Bryophytes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39624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u="sng" dirty="0" smtClean="0"/>
              <a:t>The </a:t>
            </a:r>
            <a:r>
              <a:rPr lang="en-US" altLang="en-US" sz="2800" u="sng" dirty="0"/>
              <a:t>Liverworts</a:t>
            </a:r>
            <a:endParaRPr lang="en-US" altLang="en-US" sz="2800" dirty="0"/>
          </a:p>
          <a:p>
            <a:r>
              <a:rPr lang="en-US" altLang="en-US" sz="2800" dirty="0"/>
              <a:t>There are about 8500 species of liverworts</a:t>
            </a:r>
          </a:p>
          <a:p>
            <a:r>
              <a:rPr lang="en-US" altLang="en-US" sz="2800" dirty="0"/>
              <a:t>Live from the arctic to the tropics</a:t>
            </a:r>
          </a:p>
          <a:p>
            <a:r>
              <a:rPr lang="en-US" altLang="en-US" sz="2800" dirty="0"/>
              <a:t>Leafy, close to the ground. Gametophyte is dominant</a:t>
            </a:r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05000"/>
            <a:ext cx="4800600" cy="326707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7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Bryophytes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133600"/>
            <a:ext cx="38100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u="sng" dirty="0" smtClean="0"/>
              <a:t>The </a:t>
            </a:r>
            <a:r>
              <a:rPr lang="en-US" altLang="en-US" sz="2800" u="sng" dirty="0"/>
              <a:t>Hornworts</a:t>
            </a:r>
            <a:endParaRPr lang="en-US" altLang="en-US" sz="2800" dirty="0"/>
          </a:p>
          <a:p>
            <a:r>
              <a:rPr lang="en-US" altLang="en-US" sz="2800" dirty="0"/>
              <a:t>Less common but similar in habitats</a:t>
            </a:r>
          </a:p>
          <a:p>
            <a:r>
              <a:rPr lang="en-US" altLang="en-US" sz="2800" dirty="0"/>
              <a:t>Gametophyte is dominant with sporophyte containing a stalk with primitive vascular tissue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51816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066800" y="5867400"/>
            <a:ext cx="332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charset="0"/>
              </a:rPr>
              <a:t>Sporophyte of a hornwort</a:t>
            </a:r>
          </a:p>
        </p:txBody>
      </p:sp>
    </p:spTree>
    <p:extLst>
      <p:ext uri="{BB962C8B-B14F-4D97-AF65-F5344CB8AC3E}">
        <p14:creationId xmlns:p14="http://schemas.microsoft.com/office/powerpoint/2010/main" val="12423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dirty="0"/>
              <a:t>Bryophytes: mosses &amp; liverworts</a:t>
            </a:r>
          </a:p>
        </p:txBody>
      </p:sp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772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33438"/>
            <a:ext cx="8763000" cy="587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2305050" cy="762000"/>
          </a:xfrm>
        </p:spPr>
        <p:txBody>
          <a:bodyPr/>
          <a:lstStyle/>
          <a:p>
            <a:r>
              <a:rPr lang="en-US"/>
              <a:t>Peat Bog</a:t>
            </a: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6015038" y="323850"/>
            <a:ext cx="2932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rgbClr val="000000"/>
                </a:solidFill>
              </a:rPr>
              <a:t>“Peat Moss”</a:t>
            </a:r>
          </a:p>
        </p:txBody>
      </p:sp>
    </p:spTree>
    <p:extLst>
      <p:ext uri="{BB962C8B-B14F-4D97-AF65-F5344CB8AC3E}">
        <p14:creationId xmlns:p14="http://schemas.microsoft.com/office/powerpoint/2010/main" val="10990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… state </a:t>
            </a:r>
            <a:r>
              <a:rPr lang="en-CA" dirty="0"/>
              <a:t>the 3 types of </a:t>
            </a:r>
            <a:r>
              <a:rPr lang="en-CA" dirty="0" smtClean="0"/>
              <a:t>algae?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… explain </a:t>
            </a:r>
            <a:r>
              <a:rPr lang="en-CA" dirty="0"/>
              <a:t>why we believe land plants developed from </a:t>
            </a:r>
            <a:r>
              <a:rPr lang="en-CA" dirty="0" smtClean="0"/>
              <a:t>algae?</a:t>
            </a:r>
          </a:p>
          <a:p>
            <a:pPr marL="0" indent="0">
              <a:buNone/>
            </a:pPr>
            <a:r>
              <a:rPr lang="en-CA" dirty="0" smtClean="0"/>
              <a:t>… draw </a:t>
            </a:r>
            <a:r>
              <a:rPr lang="en-CA" dirty="0"/>
              <a:t>and explain the lifecycle of a </a:t>
            </a:r>
            <a:r>
              <a:rPr lang="en-CA" dirty="0" smtClean="0"/>
              <a:t>bryophyte?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… give </a:t>
            </a:r>
            <a:r>
              <a:rPr lang="en-CA" dirty="0"/>
              <a:t>examples of </a:t>
            </a:r>
            <a:r>
              <a:rPr lang="en-CA" dirty="0" smtClean="0"/>
              <a:t>bryophytes?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6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First “Plants” </a:t>
            </a:r>
            <a:endParaRPr lang="en-US" dirty="0"/>
          </a:p>
        </p:txBody>
      </p:sp>
      <p:sp>
        <p:nvSpPr>
          <p:cNvPr id="372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3352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Were not truly plants!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more than 3 billion years, Earth’s terrestrial surface was lifeless</a:t>
            </a:r>
          </a:p>
          <a:p>
            <a:pPr lvl="1"/>
            <a:r>
              <a:rPr lang="en-US" sz="2800" dirty="0"/>
              <a:t>life evolved in the seas</a:t>
            </a:r>
          </a:p>
          <a:p>
            <a:pPr lvl="1"/>
            <a:r>
              <a:rPr lang="en-US" sz="2800" dirty="0"/>
              <a:t>plant life evolved in the seas from algae</a:t>
            </a:r>
          </a:p>
          <a:p>
            <a:pPr lvl="1"/>
            <a:r>
              <a:rPr lang="en-US" sz="2800" dirty="0"/>
              <a:t>1st photosynthetic organisms were aquatic green algae</a:t>
            </a:r>
          </a:p>
        </p:txBody>
      </p:sp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1" t="22360" r="25441" b="22360"/>
          <a:stretch>
            <a:fillRect/>
          </a:stretch>
        </p:blipFill>
        <p:spPr bwMode="auto">
          <a:xfrm>
            <a:off x="7302500" y="4419600"/>
            <a:ext cx="128905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6934200" y="6034088"/>
            <a:ext cx="202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F116A"/>
                </a:solidFill>
              </a:rPr>
              <a:t>Chlamydomonas</a:t>
            </a:r>
            <a:endParaRPr lang="en-US" sz="1800" b="1" dirty="0">
              <a:solidFill>
                <a:srgbClr val="0F116A"/>
              </a:solidFill>
            </a:endParaRPr>
          </a:p>
        </p:txBody>
      </p:sp>
      <p:pic>
        <p:nvPicPr>
          <p:cNvPr id="3727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4430713"/>
            <a:ext cx="1905000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505325"/>
            <a:ext cx="190500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0400"/>
            <a:ext cx="1981200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3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991600" cy="1143000"/>
          </a:xfrm>
        </p:spPr>
        <p:txBody>
          <a:bodyPr/>
          <a:lstStyle/>
          <a:p>
            <a:r>
              <a:rPr lang="en-US" altLang="en-US" dirty="0"/>
              <a:t>Brown Algae</a:t>
            </a:r>
          </a:p>
        </p:txBody>
      </p:sp>
      <p:sp>
        <p:nvSpPr>
          <p:cNvPr id="589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495800" cy="4114800"/>
          </a:xfrm>
        </p:spPr>
        <p:txBody>
          <a:bodyPr>
            <a:normAutofit/>
          </a:bodyPr>
          <a:lstStyle/>
          <a:p>
            <a:r>
              <a:rPr lang="en-CA" altLang="en-US" sz="2800" dirty="0" smtClean="0"/>
              <a:t>Kingdom Protista</a:t>
            </a:r>
            <a:endParaRPr lang="en-US" altLang="en-US" sz="2800" dirty="0" smtClean="0"/>
          </a:p>
          <a:p>
            <a:r>
              <a:rPr lang="en-US" altLang="en-US" sz="2800" dirty="0" smtClean="0"/>
              <a:t>Phylum </a:t>
            </a:r>
            <a:r>
              <a:rPr lang="en-US" altLang="en-US" sz="2800" dirty="0" err="1" smtClean="0"/>
              <a:t>Heterokontophyta</a:t>
            </a:r>
            <a:endParaRPr lang="en-US" altLang="en-US" sz="2800" dirty="0"/>
          </a:p>
          <a:p>
            <a:r>
              <a:rPr lang="en-US" altLang="en-US" sz="2800" dirty="0"/>
              <a:t>Mostly marine and temperate.</a:t>
            </a:r>
          </a:p>
        </p:txBody>
      </p:sp>
      <p:pic>
        <p:nvPicPr>
          <p:cNvPr id="589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572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2286000" y="52578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latin typeface="Times New Roman" charset="0"/>
              </a:rPr>
              <a:t>Kelp</a:t>
            </a:r>
          </a:p>
        </p:txBody>
      </p:sp>
    </p:spTree>
    <p:extLst>
      <p:ext uri="{BB962C8B-B14F-4D97-AF65-F5344CB8AC3E}">
        <p14:creationId xmlns:p14="http://schemas.microsoft.com/office/powerpoint/2010/main" val="20990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229600" cy="1143000"/>
          </a:xfrm>
        </p:spPr>
        <p:txBody>
          <a:bodyPr/>
          <a:lstStyle/>
          <a:p>
            <a:r>
              <a:rPr lang="en-US" altLang="en-US"/>
              <a:t>Red Algae</a:t>
            </a:r>
          </a:p>
        </p:txBody>
      </p:sp>
      <p:sp>
        <p:nvSpPr>
          <p:cNvPr id="590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4419600"/>
          </a:xfrm>
        </p:spPr>
        <p:txBody>
          <a:bodyPr>
            <a:normAutofit/>
          </a:bodyPr>
          <a:lstStyle/>
          <a:p>
            <a:r>
              <a:rPr lang="en-CA" altLang="en-US" sz="2800" dirty="0" smtClean="0"/>
              <a:t>Kingdom Protista</a:t>
            </a:r>
            <a:endParaRPr lang="en-US" altLang="en-US" sz="2800" dirty="0" smtClean="0"/>
          </a:p>
          <a:p>
            <a:r>
              <a:rPr lang="en-US" altLang="en-US" sz="2800" dirty="0" smtClean="0"/>
              <a:t>Phylum </a:t>
            </a:r>
            <a:r>
              <a:rPr lang="en-US" altLang="en-US" sz="2800" dirty="0" err="1"/>
              <a:t>Rhodophyta</a:t>
            </a:r>
            <a:endParaRPr lang="en-US" altLang="en-US" sz="2800" dirty="0"/>
          </a:p>
          <a:p>
            <a:r>
              <a:rPr lang="en-US" altLang="en-US" sz="2800" dirty="0"/>
              <a:t>Most common in warmer tropical waters</a:t>
            </a:r>
          </a:p>
          <a:p>
            <a:r>
              <a:rPr lang="en-US" altLang="en-US" sz="2800" dirty="0"/>
              <a:t>In temperate zones, found in deeper water</a:t>
            </a:r>
          </a:p>
        </p:txBody>
      </p:sp>
      <p:pic>
        <p:nvPicPr>
          <p:cNvPr id="590852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9"/>
          <a:stretch>
            <a:fillRect/>
          </a:stretch>
        </p:blipFill>
        <p:spPr>
          <a:xfrm>
            <a:off x="381000" y="304800"/>
            <a:ext cx="2362200" cy="274015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6" name="Picture 2" descr="Turkish Washcl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4484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837" y="58706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Turkish Wash Cloth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144000" cy="1143000"/>
          </a:xfrm>
        </p:spPr>
        <p:txBody>
          <a:bodyPr/>
          <a:lstStyle/>
          <a:p>
            <a:r>
              <a:rPr lang="en-US" altLang="en-US"/>
              <a:t>Green Algae</a:t>
            </a:r>
          </a:p>
        </p:txBody>
      </p:sp>
      <p:sp>
        <p:nvSpPr>
          <p:cNvPr id="591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4958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Kingdom Protista</a:t>
            </a:r>
          </a:p>
          <a:p>
            <a:r>
              <a:rPr lang="en-US" altLang="en-US" sz="2800" dirty="0" smtClean="0"/>
              <a:t>Phylum </a:t>
            </a:r>
            <a:r>
              <a:rPr lang="en-US" altLang="en-US" sz="2800" dirty="0" err="1"/>
              <a:t>Chlorophyta</a:t>
            </a:r>
            <a:endParaRPr lang="en-US" altLang="en-US" sz="2800" dirty="0"/>
          </a:p>
          <a:p>
            <a:r>
              <a:rPr lang="en-US" altLang="en-US" sz="2800" dirty="0"/>
              <a:t>Very diverse group</a:t>
            </a:r>
          </a:p>
          <a:p>
            <a:r>
              <a:rPr lang="en-US" altLang="en-US" sz="2800" dirty="0"/>
              <a:t>Include 3 forms:</a:t>
            </a:r>
          </a:p>
          <a:p>
            <a:pPr lvl="1"/>
            <a:r>
              <a:rPr lang="en-US" altLang="en-US" sz="2800" dirty="0" smtClean="0"/>
              <a:t> </a:t>
            </a:r>
            <a:r>
              <a:rPr lang="en-US" altLang="en-US" sz="2800" dirty="0"/>
              <a:t>unicellular</a:t>
            </a:r>
          </a:p>
          <a:p>
            <a:pPr lvl="1"/>
            <a:r>
              <a:rPr lang="en-US" altLang="en-US" sz="2800" dirty="0" smtClean="0"/>
              <a:t> </a:t>
            </a:r>
            <a:r>
              <a:rPr lang="en-US" altLang="en-US" sz="2800" dirty="0"/>
              <a:t>colonial</a:t>
            </a:r>
          </a:p>
          <a:p>
            <a:pPr lvl="1"/>
            <a:r>
              <a:rPr lang="en-US" altLang="en-US" sz="2800" dirty="0" smtClean="0"/>
              <a:t> </a:t>
            </a:r>
            <a:r>
              <a:rPr lang="en-US" altLang="en-US" sz="2800" dirty="0"/>
              <a:t>multicellular</a:t>
            </a:r>
          </a:p>
          <a:p>
            <a:r>
              <a:rPr lang="en-US" altLang="en-US" sz="2800" dirty="0"/>
              <a:t>Live in all environments: fresh and salt water, soil</a:t>
            </a:r>
          </a:p>
        </p:txBody>
      </p:sp>
      <p:pic>
        <p:nvPicPr>
          <p:cNvPr id="59187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81200"/>
            <a:ext cx="4800600" cy="300037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5562600" y="5105400"/>
            <a:ext cx="260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dirty="0" err="1">
                <a:latin typeface="Times New Roman" charset="0"/>
              </a:rPr>
              <a:t>Ulva</a:t>
            </a:r>
            <a:r>
              <a:rPr lang="en-US" altLang="en-US" dirty="0">
                <a:latin typeface="Times New Roman" charset="0"/>
              </a:rPr>
              <a:t> sp. Sea lettuce</a:t>
            </a:r>
          </a:p>
        </p:txBody>
      </p:sp>
    </p:spTree>
    <p:extLst>
      <p:ext uri="{BB962C8B-B14F-4D97-AF65-F5344CB8AC3E}">
        <p14:creationId xmlns:p14="http://schemas.microsoft.com/office/powerpoint/2010/main" val="18980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609600"/>
            <a:ext cx="8866187" cy="1143000"/>
          </a:xfrm>
        </p:spPr>
        <p:txBody>
          <a:bodyPr/>
          <a:lstStyle/>
          <a:p>
            <a:r>
              <a:rPr lang="en-US" altLang="en-US"/>
              <a:t>A) Unicellular Green Algae</a:t>
            </a:r>
          </a:p>
        </p:txBody>
      </p:sp>
      <p:sp>
        <p:nvSpPr>
          <p:cNvPr id="592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81200"/>
            <a:ext cx="4267200" cy="3810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Very common in fresh water as part of phytoplankton.</a:t>
            </a:r>
          </a:p>
          <a:p>
            <a:r>
              <a:rPr lang="en-US" altLang="en-US" sz="2800" dirty="0"/>
              <a:t>Ex. </a:t>
            </a:r>
            <a:r>
              <a:rPr lang="en-US" altLang="en-US" sz="2800" i="1" u="sng" dirty="0" err="1"/>
              <a:t>Chlamydomonas</a:t>
            </a:r>
            <a:r>
              <a:rPr lang="en-US" altLang="en-US" sz="2800" i="1" u="sng" dirty="0"/>
              <a:t> sp.</a:t>
            </a:r>
            <a:endParaRPr lang="en-US" altLang="en-US" sz="2800" dirty="0"/>
          </a:p>
        </p:txBody>
      </p:sp>
      <p:pic>
        <p:nvPicPr>
          <p:cNvPr id="592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733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6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/>
              <a:t>B) Colonial Green Algae</a:t>
            </a:r>
          </a:p>
        </p:txBody>
      </p:sp>
      <p:sp>
        <p:nvSpPr>
          <p:cNvPr id="593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4114800" cy="3886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Live in long filaments or as colonial spheres.</a:t>
            </a:r>
          </a:p>
        </p:txBody>
      </p:sp>
      <p:pic>
        <p:nvPicPr>
          <p:cNvPr id="593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05000"/>
            <a:ext cx="37084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5791200" y="4572000"/>
            <a:ext cx="315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latin typeface="Times New Roman" charset="0"/>
              </a:rPr>
              <a:t>Filamentous green algae</a:t>
            </a:r>
          </a:p>
        </p:txBody>
      </p:sp>
      <p:pic>
        <p:nvPicPr>
          <p:cNvPr id="59392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3455988"/>
            <a:ext cx="3810000" cy="19050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93927" name="Rectangle 7"/>
          <p:cNvSpPr>
            <a:spLocks noChangeArrowheads="1"/>
          </p:cNvSpPr>
          <p:nvPr/>
        </p:nvSpPr>
        <p:spPr bwMode="auto">
          <a:xfrm>
            <a:off x="1358900" y="5572125"/>
            <a:ext cx="340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latin typeface="Times New Roman" charset="0"/>
              </a:rPr>
              <a:t>Volvox, spherical colonial</a:t>
            </a:r>
          </a:p>
        </p:txBody>
      </p:sp>
    </p:spTree>
    <p:extLst>
      <p:ext uri="{BB962C8B-B14F-4D97-AF65-F5344CB8AC3E}">
        <p14:creationId xmlns:p14="http://schemas.microsoft.com/office/powerpoint/2010/main" val="14608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/>
              <a:t>C) Multicellular Green Algae</a:t>
            </a:r>
          </a:p>
        </p:txBody>
      </p:sp>
      <p:sp>
        <p:nvSpPr>
          <p:cNvPr id="594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057400"/>
            <a:ext cx="4495800" cy="3962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Mostly marine.</a:t>
            </a:r>
          </a:p>
          <a:p>
            <a:r>
              <a:rPr lang="en-US" altLang="en-US" sz="2800" dirty="0"/>
              <a:t>Ancestors of land </a:t>
            </a:r>
            <a:r>
              <a:rPr lang="en-US" altLang="en-US" sz="2800" dirty="0" smtClean="0"/>
              <a:t>plants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Ex. </a:t>
            </a:r>
            <a:r>
              <a:rPr lang="en-US" altLang="en-US" sz="2800" dirty="0" err="1" smtClean="0"/>
              <a:t>Ulva</a:t>
            </a:r>
            <a:r>
              <a:rPr lang="en-US" altLang="en-US" sz="2800" dirty="0" smtClean="0"/>
              <a:t> – </a:t>
            </a:r>
            <a:r>
              <a:rPr lang="en-US" altLang="en-US" sz="2800" smtClean="0"/>
              <a:t>sea lettuce</a:t>
            </a:r>
            <a:endParaRPr lang="en-US" altLang="en-US" sz="2800" dirty="0"/>
          </a:p>
        </p:txBody>
      </p:sp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10000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2&quot; unique_id=&quot;10300&quot;&gt;&lt;object type=&quot;3&quot; unique_id=&quot;10301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0302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303&quot;&gt;&lt;property id=&quot;20148&quot; value=&quot;5&quot;/&gt;&lt;property id=&quot;20300&quot; value=&quot;Slide 3 - &amp;quot;The First “Plants” &amp;quot;&quot;/&gt;&lt;property id=&quot;20307&quot; value=&quot;258&quot;/&gt;&lt;/object&gt;&lt;object type=&quot;3&quot; unique_id=&quot;10304&quot;&gt;&lt;property id=&quot;20148&quot; value=&quot;5&quot;/&gt;&lt;property id=&quot;20300&quot; value=&quot;Slide 4 - &amp;quot;Brown Algae&amp;quot;&quot;/&gt;&lt;property id=&quot;20307&quot; value=&quot;259&quot;/&gt;&lt;/object&gt;&lt;object type=&quot;3&quot; unique_id=&quot;10305&quot;&gt;&lt;property id=&quot;20148&quot; value=&quot;5&quot;/&gt;&lt;property id=&quot;20300&quot; value=&quot;Slide 5 - &amp;quot;Red Algae&amp;quot;&quot;/&gt;&lt;property id=&quot;20307&quot; value=&quot;260&quot;/&gt;&lt;/object&gt;&lt;object type=&quot;3&quot; unique_id=&quot;10306&quot;&gt;&lt;property id=&quot;20148&quot; value=&quot;5&quot;/&gt;&lt;property id=&quot;20300&quot; value=&quot;Slide 6 - &amp;quot;Green Algae&amp;quot;&quot;/&gt;&lt;property id=&quot;20307&quot; value=&quot;261&quot;/&gt;&lt;/object&gt;&lt;object type=&quot;3&quot; unique_id=&quot;10307&quot;&gt;&lt;property id=&quot;20148&quot; value=&quot;5&quot;/&gt;&lt;property id=&quot;20300&quot; value=&quot;Slide 7 - &amp;quot;A) Unicellular Green Algae&amp;quot;&quot;/&gt;&lt;property id=&quot;20307&quot; value=&quot;262&quot;/&gt;&lt;/object&gt;&lt;object type=&quot;3&quot; unique_id=&quot;10308&quot;&gt;&lt;property id=&quot;20148&quot; value=&quot;5&quot;/&gt;&lt;property id=&quot;20300&quot; value=&quot;Slide 8 - &amp;quot;B) Colonial Green Algae&amp;quot;&quot;/&gt;&lt;property id=&quot;20307&quot; value=&quot;263&quot;/&gt;&lt;/object&gt;&lt;object type=&quot;3&quot; unique_id=&quot;10309&quot;&gt;&lt;property id=&quot;20148&quot; value=&quot;5&quot;/&gt;&lt;property id=&quot;20300&quot; value=&quot;Slide 9 - &amp;quot;C) Multicellular Green Algae&amp;quot;&quot;/&gt;&lt;property id=&quot;20307&quot; value=&quot;264&quot;/&gt;&lt;/object&gt;&lt;object type=&quot;3&quot; unique_id=&quot;10310&quot;&gt;&lt;property id=&quot;20148&quot; value=&quot;5&quot;/&gt;&lt;property id=&quot;20300&quot; value=&quot;Slide 10 - &amp;quot;Evolution of Land Plants&amp;quot;&quot;/&gt;&lt;property id=&quot;20307&quot; value=&quot;265&quot;/&gt;&lt;/object&gt;&lt;object type=&quot;3&quot; unique_id=&quot;10311&quot;&gt;&lt;property id=&quot;20148&quot; value=&quot;5&quot;/&gt;&lt;property id=&quot;20300&quot; value=&quot;Slide 11 - &amp;quot;Kingdom Plantae&amp;quot;&quot;/&gt;&lt;property id=&quot;20307&quot; value=&quot;266&quot;/&gt;&lt;/object&gt;&lt;object type=&quot;3&quot; unique_id=&quot;10312&quot;&gt;&lt;property id=&quot;20148&quot; value=&quot;5&quot;/&gt;&lt;property id=&quot;20300&quot; value=&quot;Slide 12 - &amp;quot;Animal vs. Plant life cycle&amp;quot;&quot;/&gt;&lt;property id=&quot;20307&quot; value=&quot;267&quot;/&gt;&lt;/object&gt;&lt;object type=&quot;3&quot; unique_id=&quot;10313&quot;&gt;&lt;property id=&quot;20148&quot; value=&quot;5&quot;/&gt;&lt;property id=&quot;20300&quot; value=&quot;Slide 14 - &amp;quot;First land plants&amp;quot;&quot;/&gt;&lt;property id=&quot;20307&quot; value=&quot;268&quot;/&gt;&lt;/object&gt;&lt;object type=&quot;3&quot; unique_id=&quot;10314&quot;&gt;&lt;property id=&quot;20148&quot; value=&quot;5&quot;/&gt;&lt;property id=&quot;20300&quot; value=&quot;Slide 15 - &amp;quot;The Bryophytes&amp;quot;&quot;/&gt;&lt;property id=&quot;20307&quot; value=&quot;271&quot;/&gt;&lt;/object&gt;&lt;object type=&quot;3&quot; unique_id=&quot;10315&quot;&gt;&lt;property id=&quot;20148&quot; value=&quot;5&quot;/&gt;&lt;property id=&quot;20300&quot; value=&quot;Slide 16 - &amp;quot;The Bryophytes&amp;quot;&quot;/&gt;&lt;property id=&quot;20307&quot; value=&quot;272&quot;/&gt;&lt;/object&gt;&lt;object type=&quot;3&quot; unique_id=&quot;10316&quot;&gt;&lt;property id=&quot;20148&quot; value=&quot;5&quot;/&gt;&lt;property id=&quot;20300&quot; value=&quot;Slide 17 - &amp;quot;Typical Life Cycle&amp;quot;&quot;/&gt;&lt;property id=&quot;20307&quot; value=&quot;278&quot;/&gt;&lt;/object&gt;&lt;object type=&quot;3&quot; unique_id=&quot;10317&quot;&gt;&lt;property id=&quot;20148&quot; value=&quot;5&quot;/&gt;&lt;property id=&quot;20300&quot; value=&quot;Slide 18 - &amp;quot;The Bryophyte Life Cycle&amp;quot;&quot;/&gt;&lt;property id=&quot;20307&quot; value=&quot;273&quot;/&gt;&lt;/object&gt;&lt;object type=&quot;3&quot; unique_id=&quot;10318&quot;&gt;&lt;property id=&quot;20148&quot; value=&quot;5&quot;/&gt;&lt;property id=&quot;20300&quot; value=&quot;Slide 19 - &amp;quot;The Archegonium&amp;quot;&quot;/&gt;&lt;property id=&quot;20307&quot; value=&quot;274&quot;/&gt;&lt;/object&gt;&lt;object type=&quot;3&quot; unique_id=&quot;10319&quot;&gt;&lt;property id=&quot;20148&quot; value=&quot;5&quot;/&gt;&lt;property id=&quot;20300&quot; value=&quot;Slide 20 - &amp;quot;The Antheridium&amp;quot;&quot;/&gt;&lt;property id=&quot;20307&quot; value=&quot;275&quot;/&gt;&lt;/object&gt;&lt;object type=&quot;3&quot; unique_id=&quot;10320&quot;&gt;&lt;property id=&quot;20148&quot; value=&quot;5&quot;/&gt;&lt;property id=&quot;20300&quot; value=&quot;Slide 21 - &amp;quot;The Sporophyte&amp;quot;&quot;/&gt;&lt;property id=&quot;20307&quot; value=&quot;276&quot;/&gt;&lt;/object&gt;&lt;object type=&quot;3&quot; unique_id=&quot;10321&quot;&gt;&lt;property id=&quot;20148&quot; value=&quot;5&quot;/&gt;&lt;property id=&quot;20300&quot; value=&quot;Slide 22 - &amp;quot;    Gametophyte and Sporophyte&amp;quot;&quot;/&gt;&lt;property id=&quot;20307&quot; value=&quot;277&quot;/&gt;&lt;/object&gt;&lt;object type=&quot;3&quot; unique_id=&quot;10322&quot;&gt;&lt;property id=&quot;20148&quot; value=&quot;5&quot;/&gt;&lt;property id=&quot;20300&quot; value=&quot;Slide 23 - &amp;quot;Other Bryophytes&amp;quot;&quot;/&gt;&lt;property id=&quot;20307&quot; value=&quot;279&quot;/&gt;&lt;/object&gt;&lt;object type=&quot;3&quot; unique_id=&quot;10323&quot;&gt;&lt;property id=&quot;20148&quot; value=&quot;5&quot;/&gt;&lt;property id=&quot;20300&quot; value=&quot;Slide 24 - &amp;quot;Other Bryophytes&amp;quot;&quot;/&gt;&lt;property id=&quot;20307&quot; value=&quot;280&quot;/&gt;&lt;/object&gt;&lt;object type=&quot;3&quot; unique_id=&quot;10324&quot;&gt;&lt;property id=&quot;20148&quot; value=&quot;5&quot;/&gt;&lt;property id=&quot;20300&quot; value=&quot;Slide 25 - &amp;quot;Bryophytes: mosses &amp;amp; liverworts&amp;quot;&quot;/&gt;&lt;property id=&quot;20307&quot; value=&quot;269&quot;/&gt;&lt;/object&gt;&lt;object type=&quot;3&quot; unique_id=&quot;10325&quot;&gt;&lt;property id=&quot;20148&quot; value=&quot;5&quot;/&gt;&lt;property id=&quot;20300&quot; value=&quot;Slide 26 - &amp;quot;Peat Bog&amp;quot;&quot;/&gt;&lt;property id=&quot;20307&quot; value=&quot;270&quot;/&gt;&lt;/object&gt;&lt;object type=&quot;3&quot; unique_id=&quot;10655&quot;&gt;&lt;property id=&quot;20148&quot; value=&quot;5&quot;/&gt;&lt;property id=&quot;20300&quot; value=&quot;Slide 13&quot;/&gt;&lt;property id=&quot;20307&quot; value=&quot;281&quot;/&gt;&lt;/object&gt;&lt;/object&gt;&lt;object type=&quot;8&quot; unique_id=&quot;1035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13536</TotalTime>
  <Words>753</Words>
  <Application>Microsoft Office PowerPoint</Application>
  <PresentationFormat>On-screen Show (4:3)</PresentationFormat>
  <Paragraphs>174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Comic Sans MS</vt:lpstr>
      <vt:lpstr>Courier New</vt:lpstr>
      <vt:lpstr>Geneva</vt:lpstr>
      <vt:lpstr>Palatino Linotype</vt:lpstr>
      <vt:lpstr>Times New Roman</vt:lpstr>
      <vt:lpstr>Wingdings</vt:lpstr>
      <vt:lpstr>Executive</vt:lpstr>
      <vt:lpstr>Life Sciences 11</vt:lpstr>
      <vt:lpstr>Objectives</vt:lpstr>
      <vt:lpstr>The First “Plants” </vt:lpstr>
      <vt:lpstr>Brown Algae</vt:lpstr>
      <vt:lpstr>Red Algae</vt:lpstr>
      <vt:lpstr>Green Algae</vt:lpstr>
      <vt:lpstr>A) Unicellular Green Algae</vt:lpstr>
      <vt:lpstr>B) Colonial Green Algae</vt:lpstr>
      <vt:lpstr>C) Multicellular Green Algae</vt:lpstr>
      <vt:lpstr>Evolution of Land Plants</vt:lpstr>
      <vt:lpstr>Kingdom Plantae</vt:lpstr>
      <vt:lpstr>Animal vs. Plant life cycle</vt:lpstr>
      <vt:lpstr>PowerPoint Presentation</vt:lpstr>
      <vt:lpstr>First land plants</vt:lpstr>
      <vt:lpstr>The Bryophytes</vt:lpstr>
      <vt:lpstr>The Bryophytes</vt:lpstr>
      <vt:lpstr>Typical Life Cycle</vt:lpstr>
      <vt:lpstr>The Bryophyte Life Cycle</vt:lpstr>
      <vt:lpstr>The Archegonium</vt:lpstr>
      <vt:lpstr>The Antheridium</vt:lpstr>
      <vt:lpstr>The Sporophyte</vt:lpstr>
      <vt:lpstr>    Gametophyte and Sporophyte</vt:lpstr>
      <vt:lpstr>Other Bryophytes</vt:lpstr>
      <vt:lpstr>Other Bryophytes</vt:lpstr>
      <vt:lpstr>Bryophytes: mosses &amp; liverworts</vt:lpstr>
      <vt:lpstr>Peat Bog</vt:lpstr>
      <vt:lpstr>Can You …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29</cp:revision>
  <dcterms:created xsi:type="dcterms:W3CDTF">2011-03-08T17:02:14Z</dcterms:created>
  <dcterms:modified xsi:type="dcterms:W3CDTF">2022-11-23T22:10:05Z</dcterms:modified>
</cp:coreProperties>
</file>