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handoutMasterIdLst>
    <p:handoutMasterId r:id="rId34"/>
  </p:handoutMasterIdLst>
  <p:sldIdLst>
    <p:sldId id="256" r:id="rId2"/>
    <p:sldId id="272" r:id="rId3"/>
    <p:sldId id="257" r:id="rId4"/>
    <p:sldId id="275" r:id="rId5"/>
    <p:sldId id="258" r:id="rId6"/>
    <p:sldId id="277" r:id="rId7"/>
    <p:sldId id="259" r:id="rId8"/>
    <p:sldId id="289" r:id="rId9"/>
    <p:sldId id="287" r:id="rId10"/>
    <p:sldId id="290" r:id="rId11"/>
    <p:sldId id="260" r:id="rId12"/>
    <p:sldId id="278" r:id="rId13"/>
    <p:sldId id="261" r:id="rId14"/>
    <p:sldId id="262" r:id="rId15"/>
    <p:sldId id="285" r:id="rId16"/>
    <p:sldId id="263" r:id="rId17"/>
    <p:sldId id="264" r:id="rId18"/>
    <p:sldId id="265" r:id="rId19"/>
    <p:sldId id="274" r:id="rId20"/>
    <p:sldId id="266" r:id="rId21"/>
    <p:sldId id="279" r:id="rId22"/>
    <p:sldId id="268" r:id="rId23"/>
    <p:sldId id="280" r:id="rId24"/>
    <p:sldId id="269" r:id="rId25"/>
    <p:sldId id="282" r:id="rId26"/>
    <p:sldId id="283" r:id="rId27"/>
    <p:sldId id="270" r:id="rId28"/>
    <p:sldId id="276" r:id="rId29"/>
    <p:sldId id="273" r:id="rId30"/>
    <p:sldId id="281" r:id="rId31"/>
    <p:sldId id="284" r:id="rId32"/>
    <p:sldId id="286" r:id="rId33"/>
  </p:sldIdLst>
  <p:sldSz cx="9144000" cy="6858000" type="screen4x3"/>
  <p:notesSz cx="7010400" cy="9236075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F70792A-18E5-47F1-857D-E520EF49E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DB56-1BB4-430D-AB1D-FC0FCA2BF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DD1E-5CDF-4991-ADE5-3DCE0B25E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D900-054D-4EAA-B3DA-B4509542F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3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9463-26F6-4098-AC74-3F107424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2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D99B-FD31-4911-9958-60DB18339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2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49A9-4433-41D5-AF74-89C730920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5A9A-4F45-4C35-8825-32349B463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B877-4893-4B18-8B8F-E20002C50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4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8288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89BD-6444-4436-9472-F2DCA6CB1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18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76A7-8F70-481A-B6B0-76B01D450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50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2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BBD8-1DBD-4DA9-B8B4-49ED0AC4E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49FD-9D0D-4633-B7C6-FF1552039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8331-EC5B-44AD-BE5D-FA30457BC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85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EAB7-0419-40CE-9B59-B2F40B102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4219-F939-44FF-917F-9C4549B65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1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8677-49AD-4194-B0B4-30F9F6408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13A0-CCAB-4CD4-801E-1EB73A8E9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0F08-2B83-44F3-A719-6347AA678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7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111C-73BB-4116-8410-9EE556A7A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7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68BCF4-FEA9-49E1-B7F4-ED4D5482A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22" r:id="rId11"/>
    <p:sldLayoutId id="2147483914" r:id="rId12"/>
    <p:sldLayoutId id="2147483923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1zpV5rzWXMA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5867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Sciences 11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657850"/>
            <a:ext cx="6400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4000" dirty="0" smtClean="0"/>
              <a:t>The Kingdom Animalia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3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07"/>
          <a:stretch>
            <a:fillRect/>
          </a:stretch>
        </p:blipFill>
        <p:spPr>
          <a:xfrm>
            <a:off x="1003300" y="76200"/>
            <a:ext cx="66294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3725" y="1600200"/>
            <a:ext cx="6346825" cy="3881438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2800" b="1" u="sng" smtClean="0"/>
              <a:t>2. Germ layers</a:t>
            </a:r>
            <a:endParaRPr lang="en-US" altLang="en-US" sz="2800" b="1" smtClean="0"/>
          </a:p>
          <a:p>
            <a:pPr eaLnBrk="1" hangingPunct="1"/>
            <a:r>
              <a:rPr lang="en-US" altLang="en-US" smtClean="0"/>
              <a:t>Early in animal development, cells will choose, or differentiate into three layers called germ layers.</a:t>
            </a:r>
          </a:p>
          <a:p>
            <a:pPr eaLnBrk="1" hangingPunct="1"/>
            <a:r>
              <a:rPr lang="en-US" altLang="en-US" smtClean="0"/>
              <a:t>The word germ means grow - the germ layers in animals grow to form the various tissues and organs</a:t>
            </a:r>
          </a:p>
          <a:p>
            <a:pPr eaLnBrk="1" hangingPunct="1"/>
            <a:r>
              <a:rPr lang="en-US" altLang="en-US" smtClean="0"/>
              <a:t>Three types: No germ layers, diploblastic, triploblastic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186238"/>
            <a:ext cx="247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313238"/>
            <a:ext cx="48688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8963" y="1447800"/>
            <a:ext cx="6348412" cy="134461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A. No Germ Layers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This is the most primitive as these animals develop no tissues or organs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835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8893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41713"/>
            <a:ext cx="42338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6348413" cy="3881438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B. Diploblastic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Two germ layers: ectoderm and endoderm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Ectoderm: outer layer (forms skin and nervous system)</a:t>
            </a:r>
          </a:p>
          <a:p>
            <a:pPr eaLnBrk="1" hangingPunct="1"/>
            <a:r>
              <a:rPr lang="en-CA" altLang="en-US" smtClean="0"/>
              <a:t>Endoderm: inner layer (forms lining of digestive tract)</a:t>
            </a:r>
            <a:endParaRPr lang="en-US" altLang="en-US" smtClean="0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933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348413" cy="3881438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C. Triploblastic</a:t>
            </a:r>
            <a:r>
              <a:rPr lang="en-US" altLang="en-US" smtClean="0"/>
              <a:t>: three germ layers</a:t>
            </a:r>
          </a:p>
          <a:p>
            <a:pPr eaLnBrk="1" hangingPunct="1"/>
            <a:r>
              <a:rPr lang="en-US" altLang="en-US" smtClean="0"/>
              <a:t>Mesoderm grows between the ectoderm and endoderm.</a:t>
            </a:r>
          </a:p>
          <a:p>
            <a:pPr eaLnBrk="1" hangingPunct="1"/>
            <a:r>
              <a:rPr lang="en-CA" altLang="en-US" smtClean="0"/>
              <a:t>Forms muscle and most of remaining internal organs</a:t>
            </a:r>
          </a:p>
          <a:p>
            <a:pPr eaLnBrk="1" hangingPunct="1"/>
            <a:r>
              <a:rPr lang="en-CA" altLang="en-US" smtClean="0"/>
              <a:t>This is the highest level</a:t>
            </a:r>
            <a:endParaRPr lang="en-US" altLang="en-US" smtClean="0"/>
          </a:p>
        </p:txBody>
      </p:sp>
      <p:pic>
        <p:nvPicPr>
          <p:cNvPr id="19460" name="Picture 5" descr="https://cnx.org/resources/3d96174c19fc8c093dd1c39017f31234085173fd/Figure_15_01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3886200"/>
            <a:ext cx="5181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3" descr="http://biology.kenyon.edu/courses/biol112/Biol112WebPage/Syllabus/Topics/Week%207/Resources/diptr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48413" cy="3881438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2800" b="1" u="sng" smtClean="0"/>
              <a:t>3. Body Plan:</a:t>
            </a:r>
            <a:r>
              <a:rPr lang="en-US" altLang="en-US" sz="2800" smtClean="0"/>
              <a:t> </a:t>
            </a:r>
            <a:r>
              <a:rPr lang="en-US" altLang="en-US" smtClean="0"/>
              <a:t>type of body cavity</a:t>
            </a:r>
          </a:p>
          <a:p>
            <a:pPr eaLnBrk="1" hangingPunct="1"/>
            <a:r>
              <a:rPr lang="en-US" altLang="en-US" smtClean="0"/>
              <a:t>The evolution of a body cavity, called a Coelom, provided a place for organs and organ systems to grow</a:t>
            </a:r>
          </a:p>
          <a:p>
            <a:pPr eaLnBrk="1" hangingPunct="1">
              <a:buFont typeface="Monotype Sorts" pitchFamily="2" charset="2"/>
              <a:buAutoNum type="alphaUcPeriod"/>
            </a:pPr>
            <a:r>
              <a:rPr lang="en-US" altLang="en-US" u="sng" smtClean="0"/>
              <a:t>Acoelomates:</a:t>
            </a:r>
            <a:r>
              <a:rPr lang="en-US" altLang="en-US" smtClean="0"/>
              <a:t> no coelom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CA" altLang="en-US" smtClean="0"/>
              <a:t>	- poorly developed organs</a:t>
            </a:r>
            <a:endParaRPr lang="en-US" altLang="en-US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857500"/>
            <a:ext cx="5200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3147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88963" y="1266825"/>
            <a:ext cx="6348412" cy="387985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B. Pseudocoelomates:</a:t>
            </a:r>
            <a:r>
              <a:rPr lang="en-US" altLang="en-US" smtClean="0"/>
              <a:t> false coelom</a:t>
            </a:r>
          </a:p>
          <a:p>
            <a:pPr eaLnBrk="1" hangingPunct="1"/>
            <a:r>
              <a:rPr lang="en-US" altLang="en-US" smtClean="0"/>
              <a:t>Have a body cavity between endoderm and mesoderm layers</a:t>
            </a:r>
          </a:p>
          <a:p>
            <a:pPr eaLnBrk="1" hangingPunct="1"/>
            <a:r>
              <a:rPr lang="en-CA" altLang="en-US" smtClean="0"/>
              <a:t>No muscle around gut so no co-ordination of food through dig. tract</a:t>
            </a:r>
          </a:p>
          <a:p>
            <a:pPr eaLnBrk="1" hangingPunct="1"/>
            <a:r>
              <a:rPr lang="en-CA" altLang="en-US" smtClean="0"/>
              <a:t>Some organ systems develop in this space</a:t>
            </a:r>
            <a:endParaRPr lang="en-US" altLang="en-US" smtClean="0"/>
          </a:p>
          <a:p>
            <a:pPr eaLnBrk="1" hangingPunct="1"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3559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6330950" cy="384016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C. Coelomates:</a:t>
            </a:r>
            <a:r>
              <a:rPr lang="en-US" altLang="en-US" smtClean="0"/>
              <a:t> true coelom</a:t>
            </a:r>
          </a:p>
          <a:p>
            <a:pPr eaLnBrk="1" hangingPunct="1"/>
            <a:r>
              <a:rPr lang="en-US" altLang="en-US" smtClean="0"/>
              <a:t>Have a body cavity located between the mesoderm of the body wall and the new layer of mesoderm around the gut</a:t>
            </a:r>
          </a:p>
          <a:p>
            <a:pPr eaLnBrk="1" hangingPunct="1"/>
            <a:r>
              <a:rPr lang="en-CA" altLang="en-US" smtClean="0"/>
              <a:t>Allows for co-ordinated digestion</a:t>
            </a:r>
          </a:p>
          <a:p>
            <a:pPr eaLnBrk="1" hangingPunct="1"/>
            <a:r>
              <a:rPr lang="en-CA" altLang="en-US" smtClean="0"/>
              <a:t>Major organs start to develop</a:t>
            </a:r>
          </a:p>
          <a:p>
            <a:pPr eaLnBrk="1" hangingPunct="1"/>
            <a:r>
              <a:rPr lang="en-CA" altLang="en-US" smtClean="0"/>
              <a:t>Highest level of development</a:t>
            </a:r>
            <a:endParaRPr lang="en-US" altLang="en-US" smtClean="0"/>
          </a:p>
          <a:p>
            <a:pPr eaLnBrk="1" hangingPunct="1"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53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mtClean="0"/>
              <a:t>By the end of the lesson you should be able to:</a:t>
            </a:r>
          </a:p>
          <a:p>
            <a:pPr eaLnBrk="1" hangingPunct="1"/>
            <a:r>
              <a:rPr lang="en-US" altLang="en-US" smtClean="0"/>
              <a:t>Describe the 5 ways we classify animals</a:t>
            </a:r>
          </a:p>
          <a:p>
            <a:pPr lvl="1" eaLnBrk="1" hangingPunct="1"/>
            <a:r>
              <a:rPr lang="en-US" altLang="en-US" smtClean="0"/>
              <a:t>Symmetry</a:t>
            </a:r>
          </a:p>
          <a:p>
            <a:pPr lvl="1" eaLnBrk="1" hangingPunct="1"/>
            <a:r>
              <a:rPr lang="en-US" altLang="en-US" smtClean="0"/>
              <a:t>Germ layers</a:t>
            </a:r>
          </a:p>
          <a:p>
            <a:pPr lvl="1" eaLnBrk="1" hangingPunct="1"/>
            <a:r>
              <a:rPr lang="en-US" altLang="en-US" smtClean="0"/>
              <a:t>Body plan</a:t>
            </a:r>
          </a:p>
          <a:p>
            <a:pPr lvl="1" eaLnBrk="1" hangingPunct="1"/>
            <a:r>
              <a:rPr lang="en-US" altLang="en-US" smtClean="0"/>
              <a:t>Segmentation</a:t>
            </a:r>
          </a:p>
          <a:p>
            <a:pPr lvl="1" eaLnBrk="1" hangingPunct="1"/>
            <a:r>
              <a:rPr lang="en-US" altLang="en-US" smtClean="0"/>
              <a:t>Animal Evolution &amp; Early Development Pattern</a:t>
            </a:r>
          </a:p>
          <a:p>
            <a:pPr eaLnBrk="1" hangingPunct="1"/>
            <a:r>
              <a:rPr lang="en-US" altLang="en-US" smtClean="0"/>
              <a:t>Identify the most and least advanced forms within each classification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897063"/>
            <a:ext cx="3067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01000" cy="2362200"/>
          </a:xfrm>
        </p:spPr>
        <p:txBody>
          <a:bodyPr rtlCol="0">
            <a:normAutofit fontScale="850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3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Segmentation</a:t>
            </a:r>
            <a:endParaRPr lang="en-US" altLang="en-US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leads to specialization and body regions</a:t>
            </a:r>
          </a:p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AutoNum type="alphaUcPeriod"/>
              <a:defRPr/>
            </a:pPr>
            <a:r>
              <a:rPr lang="en-US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Segmented: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no specialized sections</a:t>
            </a:r>
          </a:p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AutoNum type="alphaUcPeriod"/>
              <a:defRPr/>
            </a:pPr>
            <a:r>
              <a:rPr lang="en-US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Segmented: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identical repeating sections</a:t>
            </a:r>
          </a:p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AutoNum type="alphaUcPeriod"/>
              <a:defRPr/>
            </a:pPr>
            <a:r>
              <a:rPr lang="en-US" altLang="en-US" sz="2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Segmented with specialization</a:t>
            </a:r>
            <a:endParaRPr lang="en-US" alt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Monotype Sorts" pitchFamily="2" charset="2"/>
              <a:buAutoNum type="alphaUcPeriod"/>
              <a:defRPr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61722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385050" y="5105400"/>
            <a:ext cx="13779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600" dirty="0" smtClean="0">
                <a:latin typeface="+mn-lt"/>
              </a:rPr>
              <a:t>All segments of this worm are almost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541588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609600" y="889000"/>
            <a:ext cx="6348413" cy="3881438"/>
          </a:xfrm>
        </p:spPr>
        <p:txBody>
          <a:bodyPr/>
          <a:lstStyle/>
          <a:p>
            <a:pPr marL="342900" lvl="1" indent="-342900" eaLnBrk="1" hangingPunct="1"/>
            <a:r>
              <a:rPr lang="en-US" altLang="en-US" smtClean="0"/>
              <a:t>Segmented with specialization: Body segments fuse together to become body regions which focus on one set of tasks</a:t>
            </a: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787525"/>
            <a:ext cx="325437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524000"/>
            <a:ext cx="7239000" cy="408781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3000" b="1" u="sng" smtClean="0"/>
              <a:t>5. Animal Evolution &amp; Early Development Pattern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mtClean="0"/>
              <a:t>We typically study animals in three groups which reflect their evolutionary history and pattern of early development.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mtClean="0"/>
              <a:t>They are organized in the following order</a:t>
            </a:r>
          </a:p>
          <a:p>
            <a:pPr lvl="1" eaLnBrk="1" hangingPunct="1"/>
            <a:r>
              <a:rPr lang="en-US" altLang="en-US" smtClean="0"/>
              <a:t>Lower Invertebrates</a:t>
            </a:r>
          </a:p>
          <a:p>
            <a:pPr lvl="1" eaLnBrk="1" hangingPunct="1"/>
            <a:r>
              <a:rPr lang="en-US" altLang="en-US" smtClean="0"/>
              <a:t>Higher Invertebrates</a:t>
            </a:r>
          </a:p>
          <a:p>
            <a:pPr lvl="1" eaLnBrk="1" hangingPunct="1"/>
            <a:r>
              <a:rPr lang="en-US" altLang="en-US" smtClean="0"/>
              <a:t>Chordates</a:t>
            </a:r>
          </a:p>
          <a:p>
            <a:pPr eaLnBrk="1" hangingPunct="1"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676400"/>
            <a:ext cx="6348413" cy="16494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The Lower Invertebrates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phyla demonstrate a fairly linear evolution (simple biology)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include: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Porifera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Cnidaria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Platyhelminthes and Nematodes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346450"/>
            <a:ext cx="31226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322638"/>
            <a:ext cx="24098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3157538"/>
            <a:ext cx="25606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5295900"/>
            <a:ext cx="2559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23938"/>
            <a:ext cx="6348413" cy="3881437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b="1" u="sng" smtClean="0"/>
              <a:t>B. Higher Invertebrates: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b="1" u="sng" smtClean="0"/>
              <a:t>i. The Protostomes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This is one of two main branches of animal evolution</a:t>
            </a:r>
          </a:p>
          <a:p>
            <a:pPr eaLnBrk="1" hangingPunct="1"/>
            <a:r>
              <a:rPr lang="en-CA" altLang="en-US" smtClean="0"/>
              <a:t>Named this way due to embryo development (mouth develops first from blastopore)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They include the Annelids, Molluscs, and Arthropods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b="1" u="sng" smtClean="0"/>
              <a:t>ii. The Deuterostomes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These are the animals on the other great branch of animal evolution</a:t>
            </a:r>
          </a:p>
          <a:p>
            <a:pPr eaLnBrk="1" hangingPunct="1"/>
            <a:r>
              <a:rPr lang="en-US" altLang="en-US" smtClean="0"/>
              <a:t>Include the Echinoderms and the Lower Chordates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638675"/>
            <a:ext cx="7620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743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4312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0" y="4935538"/>
            <a:ext cx="2314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935538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717925"/>
            <a:ext cx="26384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2952750" y="3359150"/>
            <a:ext cx="182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Annelid Mollusca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Cephalopod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Arthropoda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67150" y="2514600"/>
            <a:ext cx="254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03713" y="3843338"/>
            <a:ext cx="1244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54550" y="4349750"/>
            <a:ext cx="2089150" cy="1152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43275" y="4889500"/>
            <a:ext cx="22860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90800" y="4706938"/>
            <a:ext cx="419100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76200" y="887413"/>
            <a:ext cx="2311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Echinoderm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Lower Chordates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5" y="122238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8495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775" y="2714625"/>
            <a:ext cx="3194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749800"/>
            <a:ext cx="3581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387600" y="3724275"/>
            <a:ext cx="2089150" cy="1150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87600" y="3724275"/>
            <a:ext cx="2428875" cy="125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71675" y="3724275"/>
            <a:ext cx="390525" cy="94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Animal Evolution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52563"/>
            <a:ext cx="2895600" cy="2890837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CA" altLang="en-US" b="1" u="sng" smtClean="0"/>
              <a:t>C. Vertebrates</a:t>
            </a:r>
            <a:endParaRPr lang="en-US" altLang="en-US" b="1" u="sng" smtClean="0"/>
          </a:p>
          <a:p>
            <a:pPr eaLnBrk="1" hangingPunct="1"/>
            <a:r>
              <a:rPr lang="en-CA" altLang="en-US" smtClean="0"/>
              <a:t>Represent the most highly evolved animals (Us!!)</a:t>
            </a:r>
            <a:endParaRPr lang="en-US" altLang="en-US" smtClean="0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62706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you need to think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348413" cy="3881438"/>
          </a:xfrm>
        </p:spPr>
        <p:txBody>
          <a:bodyPr/>
          <a:lstStyle/>
          <a:p>
            <a:pPr eaLnBrk="1" hangingPunct="1"/>
            <a:r>
              <a:rPr lang="en-US" altLang="en-US" smtClean="0"/>
              <a:t>We will learn how different phylum and groups of animals do the following processes of life:</a:t>
            </a:r>
          </a:p>
          <a:p>
            <a:pPr lvl="1" eaLnBrk="1" hangingPunct="1"/>
            <a:r>
              <a:rPr lang="en-US" altLang="en-US" smtClean="0"/>
              <a:t>Feeding</a:t>
            </a:r>
          </a:p>
          <a:p>
            <a:pPr lvl="1" eaLnBrk="1" hangingPunct="1"/>
            <a:r>
              <a:rPr lang="en-US" altLang="en-US" smtClean="0"/>
              <a:t>Respiration</a:t>
            </a:r>
          </a:p>
          <a:p>
            <a:pPr lvl="1" eaLnBrk="1" hangingPunct="1"/>
            <a:r>
              <a:rPr lang="en-US" altLang="en-US" smtClean="0"/>
              <a:t>Circulation</a:t>
            </a:r>
          </a:p>
          <a:p>
            <a:pPr lvl="1" eaLnBrk="1" hangingPunct="1"/>
            <a:r>
              <a:rPr lang="en-US" altLang="en-US" smtClean="0"/>
              <a:t>Excretion</a:t>
            </a:r>
          </a:p>
          <a:p>
            <a:pPr lvl="1" eaLnBrk="1" hangingPunct="1"/>
            <a:r>
              <a:rPr lang="en-US" altLang="en-US" smtClean="0"/>
              <a:t>Response</a:t>
            </a:r>
          </a:p>
          <a:p>
            <a:pPr lvl="1" eaLnBrk="1" hangingPunct="1"/>
            <a:r>
              <a:rPr lang="en-US" altLang="en-US" smtClean="0"/>
              <a:t>Movement</a:t>
            </a:r>
          </a:p>
          <a:p>
            <a:pPr lvl="1" eaLnBrk="1" hangingPunct="1"/>
            <a:r>
              <a:rPr lang="en-US" altLang="en-US" smtClean="0"/>
              <a:t>Reproduction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092325"/>
            <a:ext cx="3276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737100"/>
            <a:ext cx="30384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0" y="2592388"/>
            <a:ext cx="3194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Evol_Animals_Fig_29_2_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b="1" u="sng" smtClean="0"/>
              <a:t>Animal Characteristics</a:t>
            </a:r>
          </a:p>
          <a:p>
            <a:pPr eaLnBrk="1" hangingPunct="1"/>
            <a:r>
              <a:rPr lang="en-US" altLang="en-US" smtClean="0"/>
              <a:t>Multicellular – highly specialized.</a:t>
            </a:r>
          </a:p>
          <a:p>
            <a:pPr eaLnBrk="1" hangingPunct="1"/>
            <a:r>
              <a:rPr lang="en-US" altLang="en-US" smtClean="0"/>
              <a:t>Eukaryotic.</a:t>
            </a:r>
          </a:p>
          <a:p>
            <a:pPr eaLnBrk="1" hangingPunct="1"/>
            <a:r>
              <a:rPr lang="en-US" altLang="en-US" smtClean="0"/>
              <a:t>Heterotrophic by ingestion.</a:t>
            </a:r>
          </a:p>
          <a:p>
            <a:pPr eaLnBrk="1" hangingPunct="1"/>
            <a:r>
              <a:rPr lang="en-US" altLang="en-US" smtClean="0"/>
              <a:t>Cells lack cell walls.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60588"/>
            <a:ext cx="346392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-20638"/>
            <a:ext cx="5800725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.mun.ca/biology/scarr/142010_Chordate_phylog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8106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You 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… describe the 5 ways we classify animals?</a:t>
            </a:r>
          </a:p>
          <a:p>
            <a:pPr lvl="1" eaLnBrk="1" hangingPunct="1"/>
            <a:r>
              <a:rPr lang="en-US" altLang="en-US" smtClean="0"/>
              <a:t>Symmetry</a:t>
            </a:r>
          </a:p>
          <a:p>
            <a:pPr lvl="1" eaLnBrk="1" hangingPunct="1"/>
            <a:r>
              <a:rPr lang="en-US" altLang="en-US" smtClean="0"/>
              <a:t>Germ layers</a:t>
            </a:r>
          </a:p>
          <a:p>
            <a:pPr lvl="1" eaLnBrk="1" hangingPunct="1"/>
            <a:r>
              <a:rPr lang="en-US" altLang="en-US" smtClean="0"/>
              <a:t>Body plan</a:t>
            </a:r>
          </a:p>
          <a:p>
            <a:pPr lvl="1" eaLnBrk="1" hangingPunct="1"/>
            <a:r>
              <a:rPr lang="en-US" altLang="en-US" smtClean="0"/>
              <a:t>Segmentation</a:t>
            </a:r>
          </a:p>
          <a:p>
            <a:pPr lvl="1" eaLnBrk="1" hangingPunct="1"/>
            <a:r>
              <a:rPr lang="en-US" altLang="en-US" smtClean="0"/>
              <a:t>Animal Evolution &amp; Early Development Pattern</a:t>
            </a:r>
          </a:p>
          <a:p>
            <a:pPr eaLnBrk="1" hangingPunct="1"/>
            <a:r>
              <a:rPr lang="en-US" altLang="en-US" smtClean="0"/>
              <a:t>… identify the most and least advanced forms within each classification?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067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Did you know?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348413" cy="3881438"/>
          </a:xfrm>
        </p:spPr>
        <p:txBody>
          <a:bodyPr/>
          <a:lstStyle/>
          <a:p>
            <a:pPr eaLnBrk="1" hangingPunct="1"/>
            <a:r>
              <a:rPr lang="en-US" altLang="en-US" smtClean="0"/>
              <a:t>Over 95% of all animal species are often grouped in a single, informal category: Invertebrates</a:t>
            </a:r>
          </a:p>
          <a:p>
            <a:pPr lvl="1" eaLnBrk="1" hangingPunct="1"/>
            <a:r>
              <a:rPr lang="en-US" altLang="en-US" smtClean="0"/>
              <a:t>No backbone or vertebral column</a:t>
            </a:r>
          </a:p>
          <a:p>
            <a:pPr lvl="1" eaLnBrk="1" hangingPunct="1"/>
            <a:r>
              <a:rPr lang="en-US" altLang="en-US" smtClean="0"/>
              <a:t>Dust mites, sea stars, worms, jellyfish, insects, giant squid</a:t>
            </a:r>
          </a:p>
          <a:p>
            <a:pPr eaLnBrk="1" hangingPunct="1"/>
            <a:r>
              <a:rPr lang="en-US" altLang="en-US" smtClean="0"/>
              <a:t>The other 5% of animals are vertebrates</a:t>
            </a:r>
          </a:p>
          <a:p>
            <a:pPr lvl="1" eaLnBrk="1" hangingPunct="1"/>
            <a:r>
              <a:rPr lang="en-US" altLang="en-US" smtClean="0"/>
              <a:t>Fish, amphibians, reptiles, birds, mammals</a:t>
            </a:r>
          </a:p>
          <a:p>
            <a:pPr lvl="1" eaLnBrk="1" hangingPunct="1"/>
            <a:r>
              <a:rPr lang="en-US" altLang="en-US" smtClean="0"/>
              <a:t>They all have a backbone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038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7500"/>
            <a:ext cx="3810000" cy="2365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Symmetry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(body axis)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exception of some sponges, every kind of animal exhibits some type of body symmetry.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types: Radial and Bilateral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alt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4552950"/>
            <a:ext cx="3810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88" y="1225550"/>
            <a:ext cx="4667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3276600"/>
            <a:ext cx="37163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30213" y="1257300"/>
            <a:ext cx="3352800" cy="317341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A. Radial Symmetry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Can be divided into many planes through central axis</a:t>
            </a:r>
          </a:p>
          <a:p>
            <a:pPr eaLnBrk="1" hangingPunct="1"/>
            <a:r>
              <a:rPr lang="en-CA" altLang="en-US" smtClean="0"/>
              <a:t>These have a cylindrical shape</a:t>
            </a:r>
          </a:p>
          <a:p>
            <a:pPr eaLnBrk="1" hangingPunct="1"/>
            <a:r>
              <a:rPr lang="en-CA" altLang="en-US" smtClean="0"/>
              <a:t>Think of a bicycle wheel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938" y="1524000"/>
            <a:ext cx="49450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4163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28725" y="5659438"/>
            <a:ext cx="36083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800" dirty="0" smtClean="0">
                <a:latin typeface="+mn-lt"/>
              </a:rPr>
              <a:t>As a result, they have no head, front, or back, like this sea anemone.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Criteria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028700"/>
            <a:ext cx="3810000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u="sng" smtClean="0"/>
              <a:t>B.Bilateral Symmetry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Can be cut into two equal halves only one way, through the mid dorsal line.</a:t>
            </a:r>
          </a:p>
          <a:p>
            <a:pPr eaLnBrk="1" hangingPunct="1"/>
            <a:r>
              <a:rPr lang="en-CA" altLang="en-US" smtClean="0"/>
              <a:t>Results in anterior, posterior, ventral, dorsal, left and right</a:t>
            </a:r>
          </a:p>
          <a:p>
            <a:pPr eaLnBrk="1" hangingPunct="1"/>
            <a:r>
              <a:rPr lang="en-US" altLang="en-US" smtClean="0"/>
              <a:t>Allows for cephalization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5923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3725863"/>
            <a:ext cx="457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ephalization Definition &amp; Image | GameSmart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2195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Online Image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33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057400"/>
            <a:ext cx="3810000" cy="4114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2" descr="As Many Exceptions As Rules: Do You Have Be Ugly to Hear Well? – Owls and  Body Plan Sym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630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85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4750" y="59055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685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9" descr="cephalization是什么意思，cephalization怎么读，cephalization翻译为：头部集中化- 听力课堂在线翻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0" y="3932238"/>
            <a:ext cx="56673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830888"/>
            <a:ext cx="7086600" cy="9144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>
                <a:hlinkClick r:id="rId2"/>
              </a:rPr>
              <a:t>Human embryo development video</a:t>
            </a:r>
            <a:endParaRPr lang="en-US" altLang="en-US" smtClean="0"/>
          </a:p>
        </p:txBody>
      </p:sp>
      <p:pic>
        <p:nvPicPr>
          <p:cNvPr id="14340" name="Picture 2" descr="https://veteriankey.com/wp-content/uploads/2016/08/A59550_1_En_2_Fig2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936"/>
          <a:stretch>
            <a:fillRect/>
          </a:stretch>
        </p:blipFill>
        <p:spPr bwMode="auto">
          <a:xfrm>
            <a:off x="762000" y="304800"/>
            <a:ext cx="80772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60&quot;&gt;&lt;object type=&quot;3&quot; unique_id=&quot;10061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62&quot;&gt;&lt;property id=&quot;20148&quot; value=&quot;5&quot;/&gt;&lt;property id=&quot;20300&quot; value=&quot;Slide 2 - &amp;quot;Objectives&amp;quot;&quot;/&gt;&lt;property id=&quot;20307&quot; value=&quot;272&quot;/&gt;&lt;/object&gt;&lt;object type=&quot;3&quot; unique_id=&quot;10063&quot;&gt;&lt;property id=&quot;20148&quot; value=&quot;5&quot;/&gt;&lt;property id=&quot;20300&quot; value=&quot;Slide 3 - &amp;quot;Introduction&amp;quot;&quot;/&gt;&lt;property id=&quot;20307&quot; value=&quot;257&quot;/&gt;&lt;/object&gt;&lt;object type=&quot;3&quot; unique_id=&quot;10064&quot;&gt;&lt;property id=&quot;20148&quot; value=&quot;5&quot;/&gt;&lt;property id=&quot;20300&quot; value=&quot;Slide 6 - &amp;quot;Classification Criteria&amp;quot;&quot;/&gt;&lt;property id=&quot;20307&quot; value=&quot;258&quot;/&gt;&lt;/object&gt;&lt;object type=&quot;3&quot; unique_id=&quot;10065&quot;&gt;&lt;property id=&quot;20148&quot; value=&quot;5&quot;/&gt;&lt;property id=&quot;20300&quot; value=&quot;Slide 8 - &amp;quot;Classification Criteria&amp;quot;&quot;/&gt;&lt;property id=&quot;20307&quot; value=&quot;259&quot;/&gt;&lt;/object&gt;&lt;object type=&quot;3&quot; unique_id=&quot;10066&quot;&gt;&lt;property id=&quot;20148&quot; value=&quot;5&quot;/&gt;&lt;property id=&quot;20300&quot; value=&quot;Slide 9 - &amp;quot;Classification Criteria&amp;quot;&quot;/&gt;&lt;property id=&quot;20307&quot; value=&quot;260&quot;/&gt;&lt;/object&gt;&lt;object type=&quot;3&quot; unique_id=&quot;10067&quot;&gt;&lt;property id=&quot;20148&quot; value=&quot;5&quot;/&gt;&lt;property id=&quot;20300&quot; value=&quot;Slide 11 - &amp;quot;Classification Criteria&amp;quot;&quot;/&gt;&lt;property id=&quot;20307&quot; value=&quot;261&quot;/&gt;&lt;/object&gt;&lt;object type=&quot;3&quot; unique_id=&quot;10068&quot;&gt;&lt;property id=&quot;20148&quot; value=&quot;5&quot;/&gt;&lt;property id=&quot;20300&quot; value=&quot;Slide 12 - &amp;quot;Classification Criteria&amp;quot;&quot;/&gt;&lt;property id=&quot;20307&quot; value=&quot;262&quot;/&gt;&lt;/object&gt;&lt;object type=&quot;3&quot; unique_id=&quot;10069&quot;&gt;&lt;property id=&quot;20148&quot; value=&quot;5&quot;/&gt;&lt;property id=&quot;20300&quot; value=&quot;Slide 13 - &amp;quot;Classification Criteria&amp;quot;&quot;/&gt;&lt;property id=&quot;20307&quot; value=&quot;263&quot;/&gt;&lt;/object&gt;&lt;object type=&quot;3&quot; unique_id=&quot;10070&quot;&gt;&lt;property id=&quot;20148&quot; value=&quot;5&quot;/&gt;&lt;property id=&quot;20300&quot; value=&quot;Slide 14 - &amp;quot;Classification Criteria&amp;quot;&quot;/&gt;&lt;property id=&quot;20307&quot; value=&quot;264&quot;/&gt;&lt;/object&gt;&lt;object type=&quot;3&quot; unique_id=&quot;10071&quot;&gt;&lt;property id=&quot;20148&quot; value=&quot;5&quot;/&gt;&lt;property id=&quot;20300&quot; value=&quot;Slide 15 - &amp;quot;Classification Criteria&amp;quot;&quot;/&gt;&lt;property id=&quot;20307&quot; value=&quot;265&quot;/&gt;&lt;/object&gt;&lt;object type=&quot;3&quot; unique_id=&quot;10072&quot;&gt;&lt;property id=&quot;20148&quot; value=&quot;5&quot;/&gt;&lt;property id=&quot;20300&quot; value=&quot;Slide 16&quot;/&gt;&lt;property id=&quot;20307&quot; value=&quot;274&quot;/&gt;&lt;/object&gt;&lt;object type=&quot;3&quot; unique_id=&quot;10073&quot;&gt;&lt;property id=&quot;20148&quot; value=&quot;5&quot;/&gt;&lt;property id=&quot;20300&quot; value=&quot;Slide 17 - &amp;quot;Classification Criteria&amp;quot;&quot;/&gt;&lt;property id=&quot;20307&quot; value=&quot;266&quot;/&gt;&lt;/object&gt;&lt;object type=&quot;3&quot; unique_id=&quot;10075&quot;&gt;&lt;property id=&quot;20148&quot; value=&quot;5&quot;/&gt;&lt;property id=&quot;20300&quot; value=&quot;Slide 19 - &amp;quot;Classification Criteria&amp;quot;&quot;/&gt;&lt;property id=&quot;20307&quot; value=&quot;268&quot;/&gt;&lt;/object&gt;&lt;object type=&quot;3&quot; unique_id=&quot;10076&quot;&gt;&lt;property id=&quot;20148&quot; value=&quot;5&quot;/&gt;&lt;property id=&quot;20300&quot; value=&quot;Slide 21 - &amp;quot;Classification Criteria&amp;quot;&quot;/&gt;&lt;property id=&quot;20307&quot; value=&quot;269&quot;/&gt;&lt;/object&gt;&lt;object type=&quot;3&quot; unique_id=&quot;10077&quot;&gt;&lt;property id=&quot;20148&quot; value=&quot;5&quot;/&gt;&lt;property id=&quot;20300&quot; value=&quot;Slide 24 - &amp;quot;5. Animal Evolution&amp;quot;&quot;/&gt;&lt;property id=&quot;20307&quot; value=&quot;270&quot;/&gt;&lt;/object&gt;&lt;object type=&quot;3&quot; unique_id=&quot;10078&quot;&gt;&lt;property id=&quot;20148&quot; value=&quot;5&quot;/&gt;&lt;property id=&quot;20300&quot; value=&quot;Slide 26&quot;/&gt;&lt;property id=&quot;20307&quot; value=&quot;273&quot;/&gt;&lt;/object&gt;&lt;object type=&quot;3&quot; unique_id=&quot;10359&quot;&gt;&lt;property id=&quot;20148&quot; value=&quot;5&quot;/&gt;&lt;property id=&quot;20300&quot; value=&quot;Slide 4 - &amp;quot;Did you know?&amp;quot;&quot;/&gt;&lt;property id=&quot;20307&quot; value=&quot;275&quot;/&gt;&lt;/object&gt;&lt;object type=&quot;3&quot; unique_id=&quot;10360&quot;&gt;&lt;property id=&quot;20148&quot; value=&quot;5&quot;/&gt;&lt;property id=&quot;20300&quot; value=&quot;Slide 5 - &amp;quot;How you need to think&amp;quot;&quot;/&gt;&lt;property id=&quot;20307&quot; value=&quot;276&quot;/&gt;&lt;/object&gt;&lt;object type=&quot;3&quot; unique_id=&quot;10361&quot;&gt;&lt;property id=&quot;20148&quot; value=&quot;5&quot;/&gt;&lt;property id=&quot;20300&quot; value=&quot;Slide 7 - &amp;quot;Classification Criteria&amp;quot;&quot;/&gt;&lt;property id=&quot;20307&quot; value=&quot;277&quot;/&gt;&lt;/object&gt;&lt;object type=&quot;3&quot; unique_id=&quot;10362&quot;&gt;&lt;property id=&quot;20148&quot; value=&quot;5&quot;/&gt;&lt;property id=&quot;20300&quot; value=&quot;Slide 10 - &amp;quot;Classification Criteria&amp;quot;&quot;/&gt;&lt;property id=&quot;20307&quot; value=&quot;278&quot;/&gt;&lt;/object&gt;&lt;object type=&quot;3&quot; unique_id=&quot;10363&quot;&gt;&lt;property id=&quot;20148&quot; value=&quot;5&quot;/&gt;&lt;property id=&quot;20300&quot; value=&quot;Slide 18 - &amp;quot;Classification Criteria&amp;quot;&quot;/&gt;&lt;property id=&quot;20307&quot; value=&quot;279&quot;/&gt;&lt;/object&gt;&lt;object type=&quot;3&quot; unique_id=&quot;10364&quot;&gt;&lt;property id=&quot;20148&quot; value=&quot;5&quot;/&gt;&lt;property id=&quot;20300&quot; value=&quot;Slide 20 - &amp;quot;Classification Criteria&amp;quot;&quot;/&gt;&lt;property id=&quot;20307&quot; value=&quot;280&quot;/&gt;&lt;/object&gt;&lt;object type=&quot;3&quot; unique_id=&quot;10365&quot;&gt;&lt;property id=&quot;20148&quot; value=&quot;5&quot;/&gt;&lt;property id=&quot;20300&quot; value=&quot;Slide 22&quot;/&gt;&lt;property id=&quot;20307&quot; value=&quot;282&quot;/&gt;&lt;/object&gt;&lt;object type=&quot;3&quot; unique_id=&quot;10366&quot;&gt;&lt;property id=&quot;20148&quot; value=&quot;5&quot;/&gt;&lt;property id=&quot;20300&quot; value=&quot;Slide 23&quot;/&gt;&lt;property id=&quot;20307&quot; value=&quot;283&quot;/&gt;&lt;/object&gt;&lt;object type=&quot;3&quot; unique_id=&quot;10367&quot;&gt;&lt;property id=&quot;20148&quot; value=&quot;5&quot;/&gt;&lt;property id=&quot;20300&quot; value=&quot;Slide 25&quot;/&gt;&lt;property id=&quot;20307&quot; value=&quot;284&quot;/&gt;&lt;/object&gt;&lt;object type=&quot;3&quot; unique_id=&quot;10368&quot;&gt;&lt;property id=&quot;20148&quot; value=&quot;5&quot;/&gt;&lt;property id=&quot;20300&quot; value=&quot;Slide 27&quot;/&gt;&lt;property id=&quot;20307&quot; value=&quot;281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19451</TotalTime>
  <Words>781</Words>
  <Application>Microsoft Office PowerPoint</Application>
  <PresentationFormat>On-screen Show (4:3)</PresentationFormat>
  <Paragraphs>139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Arial</vt:lpstr>
      <vt:lpstr>Trebuchet MS</vt:lpstr>
      <vt:lpstr>Wingdings 3</vt:lpstr>
      <vt:lpstr>Calibri</vt:lpstr>
      <vt:lpstr>Times</vt:lpstr>
      <vt:lpstr>Monotype Sorts</vt:lpstr>
      <vt:lpstr>Facet</vt:lpstr>
      <vt:lpstr>Life Sciences 11</vt:lpstr>
      <vt:lpstr>Objectives</vt:lpstr>
      <vt:lpstr>Introduction</vt:lpstr>
      <vt:lpstr>Did you know?</vt:lpstr>
      <vt:lpstr>Classification Criteria</vt:lpstr>
      <vt:lpstr>Classification Criteria</vt:lpstr>
      <vt:lpstr>Classification Criteria</vt:lpstr>
      <vt:lpstr>PowerPoint Presentation</vt:lpstr>
      <vt:lpstr>PowerPoint Presentation</vt:lpstr>
      <vt:lpstr>PowerPoint Presentation</vt:lpstr>
      <vt:lpstr>Classification Criteria</vt:lpstr>
      <vt:lpstr>Classification Criteria</vt:lpstr>
      <vt:lpstr>Classification Criteria</vt:lpstr>
      <vt:lpstr>Classification Criteria</vt:lpstr>
      <vt:lpstr>PowerPoint Presentation</vt:lpstr>
      <vt:lpstr>Classification Criteria</vt:lpstr>
      <vt:lpstr>Classification Criteria</vt:lpstr>
      <vt:lpstr>Classification Criteria</vt:lpstr>
      <vt:lpstr>PowerPoint Presentation</vt:lpstr>
      <vt:lpstr>Classification Criteria</vt:lpstr>
      <vt:lpstr>Classification Criteria</vt:lpstr>
      <vt:lpstr>Classification Criteria</vt:lpstr>
      <vt:lpstr>Classification Criteria</vt:lpstr>
      <vt:lpstr>Classification Criteria</vt:lpstr>
      <vt:lpstr>PowerPoint Presentation</vt:lpstr>
      <vt:lpstr>PowerPoint Presentation</vt:lpstr>
      <vt:lpstr>5. Animal Evolution</vt:lpstr>
      <vt:lpstr>How you need to think</vt:lpstr>
      <vt:lpstr>PowerPoint Presentation</vt:lpstr>
      <vt:lpstr>PowerPoint Presentation</vt:lpstr>
      <vt:lpstr>PowerPoint Presentation</vt:lpstr>
      <vt:lpstr>Can You …</vt:lpstr>
    </vt:vector>
  </TitlesOfParts>
  <Company>SD #23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Testbank</dc:creator>
  <cp:lastModifiedBy>Wes Schmitt</cp:lastModifiedBy>
  <cp:revision>48</cp:revision>
  <cp:lastPrinted>2010-11-24T00:44:14Z</cp:lastPrinted>
  <dcterms:created xsi:type="dcterms:W3CDTF">1970-01-10T16:20:59Z</dcterms:created>
  <dcterms:modified xsi:type="dcterms:W3CDTF">2022-12-08T22:09:41Z</dcterms:modified>
</cp:coreProperties>
</file>