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4" r:id="rId4"/>
    <p:sldId id="266" r:id="rId5"/>
    <p:sldId id="267" r:id="rId6"/>
    <p:sldId id="258" r:id="rId7"/>
    <p:sldId id="271" r:id="rId8"/>
    <p:sldId id="261" r:id="rId9"/>
    <p:sldId id="268" r:id="rId10"/>
    <p:sldId id="269" r:id="rId11"/>
    <p:sldId id="274" r:id="rId12"/>
    <p:sldId id="260" r:id="rId13"/>
    <p:sldId id="278" r:id="rId14"/>
    <p:sldId id="275" r:id="rId15"/>
    <p:sldId id="273" r:id="rId16"/>
    <p:sldId id="259" r:id="rId17"/>
    <p:sldId id="272" r:id="rId18"/>
    <p:sldId id="276" r:id="rId19"/>
    <p:sldId id="277" r:id="rId20"/>
    <p:sldId id="262" r:id="rId21"/>
    <p:sldId id="26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D4E61-8547-445E-8F68-0BE23EFEBAE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B449-45D3-4EBA-B540-6CBFDE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67062-C552-4E9C-8762-7B3FF73DBCA5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6505B-47E2-4DC2-A424-9CE632EF95D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02CF5-4481-44F1-9D98-66ED7EE33BF0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D999F-3B00-4E21-8540-C1C0DE3E7951}" type="slidenum">
              <a:rPr lang="en-US"/>
              <a:pPr/>
              <a:t>16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49099-CA35-45E6-8761-BD2A6699D7F4}" type="slidenum">
              <a:rPr lang="en-US"/>
              <a:pPr/>
              <a:t>20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D5E6D-AC43-4F12-A246-5D34E24DFD57}" type="slidenum">
              <a:rPr lang="en-US"/>
              <a:pPr/>
              <a:t>21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50E0E4-514F-4F03-9939-E6B51044A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6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532D60-C474-4572-858A-52AD5F594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6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8F041E-28E9-41EA-964E-3A506B92290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97EF0F1-AA16-4438-9058-0D4DC0465A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Kingdom Plantae</a:t>
            </a:r>
          </a:p>
          <a:p>
            <a:r>
              <a:rPr lang="en-CA" dirty="0" smtClean="0"/>
              <a:t>The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418013" cy="266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Fern Fronds (not called leaves!)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638800"/>
            <a:ext cx="8839200" cy="990600"/>
          </a:xfrm>
        </p:spPr>
        <p:txBody>
          <a:bodyPr/>
          <a:lstStyle/>
          <a:p>
            <a:r>
              <a:rPr lang="en-US" altLang="en-US" sz="2800" dirty="0"/>
              <a:t>Fern sporophyte showing </a:t>
            </a:r>
            <a:r>
              <a:rPr lang="en-US" altLang="en-US" sz="2800" b="1" dirty="0" err="1"/>
              <a:t>sori</a:t>
            </a:r>
            <a:r>
              <a:rPr lang="en-US" altLang="en-US" sz="2800" b="1" dirty="0"/>
              <a:t> </a:t>
            </a:r>
            <a:r>
              <a:rPr lang="en-US" altLang="en-US" sz="2800" dirty="0"/>
              <a:t>on underside</a:t>
            </a:r>
          </a:p>
          <a:p>
            <a:endParaRPr lang="en-US" altLang="en-US" sz="28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1925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6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4554" r="9784" b="18609"/>
          <a:stretch/>
        </p:blipFill>
        <p:spPr bwMode="auto">
          <a:xfrm>
            <a:off x="609600" y="1066800"/>
            <a:ext cx="825060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9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328" y="404019"/>
            <a:ext cx="8229600" cy="990600"/>
          </a:xfrm>
        </p:spPr>
        <p:txBody>
          <a:bodyPr/>
          <a:lstStyle/>
          <a:p>
            <a:r>
              <a:rPr lang="en-US" dirty="0" smtClean="0"/>
              <a:t>The Gametophyte Generation</a:t>
            </a:r>
            <a:endParaRPr lang="en-US" dirty="0"/>
          </a:p>
        </p:txBody>
      </p:sp>
      <p:sp>
        <p:nvSpPr>
          <p:cNvPr id="547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1316038"/>
            <a:ext cx="8440738" cy="2417762"/>
          </a:xfrm>
          <a:noFill/>
          <a:ln/>
        </p:spPr>
        <p:txBody>
          <a:bodyPr rIns="0">
            <a:normAutofit fontScale="92500"/>
          </a:bodyPr>
          <a:lstStyle/>
          <a:p>
            <a:pPr>
              <a:buClrTx/>
            </a:pPr>
            <a:r>
              <a:rPr lang="en-US" dirty="0"/>
              <a:t>Fern gametophyte (1n</a:t>
            </a:r>
            <a:r>
              <a:rPr lang="en-US" dirty="0" smtClean="0"/>
              <a:t>) is thin, heart shaped structure called a PROTHALLUS</a:t>
            </a:r>
            <a:endParaRPr lang="en-US" dirty="0"/>
          </a:p>
          <a:p>
            <a:pPr>
              <a:buClrTx/>
            </a:pPr>
            <a:r>
              <a:rPr lang="en-US" dirty="0" smtClean="0"/>
              <a:t>The developing gametophyte first grows a set of root-like rhizoids then flattens into the heart shaped mature gametophyte</a:t>
            </a:r>
          </a:p>
          <a:p>
            <a:pPr>
              <a:buClrTx/>
            </a:pPr>
            <a:r>
              <a:rPr lang="en-US" dirty="0" smtClean="0"/>
              <a:t>It’s very small and produces the gametes</a:t>
            </a:r>
          </a:p>
          <a:p>
            <a:pPr>
              <a:buClrTx/>
            </a:pPr>
            <a:r>
              <a:rPr lang="en-US" dirty="0" smtClean="0"/>
              <a:t>Grows independently of the sporophyte</a:t>
            </a:r>
          </a:p>
          <a:p>
            <a:pPr lvl="1">
              <a:buClrTx/>
            </a:pPr>
            <a:endParaRPr lang="en-US" dirty="0"/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201"/>
          <a:stretch/>
        </p:blipFill>
        <p:spPr bwMode="auto">
          <a:xfrm>
            <a:off x="561486" y="3733800"/>
            <a:ext cx="3186305" cy="315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siera104.com/images/bio/vascularseedless/sporophytefe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8" y="3581400"/>
            <a:ext cx="4420472" cy="33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geog.ucsb.edu/img/news/2012/fern_gamet_Compo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8823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8229600" cy="4876800"/>
          </a:xfrm>
        </p:spPr>
        <p:txBody>
          <a:bodyPr/>
          <a:lstStyle/>
          <a:p>
            <a:r>
              <a:rPr lang="en-US" dirty="0" smtClean="0"/>
              <a:t>Sperm from the antheridia swims to the </a:t>
            </a:r>
            <a:r>
              <a:rPr lang="en-US" dirty="0" err="1" smtClean="0"/>
              <a:t>archegonium</a:t>
            </a:r>
            <a:r>
              <a:rPr lang="en-US" dirty="0" smtClean="0"/>
              <a:t> to fertilize an egg. </a:t>
            </a:r>
          </a:p>
          <a:p>
            <a:r>
              <a:rPr lang="en-US" dirty="0" smtClean="0"/>
              <a:t>The diploid sporophyte embryo begins to grow.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019800" cy="4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Examples:</a:t>
            </a:r>
            <a:endParaRPr lang="en-US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486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u="sng" dirty="0"/>
              <a:t>Horsetail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most common </a:t>
            </a:r>
            <a:r>
              <a:rPr lang="en-US" altLang="en-US" sz="2800" dirty="0" smtClean="0"/>
              <a:t>seedless </a:t>
            </a:r>
            <a:r>
              <a:rPr lang="en-US" altLang="en-US" sz="2800" dirty="0"/>
              <a:t>vascular </a:t>
            </a:r>
            <a:r>
              <a:rPr lang="en-US" altLang="en-US" sz="2800" dirty="0" smtClean="0"/>
              <a:t>plant, besides the ferns, </a:t>
            </a:r>
            <a:r>
              <a:rPr lang="en-US" altLang="en-US" sz="2800" dirty="0"/>
              <a:t>are the horsetails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Their biology and life cycles are similar to ferns and they live in the same types of environments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They are an obscure </a:t>
            </a:r>
            <a:r>
              <a:rPr lang="en-US" altLang="en-US" sz="2800" dirty="0"/>
              <a:t>small group </a:t>
            </a:r>
            <a:r>
              <a:rPr lang="en-US" altLang="en-US" sz="2800" dirty="0" smtClean="0"/>
              <a:t>today but are an </a:t>
            </a:r>
            <a:r>
              <a:rPr lang="en-US" altLang="en-US" sz="2800" dirty="0"/>
              <a:t>example of a “Living Fossil’</a:t>
            </a:r>
            <a:endParaRPr lang="en-US" alt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50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4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0" y="6172200"/>
            <a:ext cx="99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endParaRPr lang="en-US" dirty="0"/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53400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609600" y="121920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Selaginella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7669213" y="1219200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Psilotum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609600" y="6400800"/>
            <a:ext cx="1412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0005"/>
                </a:solidFill>
              </a:rPr>
              <a:t>Horsetails</a:t>
            </a:r>
            <a:endParaRPr lang="en-US" sz="2200" b="1">
              <a:solidFill>
                <a:srgbClr val="000005"/>
              </a:solidFill>
            </a:endParaRP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8050213" y="64008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Ferns</a:t>
            </a:r>
            <a:endParaRPr lang="en-U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Fossil Fuel…..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5950"/>
            <a:ext cx="4419600" cy="417195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Despite their shortcomings, the ferns quickly spread all over the world forming vast forests of tree ferns much like those seen in </a:t>
            </a:r>
            <a:r>
              <a:rPr lang="en-US" altLang="en-US" sz="2800" dirty="0" smtClean="0"/>
              <a:t>Vancouver Island today</a:t>
            </a:r>
            <a:endParaRPr lang="en-US" altLang="en-US" sz="2800" dirty="0"/>
          </a:p>
        </p:txBody>
      </p:sp>
      <p:pic>
        <p:nvPicPr>
          <p:cNvPr id="3074" name="Picture 2" descr="http://www.flash-screen.com/free-wallpaper/uploads/200610/thus/1160315315_470x353_tree-fern-rain-forest-south-island-new-zeala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6698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8686800" cy="4171950"/>
          </a:xfrm>
        </p:spPr>
        <p:txBody>
          <a:bodyPr/>
          <a:lstStyle/>
          <a:p>
            <a:r>
              <a:rPr lang="en-US" dirty="0" smtClean="0"/>
              <a:t>West Coast Trail, boardwalk path in fern forest, Vancouver Island.</a:t>
            </a:r>
            <a:endParaRPr lang="en-US" dirty="0"/>
          </a:p>
        </p:txBody>
      </p:sp>
      <p:pic>
        <p:nvPicPr>
          <p:cNvPr id="4098" name="Picture 2" descr="http://c8.alamy.com/comp/CFD4PD/west-coast-trail-boardwalk-path-in-fern-forest-vancouver-island-british-CFD4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096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Fossil Fuel…..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85950"/>
            <a:ext cx="4419600" cy="4171950"/>
          </a:xfrm>
        </p:spPr>
        <p:txBody>
          <a:bodyPr>
            <a:normAutofit fontScale="92500"/>
          </a:bodyPr>
          <a:lstStyle/>
          <a:p>
            <a:r>
              <a:rPr lang="en-US" altLang="en-US" sz="2800" dirty="0"/>
              <a:t>Despite their shortcomings, the ferns quickly spread all over the world forming vast forests of tree ferns much like those seen in </a:t>
            </a:r>
            <a:r>
              <a:rPr lang="en-US" altLang="en-US" sz="2800" dirty="0" smtClean="0"/>
              <a:t>Vancouver Island today</a:t>
            </a:r>
            <a:endParaRPr lang="en-US" altLang="en-US" sz="2800" dirty="0"/>
          </a:p>
          <a:p>
            <a:r>
              <a:rPr lang="en-US" altLang="en-US" sz="2800" dirty="0"/>
              <a:t>These fed the mighty dinosaurs who were also dominant on land at this time</a:t>
            </a:r>
          </a:p>
        </p:txBody>
      </p:sp>
      <p:pic>
        <p:nvPicPr>
          <p:cNvPr id="3074" name="Picture 2" descr="http://www.flash-screen.com/free-wallpaper/uploads/200610/thus/1160315315_470x353_tree-fern-rain-forest-south-island-new-zeala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66698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Compare and contrast bryophytes and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r>
              <a:rPr lang="en-US" dirty="0" smtClean="0"/>
              <a:t> </a:t>
            </a:r>
            <a:r>
              <a:rPr lang="en-US" dirty="0"/>
              <a:t>and state the evolutionary advancements of the </a:t>
            </a:r>
            <a:r>
              <a:rPr lang="en-US" dirty="0" err="1"/>
              <a:t>pteridophytes</a:t>
            </a:r>
            <a:endParaRPr lang="en-CA" dirty="0" smtClean="0"/>
          </a:p>
          <a:p>
            <a:r>
              <a:rPr lang="en-CA" dirty="0" smtClean="0"/>
              <a:t>Describe the life cycle of a </a:t>
            </a:r>
            <a:r>
              <a:rPr lang="en-CA" dirty="0" err="1" smtClean="0"/>
              <a:t>pt</a:t>
            </a:r>
            <a:r>
              <a:rPr lang="en-US" dirty="0" err="1"/>
              <a:t>eridophyte</a:t>
            </a:r>
            <a:endParaRPr lang="en-CA" dirty="0" smtClean="0"/>
          </a:p>
          <a:p>
            <a:r>
              <a:rPr lang="en-CA" dirty="0" smtClean="0"/>
              <a:t>Give some examples of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7429"/>
            <a:ext cx="5484813" cy="3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</a:t>
            </a:r>
            <a:r>
              <a:rPr lang="en-US" dirty="0" err="1"/>
              <a:t>Pteridophytes</a:t>
            </a:r>
            <a:r>
              <a:rPr lang="en-US" dirty="0"/>
              <a:t>: </a:t>
            </a:r>
            <a:r>
              <a:rPr lang="en-US" dirty="0" smtClean="0"/>
              <a:t>The Tree </a:t>
            </a:r>
            <a:r>
              <a:rPr lang="en-US" dirty="0"/>
              <a:t>Ferns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/>
          <a:stretch>
            <a:fillRect/>
          </a:stretch>
        </p:blipFill>
        <p:spPr bwMode="auto">
          <a:xfrm>
            <a:off x="677863" y="1295400"/>
            <a:ext cx="815340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623888" y="6003925"/>
            <a:ext cx="762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D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Carboniferous forest – 290-350 </a:t>
            </a:r>
            <a:r>
              <a:rPr lang="en-US" sz="2000" b="1" dirty="0" err="1">
                <a:solidFill>
                  <a:schemeClr val="bg1"/>
                </a:solidFill>
              </a:rPr>
              <a:t>mya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Forests of seedless plants decayed into deposits of coal &amp; oil</a:t>
            </a:r>
          </a:p>
        </p:txBody>
      </p:sp>
      <p:pic>
        <p:nvPicPr>
          <p:cNvPr id="393221" name="Picture 5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040313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2" name="AutoShape 6"/>
          <p:cNvSpPr>
            <a:spLocks noChangeArrowheads="1"/>
          </p:cNvSpPr>
          <p:nvPr/>
        </p:nvSpPr>
        <p:spPr bwMode="auto">
          <a:xfrm>
            <a:off x="6607175" y="3740150"/>
            <a:ext cx="1741488" cy="971550"/>
          </a:xfrm>
          <a:prstGeom prst="wedgeEllipseCallout">
            <a:avLst>
              <a:gd name="adj1" fmla="val 23745"/>
              <a:gd name="adj2" fmla="val 10098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Fossil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fuels…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I get it</a:t>
            </a:r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3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ferns</a:t>
            </a:r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8763"/>
            <a:ext cx="4433888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609600" y="1524000"/>
            <a:ext cx="38290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5270" name="Picture 6" descr="pengui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1" name="AutoShape 7"/>
          <p:cNvSpPr>
            <a:spLocks noChangeArrowheads="1"/>
          </p:cNvSpPr>
          <p:nvPr/>
        </p:nvSpPr>
        <p:spPr bwMode="auto">
          <a:xfrm flipH="1">
            <a:off x="3276600" y="5715000"/>
            <a:ext cx="2362200" cy="1047750"/>
          </a:xfrm>
          <a:prstGeom prst="wedgeEllipseCallout">
            <a:avLst>
              <a:gd name="adj1" fmla="val 146569"/>
              <a:gd name="adj2" fmla="val -3439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With fronds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like these who 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needs enemies</a:t>
            </a:r>
            <a:r>
              <a:rPr lang="en-US" sz="1800" b="1" i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55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5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You …</a:t>
            </a:r>
            <a:r>
              <a:rPr lang="en-CA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… compare </a:t>
            </a:r>
            <a:r>
              <a:rPr lang="en-CA" dirty="0" smtClean="0"/>
              <a:t>and contrast bryophytes and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r>
              <a:rPr lang="en-US" dirty="0" smtClean="0"/>
              <a:t> </a:t>
            </a:r>
            <a:r>
              <a:rPr lang="en-US" dirty="0"/>
              <a:t>and state the evolutionary advancements of the </a:t>
            </a:r>
            <a:r>
              <a:rPr lang="en-US" dirty="0" err="1" smtClean="0"/>
              <a:t>pteridophytes</a:t>
            </a:r>
            <a:r>
              <a:rPr lang="en-US" dirty="0" smtClean="0"/>
              <a:t>?</a:t>
            </a:r>
            <a:endParaRPr lang="en-CA" dirty="0" smtClean="0"/>
          </a:p>
          <a:p>
            <a:r>
              <a:rPr lang="en-CA" dirty="0" smtClean="0"/>
              <a:t>… describe </a:t>
            </a:r>
            <a:r>
              <a:rPr lang="en-CA" dirty="0" smtClean="0"/>
              <a:t>the life cycle of a </a:t>
            </a:r>
            <a:r>
              <a:rPr lang="en-CA" dirty="0" err="1" smtClean="0"/>
              <a:t>pt</a:t>
            </a:r>
            <a:r>
              <a:rPr lang="en-US" dirty="0" err="1" smtClean="0"/>
              <a:t>eridophyte</a:t>
            </a:r>
            <a:r>
              <a:rPr lang="en-US" dirty="0" smtClean="0"/>
              <a:t>?</a:t>
            </a:r>
            <a:endParaRPr lang="en-CA" dirty="0" smtClean="0"/>
          </a:p>
          <a:p>
            <a:r>
              <a:rPr lang="en-CA" dirty="0" smtClean="0"/>
              <a:t>… g</a:t>
            </a:r>
            <a:r>
              <a:rPr lang="en-CA" dirty="0" smtClean="0"/>
              <a:t>ive </a:t>
            </a:r>
            <a:r>
              <a:rPr lang="en-CA" dirty="0" smtClean="0"/>
              <a:t>some examples of </a:t>
            </a:r>
            <a:r>
              <a:rPr lang="en-CA" dirty="0" err="1" smtClean="0"/>
              <a:t>pt</a:t>
            </a:r>
            <a:r>
              <a:rPr lang="en-US" dirty="0" err="1" smtClean="0"/>
              <a:t>eridophytes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84813" cy="331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As the earth’s climate became dryer, nature selected for appropriate adaptations</a:t>
            </a:r>
          </a:p>
          <a:p>
            <a:r>
              <a:rPr lang="en-US" altLang="en-US" dirty="0"/>
              <a:t>This led to the evolution of the Vascular plants (containing conducting tissues) </a:t>
            </a:r>
            <a:endParaRPr lang="en-US" altLang="en-US" dirty="0" smtClean="0"/>
          </a:p>
          <a:p>
            <a:r>
              <a:rPr lang="en-US" altLang="en-US" dirty="0"/>
              <a:t>In order to </a:t>
            </a:r>
            <a:r>
              <a:rPr lang="en-US" altLang="en-US" dirty="0" smtClean="0"/>
              <a:t>develop </a:t>
            </a:r>
            <a:r>
              <a:rPr lang="en-US" altLang="en-US" dirty="0"/>
              <a:t>effective conducting and support tissues, plants selected for having a dominant </a:t>
            </a:r>
            <a:r>
              <a:rPr lang="en-US" altLang="en-US" dirty="0" smtClean="0"/>
              <a:t>sporophyte instead of the gametophyte…why?</a:t>
            </a:r>
            <a:endParaRPr lang="en-US" altLang="en-US" dirty="0"/>
          </a:p>
          <a:p>
            <a:r>
              <a:rPr lang="en-US" altLang="en-US" dirty="0"/>
              <a:t>The first vascular plants </a:t>
            </a:r>
            <a:r>
              <a:rPr lang="en-US" altLang="en-US" dirty="0" smtClean="0"/>
              <a:t>were better suited to land than the </a:t>
            </a:r>
            <a:r>
              <a:rPr lang="en-US" altLang="en-US" dirty="0"/>
              <a:t>bryophytes but were still not </a:t>
            </a:r>
            <a:r>
              <a:rPr lang="en-US" altLang="en-US" dirty="0" smtClean="0"/>
              <a:t>fully </a:t>
            </a:r>
            <a:r>
              <a:rPr lang="en-US" altLang="en-US" dirty="0"/>
              <a:t>adapted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7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Vascular Tissue??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486400" cy="4876800"/>
          </a:xfrm>
        </p:spPr>
        <p:txBody>
          <a:bodyPr/>
          <a:lstStyle/>
          <a:p>
            <a:pPr marL="533400" indent="-533400">
              <a:buFont typeface="Monotype Sorts" pitchFamily="2" charset="2"/>
              <a:buNone/>
            </a:pPr>
            <a:endParaRPr lang="en-US" altLang="en-US" sz="2800" dirty="0" smtClean="0"/>
          </a:p>
          <a:p>
            <a:pPr marL="533400" indent="-533400">
              <a:buFont typeface="Monotype Sorts" pitchFamily="2" charset="2"/>
              <a:buNone/>
            </a:pPr>
            <a:r>
              <a:rPr lang="en-US" altLang="en-US" sz="2800" dirty="0" smtClean="0"/>
              <a:t>They are the “transport tubes” of plants:</a:t>
            </a:r>
            <a:endParaRPr lang="en-US" altLang="en-US" sz="2800" dirty="0"/>
          </a:p>
          <a:p>
            <a:pPr marL="533400" indent="-533400">
              <a:buFont typeface="Monotype Sorts" pitchFamily="2" charset="2"/>
              <a:buAutoNum type="alphaUcParenR"/>
            </a:pPr>
            <a:r>
              <a:rPr lang="en-US" altLang="en-US" sz="2800" b="1" u="sng" dirty="0"/>
              <a:t>Xylem:</a:t>
            </a:r>
            <a:r>
              <a:rPr lang="en-US" altLang="en-US" sz="2800" dirty="0"/>
              <a:t> to conduct water from roots to shoots </a:t>
            </a:r>
          </a:p>
          <a:p>
            <a:pPr marL="533400" indent="-533400">
              <a:buFont typeface="Monotype Sorts" pitchFamily="2" charset="2"/>
              <a:buAutoNum type="alphaUcParenR"/>
            </a:pPr>
            <a:endParaRPr lang="en-US" altLang="en-US" sz="2800" b="1" u="sng" dirty="0"/>
          </a:p>
          <a:p>
            <a:pPr marL="533400" indent="-533400">
              <a:buFont typeface="Monotype Sorts" pitchFamily="2" charset="2"/>
              <a:buAutoNum type="alphaUcParenR"/>
            </a:pPr>
            <a:r>
              <a:rPr lang="en-US" altLang="en-US" sz="2800" b="1" u="sng" dirty="0"/>
              <a:t>Phloem:</a:t>
            </a:r>
            <a:r>
              <a:rPr lang="en-US" altLang="en-US" sz="2800" dirty="0"/>
              <a:t> to conduct the products of photosynthesis from </a:t>
            </a:r>
            <a:r>
              <a:rPr lang="en-US" altLang="en-US" sz="2800" dirty="0" smtClean="0"/>
              <a:t>shoots to roots</a:t>
            </a:r>
            <a:endParaRPr lang="en-US" altLang="en-US" sz="2800" dirty="0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24000"/>
            <a:ext cx="3175000" cy="51816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Benefits of Vascular </a:t>
            </a:r>
            <a:r>
              <a:rPr lang="en-US" altLang="en-US" dirty="0"/>
              <a:t>Tissue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4343400" cy="4171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Structural </a:t>
            </a:r>
            <a:r>
              <a:rPr lang="en-US" altLang="en-US" sz="2800" dirty="0"/>
              <a:t>support to plant </a:t>
            </a:r>
            <a:r>
              <a:rPr lang="en-US" altLang="en-US" sz="2800" dirty="0" smtClean="0"/>
              <a:t>tissue</a:t>
            </a:r>
          </a:p>
          <a:p>
            <a:pPr>
              <a:lnSpc>
                <a:spcPct val="90000"/>
              </a:lnSpc>
            </a:pPr>
            <a:r>
              <a:rPr lang="en-CA" altLang="en-US" sz="2800" dirty="0" smtClean="0"/>
              <a:t>Movement of water and nutrients</a:t>
            </a:r>
          </a:p>
          <a:p>
            <a:pPr>
              <a:lnSpc>
                <a:spcPct val="90000"/>
              </a:lnSpc>
            </a:pPr>
            <a:r>
              <a:rPr lang="en-CA" altLang="en-US" sz="2800" dirty="0" smtClean="0"/>
              <a:t>Plants can be larger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algn="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is the giant Sequoia tree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376613" cy="5105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9000"/>
          <a:stretch>
            <a:fillRect/>
          </a:stretch>
        </p:blipFill>
        <p:spPr bwMode="auto">
          <a:xfrm>
            <a:off x="5410200" y="960438"/>
            <a:ext cx="36576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vascular plants</a:t>
            </a:r>
          </a:p>
        </p:txBody>
      </p:sp>
      <p:sp>
        <p:nvSpPr>
          <p:cNvPr id="389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9530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Pteridophytes</a:t>
            </a:r>
            <a:r>
              <a:rPr lang="en-US" sz="2600" dirty="0"/>
              <a:t>: </a:t>
            </a:r>
            <a:r>
              <a:rPr lang="en-US" sz="2600" dirty="0" smtClean="0"/>
              <a:t>the ferns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vascular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water transport system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xylem, phloem, roots, leaves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swimming sperm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flagellated sperm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life cycle dominated by </a:t>
            </a:r>
            <a:br>
              <a:rPr lang="en-US" sz="2400" u="sng" dirty="0">
                <a:solidFill>
                  <a:srgbClr val="CC0000"/>
                </a:solidFill>
              </a:rPr>
            </a:br>
            <a:r>
              <a:rPr lang="en-US" sz="2400" u="sng" dirty="0">
                <a:solidFill>
                  <a:srgbClr val="CC0000"/>
                </a:solidFill>
              </a:rPr>
              <a:t>sporophyte stage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leafy fern plant you are familiar </a:t>
            </a:r>
            <a:r>
              <a:rPr lang="en-US" sz="2000" dirty="0" smtClean="0"/>
              <a:t>which </a:t>
            </a:r>
            <a:r>
              <a:rPr lang="en-US" sz="2000" dirty="0"/>
              <a:t>is diploid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fragile gametophyte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spores</a:t>
            </a:r>
            <a:r>
              <a:rPr lang="en-US" sz="2400" dirty="0"/>
              <a:t> for reproduction</a:t>
            </a:r>
          </a:p>
          <a:p>
            <a:pPr marL="1085850" lvl="2">
              <a:lnSpc>
                <a:spcPct val="90000"/>
              </a:lnSpc>
            </a:pPr>
            <a:r>
              <a:rPr lang="en-US" sz="2000" dirty="0"/>
              <a:t>haploid cells which sprout </a:t>
            </a:r>
            <a:br>
              <a:rPr lang="en-US" sz="2000" dirty="0"/>
            </a:br>
            <a:r>
              <a:rPr lang="en-US" sz="2000" dirty="0"/>
              <a:t>to form </a:t>
            </a:r>
            <a:r>
              <a:rPr lang="en-US" sz="2000" dirty="0" smtClean="0"/>
              <a:t>gametophyte</a:t>
            </a:r>
          </a:p>
        </p:txBody>
      </p:sp>
      <p:sp>
        <p:nvSpPr>
          <p:cNvPr id="389125" name="Rectangle 5"/>
          <p:cNvSpPr>
            <a:spLocks noChangeArrowheads="1"/>
          </p:cNvSpPr>
          <p:nvPr/>
        </p:nvSpPr>
        <p:spPr bwMode="auto">
          <a:xfrm>
            <a:off x="8043863" y="533400"/>
            <a:ext cx="1100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diploid</a:t>
            </a:r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 flipH="1">
            <a:off x="8077200" y="884238"/>
            <a:ext cx="457200" cy="45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9750"/>
            <a:ext cx="3657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5448300" y="3962400"/>
            <a:ext cx="11779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haploid</a:t>
            </a:r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>
            <a:off x="6019800" y="4267200"/>
            <a:ext cx="152400" cy="685800"/>
          </a:xfrm>
          <a:prstGeom prst="lin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5638800" y="4953000"/>
            <a:ext cx="1219200" cy="1219200"/>
          </a:xfrm>
          <a:prstGeom prst="ellipse">
            <a:avLst/>
          </a:prstGeom>
          <a:noFill/>
          <a:ln w="38100">
            <a:solidFill>
              <a:srgbClr val="FFCD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019800" y="1036638"/>
            <a:ext cx="2438400" cy="2438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3" name="Picture 13" descr="pengui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4" name="AutoShape 14"/>
          <p:cNvSpPr>
            <a:spLocks noChangeArrowheads="1"/>
          </p:cNvSpPr>
          <p:nvPr/>
        </p:nvSpPr>
        <p:spPr bwMode="auto">
          <a:xfrm flipH="1">
            <a:off x="0" y="4191000"/>
            <a:ext cx="1741488" cy="971550"/>
          </a:xfrm>
          <a:prstGeom prst="wedgeEllipseCallout">
            <a:avLst>
              <a:gd name="adj1" fmla="val -7523"/>
              <a:gd name="adj2" fmla="val 1053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Where must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ferns live? </a:t>
            </a:r>
          </a:p>
        </p:txBody>
      </p:sp>
    </p:spTree>
    <p:extLst>
      <p:ext uri="{BB962C8B-B14F-4D97-AF65-F5344CB8AC3E}">
        <p14:creationId xmlns:p14="http://schemas.microsoft.com/office/powerpoint/2010/main" val="10813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build="p" autoUpdateAnimBg="0"/>
      <p:bldP spid="389131" grpId="0" animBg="1"/>
      <p:bldP spid="389132" grpId="0" animBg="1"/>
      <p:bldP spid="3891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Pteridophytes</a:t>
            </a:r>
            <a:r>
              <a:rPr lang="en-US" altLang="en-US" dirty="0" smtClean="0"/>
              <a:t> Basics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They utilize the Alternation </a:t>
            </a:r>
            <a:r>
              <a:rPr lang="en-US" altLang="en-US" dirty="0"/>
              <a:t>of </a:t>
            </a:r>
            <a:r>
              <a:rPr lang="en-US" altLang="en-US" dirty="0" smtClean="0"/>
              <a:t>Generations life cycle</a:t>
            </a:r>
            <a:endParaRPr lang="en-US" altLang="en-US" dirty="0"/>
          </a:p>
          <a:p>
            <a:r>
              <a:rPr lang="en-CA" altLang="en-US" dirty="0" smtClean="0"/>
              <a:t>They do not produce seeds (thus they are called the “seedless vascular plants”)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sperm must swim from the antheridium to the </a:t>
            </a:r>
            <a:r>
              <a:rPr lang="en-US" altLang="en-US" dirty="0" err="1" smtClean="0"/>
              <a:t>archegonium</a:t>
            </a:r>
            <a:endParaRPr lang="en-US" altLang="en-US" dirty="0" smtClean="0"/>
          </a:p>
          <a:p>
            <a:r>
              <a:rPr lang="en-US" altLang="en-US" dirty="0" smtClean="0"/>
              <a:t>They have roots, which absorb water and nutrients then conduct them up the stem to the fronds, which are photosynthetic. </a:t>
            </a:r>
          </a:p>
          <a:p>
            <a:r>
              <a:rPr lang="en-US" altLang="en-US" dirty="0" smtClean="0"/>
              <a:t>They produce spores to reproduce.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Alternation of generations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638" y="1077448"/>
            <a:ext cx="9070773" cy="5709561"/>
            <a:chOff x="20638" y="1077448"/>
            <a:chExt cx="9070773" cy="5709561"/>
          </a:xfrm>
        </p:grpSpPr>
        <p:sp>
          <p:nvSpPr>
            <p:cNvPr id="548866" name="Rectangle 2"/>
            <p:cNvSpPr>
              <a:spLocks noChangeArrowheads="1"/>
            </p:cNvSpPr>
            <p:nvPr/>
          </p:nvSpPr>
          <p:spPr bwMode="auto">
            <a:xfrm>
              <a:off x="7246938" y="2895600"/>
              <a:ext cx="118268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diploid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pic>
          <p:nvPicPr>
            <p:cNvPr id="5488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1676400" y="1390650"/>
              <a:ext cx="5562600" cy="508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8869" name="Rectangle 5"/>
            <p:cNvSpPr>
              <a:spLocks noChangeArrowheads="1"/>
            </p:cNvSpPr>
            <p:nvPr/>
          </p:nvSpPr>
          <p:spPr bwMode="auto">
            <a:xfrm>
              <a:off x="7189788" y="4876800"/>
              <a:ext cx="12684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</a:rPr>
                <a:t>haploid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  <p:pic>
          <p:nvPicPr>
            <p:cNvPr id="54887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0" t="6870" r="16200" b="6870"/>
            <a:stretch>
              <a:fillRect/>
            </a:stretch>
          </p:blipFill>
          <p:spPr bwMode="auto">
            <a:xfrm>
              <a:off x="6403974" y="1077448"/>
              <a:ext cx="2206625" cy="184831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8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767" r="9000" b="13535"/>
            <a:stretch>
              <a:fillRect/>
            </a:stretch>
          </p:blipFill>
          <p:spPr bwMode="auto">
            <a:xfrm>
              <a:off x="6826876" y="5323435"/>
              <a:ext cx="2264535" cy="146357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88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2" b="7230"/>
            <a:stretch>
              <a:fillRect/>
            </a:stretch>
          </p:blipFill>
          <p:spPr bwMode="auto">
            <a:xfrm>
              <a:off x="58201" y="4845050"/>
              <a:ext cx="1860020" cy="194195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12251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8873" name="Rectangle 9"/>
            <p:cNvSpPr>
              <a:spLocks noChangeArrowheads="1"/>
            </p:cNvSpPr>
            <p:nvPr/>
          </p:nvSpPr>
          <p:spPr bwMode="auto">
            <a:xfrm>
              <a:off x="20638" y="4143375"/>
              <a:ext cx="2344737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>
                  <a:solidFill>
                    <a:srgbClr val="CC0000"/>
                  </a:solidFill>
                </a:rPr>
                <a:t>produces male </a:t>
              </a:r>
              <a:br>
                <a:rPr lang="en-US" sz="2000" b="1">
                  <a:solidFill>
                    <a:srgbClr val="CC0000"/>
                  </a:solidFill>
                </a:rPr>
              </a:br>
              <a:r>
                <a:rPr lang="en-US" sz="2000" b="1">
                  <a:solidFill>
                    <a:srgbClr val="CC0000"/>
                  </a:solidFill>
                </a:rPr>
                <a:t>&amp; female gametes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931379"/>
            <a:ext cx="3566886" cy="385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naturalhistorymag.com/sites/default/files/imagecache/medium/media/2010/02/fern_jpg_43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7098"/>
            <a:ext cx="4948211" cy="33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Sporophyte Generation</a:t>
            </a:r>
            <a:endParaRPr lang="en-US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7645" y="1981200"/>
            <a:ext cx="4953000" cy="417195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diploid sporophyte (dominant stage) develops haploid spores by </a:t>
            </a:r>
            <a:r>
              <a:rPr lang="en-US" altLang="en-US" sz="2800" dirty="0" err="1" smtClean="0"/>
              <a:t>meioisis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 smtClean="0"/>
              <a:t>These spores are in containers called sporangia which group into clusters called </a:t>
            </a:r>
            <a:r>
              <a:rPr lang="en-US" altLang="en-US" sz="2800" dirty="0" err="1" smtClean="0"/>
              <a:t>sori</a:t>
            </a:r>
            <a:r>
              <a:rPr lang="en-US" altLang="en-US" sz="2800" dirty="0" smtClean="0"/>
              <a:t>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4053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13891</TotalTime>
  <Words>654</Words>
  <Application>Microsoft Office PowerPoint</Application>
  <PresentationFormat>On-screen Show (4:3)</PresentationFormat>
  <Paragraphs>96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Geneva</vt:lpstr>
      <vt:lpstr>Monotype Sorts</vt:lpstr>
      <vt:lpstr>Clarity</vt:lpstr>
      <vt:lpstr>Life Sciences 11 </vt:lpstr>
      <vt:lpstr>Objectives </vt:lpstr>
      <vt:lpstr>Introduction</vt:lpstr>
      <vt:lpstr>What is Vascular Tissue??</vt:lpstr>
      <vt:lpstr>Benefits of Vascular Tissue</vt:lpstr>
      <vt:lpstr>First vascular plants</vt:lpstr>
      <vt:lpstr>Pteridophytes Basics</vt:lpstr>
      <vt:lpstr>Alternation of generations</vt:lpstr>
      <vt:lpstr>The Sporophyte Generation</vt:lpstr>
      <vt:lpstr>Fern Fronds (not called leaves!)</vt:lpstr>
      <vt:lpstr>PowerPoint Presentation</vt:lpstr>
      <vt:lpstr>The Gametophyte Generation</vt:lpstr>
      <vt:lpstr>PowerPoint Presentation</vt:lpstr>
      <vt:lpstr>PowerPoint Presentation</vt:lpstr>
      <vt:lpstr>Examples:</vt:lpstr>
      <vt:lpstr>Examples: </vt:lpstr>
      <vt:lpstr>Fossil Fuel…..</vt:lpstr>
      <vt:lpstr>PowerPoint Presentation</vt:lpstr>
      <vt:lpstr>Fossil Fuel…..</vt:lpstr>
      <vt:lpstr>Early Pteridophytes: The Tree Ferns</vt:lpstr>
      <vt:lpstr>Tree ferns</vt:lpstr>
      <vt:lpstr>Can You … 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 </dc:title>
  <dc:creator>User</dc:creator>
  <cp:lastModifiedBy>Wes Schmitt</cp:lastModifiedBy>
  <cp:revision>23</cp:revision>
  <dcterms:created xsi:type="dcterms:W3CDTF">2011-03-09T02:32:43Z</dcterms:created>
  <dcterms:modified xsi:type="dcterms:W3CDTF">2022-11-25T07:16:09Z</dcterms:modified>
</cp:coreProperties>
</file>