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sldIdLst>
    <p:sldId id="256" r:id="rId2"/>
    <p:sldId id="257" r:id="rId3"/>
    <p:sldId id="269" r:id="rId4"/>
    <p:sldId id="270" r:id="rId5"/>
    <p:sldId id="273" r:id="rId6"/>
    <p:sldId id="287" r:id="rId7"/>
    <p:sldId id="271" r:id="rId8"/>
    <p:sldId id="277" r:id="rId9"/>
    <p:sldId id="278" r:id="rId10"/>
    <p:sldId id="272" r:id="rId11"/>
    <p:sldId id="283" r:id="rId12"/>
    <p:sldId id="274" r:id="rId13"/>
    <p:sldId id="275" r:id="rId14"/>
    <p:sldId id="276" r:id="rId15"/>
    <p:sldId id="279" r:id="rId16"/>
    <p:sldId id="280" r:id="rId17"/>
    <p:sldId id="281" r:id="rId18"/>
    <p:sldId id="260" r:id="rId19"/>
    <p:sldId id="267" r:id="rId20"/>
    <p:sldId id="259" r:id="rId21"/>
    <p:sldId id="262" r:id="rId22"/>
    <p:sldId id="263" r:id="rId23"/>
    <p:sldId id="264" r:id="rId24"/>
    <p:sldId id="265" r:id="rId25"/>
    <p:sldId id="266" r:id="rId26"/>
    <p:sldId id="285" r:id="rId27"/>
    <p:sldId id="268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56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6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7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26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B686D0-EF3F-4302-928E-28F139E370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11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896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896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E1CCA7-9AA7-46FC-8829-8808A21BD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06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9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1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2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3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D5502F-9290-43BA-94E2-03B88A043917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236C84C-76FE-44E5-AC39-BE829389D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0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i="0" u="none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bio1152.nicerweb.com/med/Vid/Campbell7e/HydraBudding-V.sw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tIfsHPpkSP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385104"/>
            <a:ext cx="7851648" cy="1828800"/>
          </a:xfrm>
        </p:spPr>
        <p:txBody>
          <a:bodyPr/>
          <a:lstStyle/>
          <a:p>
            <a:r>
              <a:rPr lang="en-CA" smtClean="0"/>
              <a:t>Life Sciences </a:t>
            </a:r>
            <a:r>
              <a:rPr lang="en-CA" dirty="0" smtClean="0"/>
              <a:t>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137" y="2057400"/>
            <a:ext cx="7854696" cy="1752600"/>
          </a:xfrm>
        </p:spPr>
        <p:txBody>
          <a:bodyPr/>
          <a:lstStyle/>
          <a:p>
            <a:r>
              <a:rPr lang="en-CA" dirty="0" smtClean="0"/>
              <a:t>Kingdom </a:t>
            </a:r>
            <a:r>
              <a:rPr lang="en-CA" dirty="0" err="1" smtClean="0"/>
              <a:t>Animalia</a:t>
            </a:r>
            <a:endParaRPr lang="en-CA" dirty="0" smtClean="0"/>
          </a:p>
          <a:p>
            <a:r>
              <a:rPr lang="en-CA" dirty="0" err="1" smtClean="0"/>
              <a:t>Cnidaria</a:t>
            </a:r>
            <a:endParaRPr lang="en-CA" dirty="0" smtClean="0"/>
          </a:p>
          <a:p>
            <a:r>
              <a:rPr lang="en-CA" dirty="0" smtClean="0"/>
              <a:t>The Stingers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330503"/>
            <a:ext cx="4991100" cy="230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682" t="17583" r="16483" b="3297"/>
          <a:stretch/>
        </p:blipFill>
        <p:spPr>
          <a:xfrm>
            <a:off x="1447800" y="914400"/>
            <a:ext cx="6077656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" y="1181100"/>
            <a:ext cx="9020175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952500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174845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1632045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88239" y="1634320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86952" y="2237094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86952" y="2821675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84508" y="3362182"/>
            <a:ext cx="1740091" cy="485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55107" y="4094612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8921" y="5042706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5271306"/>
            <a:ext cx="1355678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609344"/>
          </a:xfrm>
        </p:spPr>
        <p:txBody>
          <a:bodyPr/>
          <a:lstStyle/>
          <a:p>
            <a:r>
              <a:rPr lang="en-US" dirty="0" smtClean="0"/>
              <a:t>Feeding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043410"/>
            <a:ext cx="4776019" cy="4061990"/>
          </a:xfrm>
        </p:spPr>
        <p:txBody>
          <a:bodyPr/>
          <a:lstStyle/>
          <a:p>
            <a:r>
              <a:rPr lang="en-US" dirty="0" smtClean="0"/>
              <a:t>After paralyzing the prey, cnidarians pull the prey into its mouth and into its gastrovascular cavity</a:t>
            </a:r>
          </a:p>
          <a:p>
            <a:r>
              <a:rPr lang="en-US" dirty="0" smtClean="0"/>
              <a:t>Food is digested extracellularly (outside cells) and then absorbed and fully digested in </a:t>
            </a:r>
            <a:r>
              <a:rPr lang="en-US" dirty="0" err="1" smtClean="0"/>
              <a:t>gastroderm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Any undigested materials leave through this same opening.</a:t>
            </a:r>
          </a:p>
          <a:p>
            <a:r>
              <a:rPr lang="en-US" dirty="0" smtClean="0"/>
              <a:t>Incomplete digestive system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674" y="4212726"/>
            <a:ext cx="2857500" cy="2257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705" y="0"/>
            <a:ext cx="3598149" cy="3872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12726"/>
            <a:ext cx="39433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Respiration, Circulation, Excretion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Diffusion, diffusion, diffusion!</a:t>
            </a:r>
          </a:p>
          <a:p>
            <a:pPr lvl="0"/>
            <a:r>
              <a:rPr lang="en-US" dirty="0" smtClean="0"/>
              <a:t>Diffusion </a:t>
            </a:r>
            <a:r>
              <a:rPr lang="en-US" dirty="0"/>
              <a:t>of nutrients, oxygen and wastes occurs through their body walls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44596"/>
            <a:ext cx="3785944" cy="2627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352800"/>
            <a:ext cx="334818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609344"/>
          </a:xfrm>
        </p:spPr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050792"/>
          </a:xfrm>
        </p:spPr>
        <p:txBody>
          <a:bodyPr/>
          <a:lstStyle/>
          <a:p>
            <a:r>
              <a:rPr lang="en-US" dirty="0" smtClean="0"/>
              <a:t>They have a nerve net system</a:t>
            </a:r>
          </a:p>
          <a:p>
            <a:r>
              <a:rPr lang="en-US" dirty="0" smtClean="0"/>
              <a:t>Nerve net is a loosely organized network of nerves that work together to detect stimuli</a:t>
            </a:r>
          </a:p>
          <a:p>
            <a:r>
              <a:rPr lang="en-US" dirty="0" smtClean="0"/>
              <a:t>Distributed uniformly throughout the body</a:t>
            </a:r>
          </a:p>
          <a:p>
            <a:r>
              <a:rPr lang="en-US" dirty="0" err="1" smtClean="0"/>
              <a:t>Statocysts</a:t>
            </a:r>
            <a:r>
              <a:rPr lang="en-US" dirty="0" smtClean="0"/>
              <a:t> are a group of sensory cells specifically to detect the direction of gravity</a:t>
            </a:r>
          </a:p>
          <a:p>
            <a:r>
              <a:rPr lang="en-US" dirty="0" smtClean="0"/>
              <a:t>Ocelli are eyespots made up of nerve cells that detect light are found rarely in some species</a:t>
            </a:r>
          </a:p>
          <a:p>
            <a:endParaRPr lang="en-US" dirty="0"/>
          </a:p>
        </p:txBody>
      </p:sp>
      <p:pic>
        <p:nvPicPr>
          <p:cNvPr id="1026" name="Picture 2" descr="https://s-media-cache-ak0.pinimg.com/736x/65/8c/4b/658c4bd689f6a1a2596b700d8396e99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14652" r="3297" b="17948"/>
          <a:stretch/>
        </p:blipFill>
        <p:spPr bwMode="auto">
          <a:xfrm>
            <a:off x="3305161" y="3709236"/>
            <a:ext cx="5818367" cy="314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0529"/>
            <a:ext cx="7772400" cy="4050792"/>
          </a:xfrm>
        </p:spPr>
        <p:txBody>
          <a:bodyPr/>
          <a:lstStyle/>
          <a:p>
            <a:r>
              <a:rPr lang="en-US" dirty="0" smtClean="0"/>
              <a:t>Because there are so many different types of Cnidarians, they have different forms of movement.</a:t>
            </a:r>
          </a:p>
          <a:p>
            <a:r>
              <a:rPr lang="en-US" dirty="0" smtClean="0"/>
              <a:t>One important component is the </a:t>
            </a:r>
            <a:r>
              <a:rPr lang="en-US" b="1" dirty="0" smtClean="0"/>
              <a:t>hydrostatic skeleton</a:t>
            </a:r>
            <a:r>
              <a:rPr lang="en-US" dirty="0" smtClean="0"/>
              <a:t>, which is a circular layer of longitudinal muscles that, together with the water in the gastrovascular cavity, enable the cnidarian to move.</a:t>
            </a:r>
          </a:p>
          <a:p>
            <a:r>
              <a:rPr lang="en-US" dirty="0" smtClean="0"/>
              <a:t>This allows the polyps to get taller and medusas to create a jet propulsion.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4471987"/>
            <a:ext cx="289560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764643"/>
            <a:ext cx="4495800" cy="20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&amp;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772400" cy="405079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altLang="en-US" dirty="0" smtClean="0"/>
              <a:t>Show  “Alternation of Generations” with a polyp and medusa stage</a:t>
            </a:r>
          </a:p>
          <a:p>
            <a:pPr lvl="0"/>
            <a:r>
              <a:rPr lang="en-US" dirty="0" smtClean="0"/>
              <a:t>Most cnidarians reproduce sexually and asexually</a:t>
            </a:r>
          </a:p>
          <a:p>
            <a:pPr lvl="0"/>
            <a:r>
              <a:rPr lang="en-US" dirty="0" smtClean="0"/>
              <a:t>Polyps </a:t>
            </a:r>
            <a:r>
              <a:rPr lang="en-US" dirty="0"/>
              <a:t>can reproduce asexually by budding which may produce a medusa or new genetically identical </a:t>
            </a:r>
            <a:r>
              <a:rPr lang="en-US" dirty="0" smtClean="0"/>
              <a:t>polyp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2800"/>
            <a:ext cx="46736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9144"/>
            <a:ext cx="7772400" cy="1609344"/>
          </a:xfrm>
        </p:spPr>
        <p:txBody>
          <a:bodyPr/>
          <a:lstStyle/>
          <a:p>
            <a:r>
              <a:rPr lang="en-US" dirty="0"/>
              <a:t>Reproduction &amp;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6839258" cy="4050792"/>
          </a:xfrm>
        </p:spPr>
        <p:txBody>
          <a:bodyPr>
            <a:normAutofit/>
          </a:bodyPr>
          <a:lstStyle/>
          <a:p>
            <a:r>
              <a:rPr lang="en-US" dirty="0" smtClean="0"/>
              <a:t>Sexes </a:t>
            </a:r>
            <a:r>
              <a:rPr lang="en-US" dirty="0"/>
              <a:t>are different and </a:t>
            </a:r>
            <a:r>
              <a:rPr lang="en-US" dirty="0" smtClean="0"/>
              <a:t>sexual </a:t>
            </a:r>
            <a:r>
              <a:rPr lang="en-US" dirty="0"/>
              <a:t>reproduction occurs as external fertilization in the water.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male and female release their gametes into the water and fertilization occurs creating a genetically different offspring</a:t>
            </a:r>
          </a:p>
          <a:p>
            <a:pPr lvl="0"/>
            <a:r>
              <a:rPr lang="en-US" dirty="0"/>
              <a:t>After fertilization, a larva develops called a planula larva which looks different from adult forms</a:t>
            </a:r>
          </a:p>
        </p:txBody>
      </p:sp>
      <p:pic>
        <p:nvPicPr>
          <p:cNvPr id="6" name="Picture 5" descr="33_08ObeliaLifeCycl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096000" cy="342900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9885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228600"/>
            <a:ext cx="8229600" cy="1143000"/>
          </a:xfrm>
        </p:spPr>
        <p:txBody>
          <a:bodyPr/>
          <a:lstStyle/>
          <a:p>
            <a:r>
              <a:rPr lang="en-US" dirty="0"/>
              <a:t>General Cnidarian Life Cycle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3" name="Picture 5" descr="cnidariaL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7" y="1524000"/>
            <a:ext cx="858896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jellyfish-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5400"/>
            <a:ext cx="8553450" cy="689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Cnidaria Objectives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Advances over sponges</a:t>
            </a:r>
          </a:p>
          <a:p>
            <a:r>
              <a:rPr lang="en-US" dirty="0"/>
              <a:t>General body plan of medusa and polyp</a:t>
            </a:r>
          </a:p>
          <a:p>
            <a:r>
              <a:rPr lang="en-US" dirty="0"/>
              <a:t>General life cycle</a:t>
            </a:r>
          </a:p>
          <a:p>
            <a:r>
              <a:rPr lang="en-US" dirty="0"/>
              <a:t>Dominant stages in 3 classes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19400"/>
            <a:ext cx="3124200" cy="2413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96" y="4128875"/>
            <a:ext cx="446550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0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altLang="en-US" u="sng" dirty="0" smtClean="0"/>
              <a:t>Groups of </a:t>
            </a:r>
            <a:r>
              <a:rPr lang="en-US" altLang="en-US" u="sng" dirty="0" err="1" smtClean="0"/>
              <a:t>Cnidarias</a:t>
            </a:r>
            <a:endParaRPr lang="en-US" altLang="en-US" u="sng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0003" y="1600200"/>
            <a:ext cx="4495800" cy="444023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Are </a:t>
            </a:r>
            <a:r>
              <a:rPr lang="en-US" altLang="en-US" dirty="0"/>
              <a:t>all predators</a:t>
            </a:r>
          </a:p>
          <a:p>
            <a:r>
              <a:rPr lang="en-US" altLang="en-US" dirty="0" smtClean="0"/>
              <a:t>Found </a:t>
            </a:r>
            <a:r>
              <a:rPr lang="en-US" altLang="en-US" dirty="0"/>
              <a:t>in both fresh and salt </a:t>
            </a:r>
            <a:r>
              <a:rPr lang="en-US" altLang="en-US" dirty="0" smtClean="0"/>
              <a:t>water</a:t>
            </a:r>
          </a:p>
          <a:p>
            <a:pPr>
              <a:buFontTx/>
              <a:buNone/>
            </a:pPr>
            <a:endParaRPr lang="en-US" altLang="en-US" dirty="0"/>
          </a:p>
          <a:p>
            <a:r>
              <a:rPr lang="en-US" dirty="0" smtClean="0"/>
              <a:t>Groups of Cnidarians </a:t>
            </a:r>
            <a:r>
              <a:rPr lang="en-US" dirty="0"/>
              <a:t>include</a:t>
            </a:r>
          </a:p>
          <a:p>
            <a:pPr lvl="1"/>
            <a:r>
              <a:rPr lang="en-US" dirty="0"/>
              <a:t>Jellyfish</a:t>
            </a:r>
          </a:p>
          <a:p>
            <a:pPr lvl="1"/>
            <a:r>
              <a:rPr lang="en-US" dirty="0"/>
              <a:t>Hydras and their relatives</a:t>
            </a:r>
          </a:p>
          <a:p>
            <a:pPr lvl="1"/>
            <a:r>
              <a:rPr lang="en-US" dirty="0"/>
              <a:t>Sea anemones</a:t>
            </a:r>
          </a:p>
          <a:p>
            <a:pPr lvl="1"/>
            <a:r>
              <a:rPr lang="en-US" dirty="0"/>
              <a:t>Corals</a:t>
            </a:r>
          </a:p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12294" name="Picture 6" descr="cnidaria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803" y="3276600"/>
            <a:ext cx="3828197" cy="33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Phylum Cnidaria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Class Hydrozoa</a:t>
            </a:r>
          </a:p>
          <a:p>
            <a:r>
              <a:rPr lang="en-US" altLang="en-US" dirty="0"/>
              <a:t>Polyp stage is dominant</a:t>
            </a:r>
          </a:p>
          <a:p>
            <a:r>
              <a:rPr lang="en-US" altLang="en-US" dirty="0"/>
              <a:t>Medusa is used for species dispersal</a:t>
            </a:r>
          </a:p>
          <a:p>
            <a:r>
              <a:rPr lang="en-US" altLang="en-US" dirty="0"/>
              <a:t>Examples: </a:t>
            </a:r>
            <a:r>
              <a:rPr lang="en-US" altLang="en-US" i="1" u="sng" dirty="0">
                <a:hlinkClick r:id="rId2"/>
              </a:rPr>
              <a:t>Hydra sp.</a:t>
            </a:r>
            <a:r>
              <a:rPr lang="en-US" altLang="en-US" dirty="0">
                <a:hlinkClick r:id="rId2"/>
              </a:rPr>
              <a:t> </a:t>
            </a:r>
            <a:r>
              <a:rPr lang="en-US" altLang="en-US" dirty="0"/>
              <a:t>and </a:t>
            </a:r>
            <a:r>
              <a:rPr lang="en-US" altLang="en-US" i="1" u="sng" dirty="0" err="1"/>
              <a:t>Obelia</a:t>
            </a:r>
            <a:r>
              <a:rPr lang="en-US" altLang="en-US" i="1" u="sng" dirty="0"/>
              <a:t> sp</a:t>
            </a:r>
            <a:r>
              <a:rPr lang="en-US" altLang="en-US" dirty="0"/>
              <a:t>.</a:t>
            </a:r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3906837"/>
            <a:ext cx="2" cy="1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76262"/>
            <a:ext cx="3276600" cy="2180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6835" y="3196809"/>
            <a:ext cx="2569189" cy="3160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509" y="44196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33_08Obelia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6295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Obelia </a:t>
            </a:r>
            <a:r>
              <a:rPr lang="en-US" i="0"/>
              <a:t>Life Cycle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Phylum Cnidaria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00200"/>
            <a:ext cx="4876800" cy="43640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Class Anthozoa</a:t>
            </a:r>
            <a:endParaRPr lang="en-US" altLang="en-US"/>
          </a:p>
          <a:p>
            <a:r>
              <a:rPr lang="en-US" altLang="en-US"/>
              <a:t>Generally have polyp stage only</a:t>
            </a:r>
          </a:p>
          <a:p>
            <a:r>
              <a:rPr lang="en-US" altLang="en-US"/>
              <a:t>Include: anemones, corals and sea pens</a:t>
            </a:r>
            <a:endParaRPr lang="en-US" altLang="en-US" sz="280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962400" cy="22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28225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910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4170" y="3704837"/>
            <a:ext cx="914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600" dirty="0"/>
              <a:t>Brain coral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505200" y="6019800"/>
            <a:ext cx="1884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Sea Anemone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4232275" y="4188339"/>
            <a:ext cx="115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Sea Pen</a:t>
            </a:r>
          </a:p>
        </p:txBody>
      </p:sp>
    </p:spTree>
    <p:extLst>
      <p:ext uri="{BB962C8B-B14F-4D97-AF65-F5344CB8AC3E}">
        <p14:creationId xmlns:p14="http://schemas.microsoft.com/office/powerpoint/2010/main" val="39394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Coral Body Plan: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28600" y="1905000"/>
            <a:ext cx="8534400" cy="3914775"/>
            <a:chOff x="228600" y="1905000"/>
            <a:chExt cx="8534400" cy="3914775"/>
          </a:xfrm>
        </p:grpSpPr>
        <p:pic>
          <p:nvPicPr>
            <p:cNvPr id="41989" name="Picture 5" descr="artcycle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066925"/>
              <a:ext cx="3657600" cy="361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991" name="Picture 7" descr="anemo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4552950" cy="3914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71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u="sng"/>
              <a:t>Phylum Cnidaria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849438"/>
            <a:ext cx="5867399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 dirty="0"/>
              <a:t>Class </a:t>
            </a:r>
            <a:r>
              <a:rPr lang="en-US" altLang="en-US" b="1" u="sng" dirty="0" err="1"/>
              <a:t>Scyphozoa</a:t>
            </a:r>
            <a:endParaRPr lang="en-US" altLang="en-US" b="1" u="sng" dirty="0"/>
          </a:p>
          <a:p>
            <a:r>
              <a:rPr lang="en-US" altLang="en-US" dirty="0" err="1" smtClean="0"/>
              <a:t>Scyphozoa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sy</a:t>
            </a:r>
            <a:r>
              <a:rPr lang="en-US" altLang="en-US" dirty="0" smtClean="0"/>
              <a:t>-</a:t>
            </a:r>
            <a:r>
              <a:rPr lang="en-US" altLang="en-US" dirty="0" err="1" smtClean="0"/>
              <a:t>fuh</a:t>
            </a:r>
            <a:r>
              <a:rPr lang="en-US" altLang="en-US" dirty="0" smtClean="0"/>
              <a:t>-ZOH-uh) – cup animals</a:t>
            </a:r>
          </a:p>
          <a:p>
            <a:r>
              <a:rPr lang="en-US" altLang="en-US" dirty="0" smtClean="0"/>
              <a:t>Medusa </a:t>
            </a:r>
            <a:r>
              <a:rPr lang="en-US" altLang="en-US" dirty="0"/>
              <a:t>stage is dominant</a:t>
            </a:r>
          </a:p>
          <a:p>
            <a:r>
              <a:rPr lang="en-US" altLang="en-US" dirty="0"/>
              <a:t>Includes the </a:t>
            </a:r>
            <a:r>
              <a:rPr lang="en-US" altLang="en-US" dirty="0" smtClean="0"/>
              <a:t>jellies</a:t>
            </a:r>
          </a:p>
        </p:txBody>
      </p:sp>
      <p:pic>
        <p:nvPicPr>
          <p:cNvPr id="1536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3906837"/>
            <a:ext cx="1" cy="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00400"/>
            <a:ext cx="2971800" cy="2401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733800"/>
            <a:ext cx="30480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…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e</a:t>
            </a:r>
            <a:r>
              <a:rPr lang="en-US" dirty="0" smtClean="0"/>
              <a:t>xplain the advancements </a:t>
            </a:r>
            <a:r>
              <a:rPr lang="en-US" dirty="0"/>
              <a:t>over </a:t>
            </a:r>
            <a:r>
              <a:rPr lang="en-US" dirty="0" smtClean="0"/>
              <a:t>sponges?</a:t>
            </a:r>
            <a:endParaRPr lang="en-US" dirty="0"/>
          </a:p>
          <a:p>
            <a:r>
              <a:rPr lang="en-US" dirty="0" smtClean="0"/>
              <a:t>… describe the general </a:t>
            </a:r>
            <a:r>
              <a:rPr lang="en-US" dirty="0"/>
              <a:t>body plan of </a:t>
            </a:r>
            <a:r>
              <a:rPr lang="en-US" dirty="0" smtClean="0"/>
              <a:t>a medusa </a:t>
            </a:r>
            <a:r>
              <a:rPr lang="en-US" dirty="0"/>
              <a:t>and </a:t>
            </a:r>
            <a:r>
              <a:rPr lang="en-US" dirty="0" smtClean="0"/>
              <a:t>a polyp?</a:t>
            </a:r>
            <a:endParaRPr lang="en-US" dirty="0"/>
          </a:p>
          <a:p>
            <a:r>
              <a:rPr lang="en-US" dirty="0" smtClean="0"/>
              <a:t>… describe the general </a:t>
            </a:r>
            <a:r>
              <a:rPr lang="en-US" dirty="0"/>
              <a:t>life </a:t>
            </a:r>
            <a:r>
              <a:rPr lang="en-US" dirty="0" smtClean="0"/>
              <a:t>cycle of a cnidarian?</a:t>
            </a:r>
            <a:endParaRPr lang="en-US" dirty="0"/>
          </a:p>
          <a:p>
            <a:r>
              <a:rPr lang="en-US" dirty="0" smtClean="0"/>
              <a:t>… explain the differences in the 3 classes?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128875"/>
            <a:ext cx="3124200" cy="241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Hank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hlinkClick r:id="rId2"/>
              </a:rPr>
              <a:t>Video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Cnidarians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45775"/>
            <a:ext cx="8458200" cy="4050792"/>
          </a:xfrm>
        </p:spPr>
        <p:txBody>
          <a:bodyPr/>
          <a:lstStyle/>
          <a:p>
            <a:r>
              <a:rPr lang="en-US" dirty="0" smtClean="0"/>
              <a:t>Cnidarians are soft-bodied, carnivorous animals</a:t>
            </a:r>
          </a:p>
          <a:p>
            <a:r>
              <a:rPr lang="en-US" dirty="0" smtClean="0"/>
              <a:t>Diploblastic – True tissues</a:t>
            </a:r>
          </a:p>
          <a:p>
            <a:r>
              <a:rPr lang="en-US" dirty="0" smtClean="0"/>
              <a:t>Defining characteristic is that they have a stinging tentacles around their mouths</a:t>
            </a:r>
          </a:p>
          <a:p>
            <a:r>
              <a:rPr lang="en-US" dirty="0" smtClean="0"/>
              <a:t>The stinging cell is called a </a:t>
            </a:r>
            <a:r>
              <a:rPr lang="en-US" dirty="0" err="1" smtClean="0"/>
              <a:t>cnidocyte</a:t>
            </a:r>
            <a:r>
              <a:rPr lang="en-US" dirty="0" smtClean="0"/>
              <a:t>, which is where the name cnidarian comes from</a:t>
            </a:r>
          </a:p>
          <a:p>
            <a:r>
              <a:rPr lang="en-US" dirty="0" smtClean="0"/>
              <a:t>They have body symmetry and start to show specialized tissues.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59885"/>
            <a:ext cx="3943140" cy="2590800"/>
          </a:xfrm>
          <a:prstGeom prst="rect">
            <a:avLst/>
          </a:prstGeom>
        </p:spPr>
      </p:pic>
      <p:pic>
        <p:nvPicPr>
          <p:cNvPr id="5" name="Picture 6" descr="cnidaria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180086"/>
            <a:ext cx="3695700" cy="26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78" y="3505200"/>
            <a:ext cx="6322422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09" y="0"/>
            <a:ext cx="7772400" cy="1609344"/>
          </a:xfrm>
        </p:spPr>
        <p:txBody>
          <a:bodyPr/>
          <a:lstStyle/>
          <a:p>
            <a:r>
              <a:rPr lang="en-US" dirty="0" err="1" smtClean="0"/>
              <a:t>Cnidocytes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70" y="1143000"/>
            <a:ext cx="77724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Cnidocytes</a:t>
            </a:r>
            <a:r>
              <a:rPr lang="en-US" dirty="0" smtClean="0"/>
              <a:t>, or stinging cells, are located around their tentacles and are used for defense and to capture prey</a:t>
            </a:r>
          </a:p>
          <a:p>
            <a:r>
              <a:rPr lang="en-US" dirty="0" smtClean="0"/>
              <a:t>Inside of these </a:t>
            </a:r>
            <a:r>
              <a:rPr lang="en-US" dirty="0" err="1" smtClean="0"/>
              <a:t>cnidocytes</a:t>
            </a:r>
            <a:r>
              <a:rPr lang="en-US" dirty="0" smtClean="0"/>
              <a:t>, there is a nematocyst which is a poison-filled stinging structure that contains a tightly coiled dart!</a:t>
            </a:r>
          </a:p>
          <a:p>
            <a:r>
              <a:rPr lang="en-US" dirty="0" smtClean="0"/>
              <a:t>When a prey item brushes by the cnidarian, thousands of nematocysts explode into the animal, paralyzing or killing them.</a:t>
            </a:r>
          </a:p>
          <a:p>
            <a:r>
              <a:rPr lang="en-US" dirty="0" smtClean="0"/>
              <a:t>Think of the </a:t>
            </a:r>
            <a:r>
              <a:rPr lang="en-US" dirty="0" err="1" smtClean="0"/>
              <a:t>cnidocyte</a:t>
            </a:r>
            <a:r>
              <a:rPr lang="en-US" dirty="0" smtClean="0"/>
              <a:t> as the ‘harpoon gun’ and the nematocyst as the ‘harpoon’.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7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929563" cy="6318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24851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Cnidocyte</a:t>
            </a:r>
            <a:r>
              <a:rPr lang="en-US" dirty="0" smtClean="0"/>
              <a:t> = nettle cell or stinging cell</a:t>
            </a:r>
          </a:p>
          <a:p>
            <a:r>
              <a:rPr lang="en-US" dirty="0" smtClean="0"/>
              <a:t>Nematocyst = thread sac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36" y="1528064"/>
            <a:ext cx="4457700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36192"/>
            <a:ext cx="4486656" cy="299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050792"/>
          </a:xfrm>
        </p:spPr>
        <p:txBody>
          <a:bodyPr/>
          <a:lstStyle/>
          <a:p>
            <a:r>
              <a:rPr lang="en-US" dirty="0" smtClean="0"/>
              <a:t>Radially symmetrical, diploblastic</a:t>
            </a:r>
          </a:p>
          <a:p>
            <a:r>
              <a:rPr lang="en-US" dirty="0" smtClean="0"/>
              <a:t>Cnidarians have two main body plans, medusa and polyp.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775" y="2971800"/>
            <a:ext cx="2638425" cy="3705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762250"/>
            <a:ext cx="50863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65554"/>
            <a:ext cx="4038600" cy="4050792"/>
          </a:xfrm>
        </p:spPr>
        <p:txBody>
          <a:bodyPr/>
          <a:lstStyle/>
          <a:p>
            <a:r>
              <a:rPr lang="en-US" dirty="0" smtClean="0"/>
              <a:t>Is motile, bell shaped body with the mouth at the bottom</a:t>
            </a:r>
          </a:p>
          <a:p>
            <a:r>
              <a:rPr lang="en-US" dirty="0" smtClean="0"/>
              <a:t>Typically reproduce sexually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00400"/>
            <a:ext cx="4638261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61" y="1437132"/>
            <a:ext cx="3571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050792"/>
          </a:xfrm>
        </p:spPr>
        <p:txBody>
          <a:bodyPr/>
          <a:lstStyle/>
          <a:p>
            <a:r>
              <a:rPr lang="en-US" dirty="0"/>
              <a:t>Polyps are </a:t>
            </a:r>
            <a:r>
              <a:rPr lang="en-US" i="1" dirty="0"/>
              <a:t>usually</a:t>
            </a:r>
            <a:r>
              <a:rPr lang="en-US" i="1" u="sng" dirty="0"/>
              <a:t> sessile</a:t>
            </a:r>
            <a:endParaRPr lang="en-US" dirty="0"/>
          </a:p>
          <a:p>
            <a:r>
              <a:rPr lang="en-US" dirty="0" smtClean="0"/>
              <a:t>Cylindrical body with arm like tentacles </a:t>
            </a:r>
          </a:p>
          <a:p>
            <a:r>
              <a:rPr lang="en-US" dirty="0" smtClean="0"/>
              <a:t>The mouth points upwards</a:t>
            </a:r>
          </a:p>
          <a:p>
            <a:r>
              <a:rPr lang="en-US" dirty="0" smtClean="0"/>
              <a:t>Typically reproduce asexually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658" y="2514600"/>
            <a:ext cx="2976725" cy="4068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700451"/>
            <a:ext cx="3810000" cy="288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Biology 11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nidaria Objectives&amp;quot;&quot;/&gt;&lt;property id=&quot;20307&quot; value=&quot;257&quot;/&gt;&lt;/object&gt;&lt;object type=&quot;3&quot; unique_id=&quot;10006&quot;&gt;&lt;property id=&quot;20148&quot; value=&quot;5&quot;/&gt;&lt;property id=&quot;20300&quot; value=&quot;Slide 19 - &amp;quot;Groups of Cnidarias&amp;quot;&quot;/&gt;&lt;property id=&quot;20307&quot; value=&quot;259&quot;/&gt;&lt;/object&gt;&lt;object type=&quot;3&quot; unique_id=&quot;10007&quot;&gt;&lt;property id=&quot;20148&quot; value=&quot;5&quot;/&gt;&lt;property id=&quot;20300&quot; value=&quot;Slide 17 - &amp;quot;General Cnidarian Life Cycle&amp;quot;&quot;/&gt;&lt;property id=&quot;20307&quot; value=&quot;260&quot;/&gt;&lt;/object&gt;&lt;object type=&quot;3&quot; unique_id=&quot;10009&quot;&gt;&lt;property id=&quot;20148&quot; value=&quot;5&quot;/&gt;&lt;property id=&quot;20300&quot; value=&quot;Slide 20 - &amp;quot;Phylum Cnidaria&amp;quot;&quot;/&gt;&lt;property id=&quot;20307&quot; value=&quot;262&quot;/&gt;&lt;/object&gt;&lt;object type=&quot;3&quot; unique_id=&quot;10010&quot;&gt;&lt;property id=&quot;20148&quot; value=&quot;5&quot;/&gt;&lt;property id=&quot;20300&quot; value=&quot;Slide 21 - &amp;quot;Obelia Life Cycle&amp;quot;&quot;/&gt;&lt;property id=&quot;20307&quot; value=&quot;263&quot;/&gt;&lt;/object&gt;&lt;object type=&quot;3&quot; unique_id=&quot;10011&quot;&gt;&lt;property id=&quot;20148&quot; value=&quot;5&quot;/&gt;&lt;property id=&quot;20300&quot; value=&quot;Slide 22 - &amp;quot;Phylum Cnidaria&amp;quot;&quot;/&gt;&lt;property id=&quot;20307&quot; value=&quot;264&quot;/&gt;&lt;/object&gt;&lt;object type=&quot;3&quot; unique_id=&quot;10012&quot;&gt;&lt;property id=&quot;20148&quot; value=&quot;5&quot;/&gt;&lt;property id=&quot;20300&quot; value=&quot;Slide 23 - &amp;quot;Coral Body Plan:&amp;quot;&quot;/&gt;&lt;property id=&quot;20307&quot; value=&quot;265&quot;/&gt;&lt;/object&gt;&lt;object type=&quot;3&quot; unique_id=&quot;10013&quot;&gt;&lt;property id=&quot;20148&quot; value=&quot;5&quot;/&gt;&lt;property id=&quot;20300&quot; value=&quot;Slide 24 - &amp;quot;Phylum Cnidaria&amp;quot;&quot;/&gt;&lt;property id=&quot;20307&quot; value=&quot;266&quot;/&gt;&lt;/object&gt;&lt;object type=&quot;3&quot; unique_id=&quot;10014&quot;&gt;&lt;property id=&quot;20148&quot; value=&quot;5&quot;/&gt;&lt;property id=&quot;20300&quot; value=&quot;Slide 18&quot;/&gt;&lt;property id=&quot;20307&quot; value=&quot;267&quot;/&gt;&lt;/object&gt;&lt;object type=&quot;3&quot; unique_id=&quot;10015&quot;&gt;&lt;property id=&quot;20148&quot; value=&quot;5&quot;/&gt;&lt;property id=&quot;20300&quot; value=&quot;Slide 25 - &amp;quot;Hank Video&amp;quot;&quot;/&gt;&lt;property id=&quot;20307&quot; value=&quot;268&quot;/&gt;&lt;/object&gt;&lt;object type=&quot;3&quot; unique_id=&quot;10636&quot;&gt;&lt;property id=&quot;20148&quot; value=&quot;5&quot;/&gt;&lt;property id=&quot;20300&quot; value=&quot;Slide 3 - &amp;quot;Cnidarians - Overview&amp;quot;&quot;/&gt;&lt;property id=&quot;20307&quot; value=&quot;269&quot;/&gt;&lt;/object&gt;&lt;object type=&quot;3&quot; unique_id=&quot;10637&quot;&gt;&lt;property id=&quot;20148&quot; value=&quot;5&quot;/&gt;&lt;property id=&quot;20300&quot; value=&quot;Slide 4 - &amp;quot;Cnidocytes!&amp;quot;&quot;/&gt;&lt;property id=&quot;20307&quot; value=&quot;270&quot;/&gt;&lt;/object&gt;&lt;object type=&quot;3&quot; unique_id=&quot;10638&quot;&gt;&lt;property id=&quot;20148&quot; value=&quot;5&quot;/&gt;&lt;property id=&quot;20300&quot; value=&quot;Slide 5&quot;/&gt;&lt;property id=&quot;20307&quot; value=&quot;273&quot;/&gt;&lt;/object&gt;&lt;object type=&quot;3&quot; unique_id=&quot;10639&quot;&gt;&lt;property id=&quot;20148&quot; value=&quot;5&quot;/&gt;&lt;property id=&quot;20300&quot; value=&quot;Slide 6 - &amp;quot;Body Plan&amp;quot;&quot;/&gt;&lt;property id=&quot;20307&quot; value=&quot;271&quot;/&gt;&lt;/object&gt;&lt;object type=&quot;3&quot; unique_id=&quot;10640&quot;&gt;&lt;property id=&quot;20148&quot; value=&quot;5&quot;/&gt;&lt;property id=&quot;20300&quot; value=&quot;Slide 9&quot;/&gt;&lt;property id=&quot;20307&quot; value=&quot;272&quot;/&gt;&lt;/object&gt;&lt;object type=&quot;3&quot; unique_id=&quot;10641&quot;&gt;&lt;property id=&quot;20148&quot; value=&quot;5&quot;/&gt;&lt;property id=&quot;20300&quot; value=&quot;Slide 7 - &amp;quot;Medusa&amp;quot;&quot;/&gt;&lt;property id=&quot;20307&quot; value=&quot;277&quot;/&gt;&lt;/object&gt;&lt;object type=&quot;3&quot; unique_id=&quot;10642&quot;&gt;&lt;property id=&quot;20148&quot; value=&quot;5&quot;/&gt;&lt;property id=&quot;20300&quot; value=&quot;Slide 8 - &amp;quot;Polyp&amp;quot;&quot;/&gt;&lt;property id=&quot;20307&quot; value=&quot;278&quot;/&gt;&lt;/object&gt;&lt;object type=&quot;3&quot; unique_id=&quot;10643&quot;&gt;&lt;property id=&quot;20148&quot; value=&quot;5&quot;/&gt;&lt;property id=&quot;20300&quot; value=&quot;Slide 11 - &amp;quot;Feeding&amp;quot;&quot;/&gt;&lt;property id=&quot;20307&quot; value=&quot;274&quot;/&gt;&lt;/object&gt;&lt;object type=&quot;3&quot; unique_id=&quot;10644&quot;&gt;&lt;property id=&quot;20148&quot; value=&quot;5&quot;/&gt;&lt;property id=&quot;20300&quot; value=&quot;Slide 12 - &amp;quot;Respiration, Circulation, Excretion&amp;quot;&quot;/&gt;&lt;property id=&quot;20307&quot; value=&quot;275&quot;/&gt;&lt;/object&gt;&lt;object type=&quot;3&quot; unique_id=&quot;10645&quot;&gt;&lt;property id=&quot;20148&quot; value=&quot;5&quot;/&gt;&lt;property id=&quot;20300&quot; value=&quot;Slide 13 - &amp;quot;Response&amp;quot;&quot;/&gt;&lt;property id=&quot;20307&quot; value=&quot;276&quot;/&gt;&lt;/object&gt;&lt;object type=&quot;3&quot; unique_id=&quot;10646&quot;&gt;&lt;property id=&quot;20148&quot; value=&quot;5&quot;/&gt;&lt;property id=&quot;20300&quot; value=&quot;Slide 14 - &amp;quot;Movement&amp;quot;&quot;/&gt;&lt;property id=&quot;20307&quot; value=&quot;279&quot;/&gt;&lt;/object&gt;&lt;object type=&quot;3&quot; unique_id=&quot;10647&quot;&gt;&lt;property id=&quot;20148&quot; value=&quot;5&quot;/&gt;&lt;property id=&quot;20300&quot; value=&quot;Slide 15 - &amp;quot;Reproduction &amp;amp; Life Cycle&amp;quot;&quot;/&gt;&lt;property id=&quot;20307&quot; value=&quot;280&quot;/&gt;&lt;/object&gt;&lt;object type=&quot;3&quot; unique_id=&quot;10648&quot;&gt;&lt;property id=&quot;20148&quot; value=&quot;5&quot;/&gt;&lt;property id=&quot;20300&quot; value=&quot;Slide 16 - &amp;quot;Reproduction &amp;amp; Life Cycle&amp;quot;&quot;/&gt;&lt;property id=&quot;20307&quot; value=&quot;281&quot;/&gt;&lt;/object&gt;&lt;object type=&quot;3&quot; unique_id=&quot;15322&quot;&gt;&lt;property id=&quot;20148&quot; value=&quot;5&quot;/&gt;&lt;property id=&quot;20300&quot; value=&quot;Slide 10&quot;/&gt;&lt;property id=&quot;20307&quot; value=&quot;283&quot;/&gt;&lt;/object&gt;&lt;/object&gt;&lt;object type=&quot;8&quot; unique_id=&quot;10030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29382</TotalTime>
  <Words>657</Words>
  <Application>Microsoft Office PowerPoint</Application>
  <PresentationFormat>On-screen Show (4:3)</PresentationFormat>
  <Paragraphs>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Rockwell</vt:lpstr>
      <vt:lpstr>Rockwell Condensed</vt:lpstr>
      <vt:lpstr>Wingdings</vt:lpstr>
      <vt:lpstr>Wood Type</vt:lpstr>
      <vt:lpstr>Life Sciences 11</vt:lpstr>
      <vt:lpstr>Cnidaria Objectives</vt:lpstr>
      <vt:lpstr>Cnidarians - Overview</vt:lpstr>
      <vt:lpstr>Cnidocytes!</vt:lpstr>
      <vt:lpstr>PowerPoint Presentation</vt:lpstr>
      <vt:lpstr>PowerPoint Presentation</vt:lpstr>
      <vt:lpstr>Body Plan</vt:lpstr>
      <vt:lpstr>Medusa</vt:lpstr>
      <vt:lpstr>Polyp</vt:lpstr>
      <vt:lpstr>PowerPoint Presentation</vt:lpstr>
      <vt:lpstr>PowerPoint Presentation</vt:lpstr>
      <vt:lpstr>Feeding</vt:lpstr>
      <vt:lpstr>Respiration, Circulation, Excretion</vt:lpstr>
      <vt:lpstr>Response</vt:lpstr>
      <vt:lpstr>Movement</vt:lpstr>
      <vt:lpstr>Reproduction &amp; Life Cycle</vt:lpstr>
      <vt:lpstr>Reproduction &amp; Life Cycle</vt:lpstr>
      <vt:lpstr>General Cnidarian Life Cycle</vt:lpstr>
      <vt:lpstr>PowerPoint Presentation</vt:lpstr>
      <vt:lpstr>Groups of Cnidarias</vt:lpstr>
      <vt:lpstr>Phylum Cnidaria</vt:lpstr>
      <vt:lpstr>Obelia Life Cycle</vt:lpstr>
      <vt:lpstr>Phylum Cnidaria</vt:lpstr>
      <vt:lpstr>Coral Body Plan:</vt:lpstr>
      <vt:lpstr>Phylum Cnidaria</vt:lpstr>
      <vt:lpstr>Can YOU …</vt:lpstr>
      <vt:lpstr>Hank Video</vt:lpstr>
    </vt:vector>
  </TitlesOfParts>
  <Company>Central Okanagan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11H</dc:title>
  <dc:creator>School District No. 23</dc:creator>
  <cp:lastModifiedBy>Wes Schmitt</cp:lastModifiedBy>
  <cp:revision>37</cp:revision>
  <dcterms:created xsi:type="dcterms:W3CDTF">2010-11-25T02:02:55Z</dcterms:created>
  <dcterms:modified xsi:type="dcterms:W3CDTF">2022-12-14T07:13:01Z</dcterms:modified>
</cp:coreProperties>
</file>