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71" r:id="rId5"/>
    <p:sldId id="272" r:id="rId6"/>
    <p:sldId id="280" r:id="rId7"/>
    <p:sldId id="273" r:id="rId8"/>
    <p:sldId id="274" r:id="rId9"/>
    <p:sldId id="276" r:id="rId10"/>
    <p:sldId id="275" r:id="rId11"/>
    <p:sldId id="277" r:id="rId12"/>
    <p:sldId id="279" r:id="rId13"/>
    <p:sldId id="260" r:id="rId14"/>
    <p:sldId id="261" r:id="rId15"/>
    <p:sldId id="262" r:id="rId16"/>
    <p:sldId id="263" r:id="rId17"/>
    <p:sldId id="264" r:id="rId18"/>
    <p:sldId id="265" r:id="rId19"/>
    <p:sldId id="259" r:id="rId20"/>
    <p:sldId id="266" r:id="rId21"/>
    <p:sldId id="267" r:id="rId22"/>
    <p:sldId id="268" r:id="rId23"/>
    <p:sldId id="270" r:id="rId24"/>
    <p:sldId id="269" r:id="rId25"/>
    <p:sldId id="281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21AAF-B982-4F01-81FE-F6066D880ACA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90BC8-07BC-4E00-8975-E7DBD3537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0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4FD9178-3703-4E52-B6E5-1746F2BB2A8A}" type="slidenum">
              <a:rPr lang="en-US" sz="1200">
                <a:latin typeface="Times" charset="0"/>
              </a:rPr>
              <a:pPr/>
              <a:t>3</a:t>
            </a:fld>
            <a:endParaRPr lang="en-US" sz="1200">
              <a:latin typeface="Times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89379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4198DFE-EF7D-4C1D-AC3D-38890604762A}" type="slidenum">
              <a:rPr lang="en-US" sz="1200">
                <a:latin typeface="Times" charset="0"/>
              </a:rPr>
              <a:pPr/>
              <a:t>24</a:t>
            </a:fld>
            <a:endParaRPr lang="en-US" sz="1200">
              <a:latin typeface="Times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418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AADB2B4-0C86-4AA9-946C-66D182737AB9}" type="slidenum">
              <a:rPr lang="en-US" sz="1200">
                <a:latin typeface="Times" charset="0"/>
              </a:rPr>
              <a:pPr/>
              <a:t>13</a:t>
            </a:fld>
            <a:endParaRPr lang="en-US" sz="1200">
              <a:latin typeface="Times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3604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A9AED4C-D90B-4068-BB22-9D1EC508ABD2}" type="slidenum">
              <a:rPr lang="en-US" sz="1200">
                <a:latin typeface="Times" charset="0"/>
              </a:rPr>
              <a:pPr/>
              <a:t>14</a:t>
            </a:fld>
            <a:endParaRPr lang="en-US" sz="1200">
              <a:latin typeface="Times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198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AA4AEE3-FFBB-4907-989F-956630E61BFD}" type="slidenum">
              <a:rPr lang="en-US" sz="1200">
                <a:latin typeface="Times" charset="0"/>
              </a:rPr>
              <a:pPr/>
              <a:t>15</a:t>
            </a:fld>
            <a:endParaRPr lang="en-US" sz="1200">
              <a:latin typeface="Times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1834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F8DD399-AC39-4A97-8A9F-8E05B621FF2A}" type="slidenum">
              <a:rPr lang="en-US" sz="1200">
                <a:latin typeface="Times" charset="0"/>
              </a:rPr>
              <a:pPr/>
              <a:t>16</a:t>
            </a:fld>
            <a:endParaRPr lang="en-US" sz="1200">
              <a:latin typeface="Times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0563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8BD5192-EC01-4F64-8737-8015BE622680}" type="slidenum">
              <a:rPr lang="en-US" sz="1200">
                <a:latin typeface="Times" charset="0"/>
              </a:rPr>
              <a:pPr/>
              <a:t>17</a:t>
            </a:fld>
            <a:endParaRPr lang="en-US" sz="1200">
              <a:latin typeface="Times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9170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D1E5838-2441-41ED-A566-8DB962603EB1}" type="slidenum">
              <a:rPr lang="en-US" sz="1200">
                <a:latin typeface="Times" charset="0"/>
              </a:rPr>
              <a:pPr/>
              <a:t>18</a:t>
            </a:fld>
            <a:endParaRPr lang="en-US" sz="1200">
              <a:latin typeface="Times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4302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33CD203-D634-4204-A3CE-F1EBBFA82BF5}" type="slidenum">
              <a:rPr lang="en-US" sz="1200">
                <a:latin typeface="Times" charset="0"/>
              </a:rPr>
              <a:pPr/>
              <a:t>19</a:t>
            </a:fld>
            <a:endParaRPr lang="en-US" sz="1200">
              <a:latin typeface="Times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9569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8AE8AA6-371A-48E5-A23F-5C4E6B5FBEB0}" type="slidenum">
              <a:rPr lang="en-US" sz="1200">
                <a:latin typeface="Times" charset="0"/>
              </a:rPr>
              <a:pPr/>
              <a:t>23</a:t>
            </a:fld>
            <a:endParaRPr lang="en-US" sz="1200">
              <a:latin typeface="Times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514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2D6C056-EECB-49EA-95FC-0D1DA5E84700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7EBE5C9-929F-4481-902E-B8EDE4D601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C056-EECB-49EA-95FC-0D1DA5E84700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E5C9-929F-4481-902E-B8EDE4D601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C056-EECB-49EA-95FC-0D1DA5E84700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E5C9-929F-4481-902E-B8EDE4D601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F3CA4-8293-4BD8-883A-2EA189908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2D6C056-EECB-49EA-95FC-0D1DA5E84700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E5C9-929F-4481-902E-B8EDE4D601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2D6C056-EECB-49EA-95FC-0D1DA5E84700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7EBE5C9-929F-4481-902E-B8EDE4D601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2D6C056-EECB-49EA-95FC-0D1DA5E84700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7EBE5C9-929F-4481-902E-B8EDE4D601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2D6C056-EECB-49EA-95FC-0D1DA5E84700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7EBE5C9-929F-4481-902E-B8EDE4D601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C056-EECB-49EA-95FC-0D1DA5E84700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E5C9-929F-4481-902E-B8EDE4D601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2D6C056-EECB-49EA-95FC-0D1DA5E84700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7EBE5C9-929F-4481-902E-B8EDE4D601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2D6C056-EECB-49EA-95FC-0D1DA5E84700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7EBE5C9-929F-4481-902E-B8EDE4D601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2D6C056-EECB-49EA-95FC-0D1DA5E84700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7EBE5C9-929F-4481-902E-B8EDE4D601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2D6C056-EECB-49EA-95FC-0D1DA5E84700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7EBE5C9-929F-4481-902E-B8EDE4D6016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b="0" i="0" u="none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Life Sciences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Kingdom Plantae</a:t>
            </a:r>
          </a:p>
          <a:p>
            <a:r>
              <a:rPr lang="en-CA" dirty="0" smtClean="0"/>
              <a:t>The Angiosperms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96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Leaves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7213"/>
            <a:ext cx="4116388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500" u="sng" dirty="0" smtClean="0"/>
              <a:t>1. Stomata Opening</a:t>
            </a:r>
            <a:endParaRPr lang="en-US" altLang="en-US" sz="2500" dirty="0" smtClean="0"/>
          </a:p>
          <a:p>
            <a:pPr eaLnBrk="1" hangingPunct="1"/>
            <a:r>
              <a:rPr lang="en-US" altLang="en-US" sz="2500" dirty="0" smtClean="0"/>
              <a:t>When guard cells absorb water it causes them to become more “bean shaped”</a:t>
            </a:r>
          </a:p>
          <a:p>
            <a:pPr eaLnBrk="1" hangingPunct="1"/>
            <a:r>
              <a:rPr lang="en-US" altLang="en-US" sz="2500" dirty="0" smtClean="0"/>
              <a:t>This causes the stomata to get bigger, to allow for gas exchange (but may lose water)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99050" y="1827213"/>
            <a:ext cx="4044950" cy="41148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500" u="sng" dirty="0" smtClean="0"/>
              <a:t>2. Stomata Closing</a:t>
            </a:r>
          </a:p>
          <a:p>
            <a:pPr eaLnBrk="1" hangingPunct="1"/>
            <a:r>
              <a:rPr lang="en-US" altLang="en-US" sz="2500" dirty="0" smtClean="0"/>
              <a:t>When guard cells lose water and become flaccid their shape becomes less bean shaped </a:t>
            </a:r>
          </a:p>
          <a:p>
            <a:pPr eaLnBrk="1" hangingPunct="1"/>
            <a:r>
              <a:rPr lang="en-US" altLang="en-US" sz="2500" dirty="0" smtClean="0"/>
              <a:t>This causes the stomata to close, preventing water loss (gases can’t be exchanged)</a:t>
            </a:r>
          </a:p>
        </p:txBody>
      </p:sp>
      <p:pic>
        <p:nvPicPr>
          <p:cNvPr id="5" name="Picture 4" descr="http://www.biologycorner.com/resources/stom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0074" y="1827213"/>
            <a:ext cx="4189412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biologycorner.com/resources/stom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241" y="1789123"/>
            <a:ext cx="4454833" cy="4146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33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Stems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572000" cy="5105399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Stems are responsible for:</a:t>
            </a:r>
          </a:p>
          <a:p>
            <a:pPr eaLnBrk="1" hangingPunct="1"/>
            <a:r>
              <a:rPr lang="en-US" altLang="en-US" dirty="0" smtClean="0"/>
              <a:t>Conduction of materials up and down the plant</a:t>
            </a:r>
          </a:p>
          <a:p>
            <a:pPr eaLnBrk="1" hangingPunct="1"/>
            <a:r>
              <a:rPr lang="en-US" altLang="en-US" dirty="0" smtClean="0"/>
              <a:t>Orienting leaves to the sun</a:t>
            </a:r>
          </a:p>
          <a:p>
            <a:pPr eaLnBrk="1" hangingPunct="1"/>
            <a:r>
              <a:rPr lang="en-US" altLang="en-US" dirty="0" smtClean="0"/>
              <a:t>Providing structural rigidity to the plant</a:t>
            </a:r>
          </a:p>
          <a:p>
            <a:pPr eaLnBrk="1" hangingPunct="1"/>
            <a:r>
              <a:rPr lang="en-US" altLang="en-US" dirty="0" smtClean="0"/>
              <a:t>Growth of the plant in height and width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31131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49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Roots</a:t>
            </a:r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8" t="14528" b="5550"/>
          <a:stretch>
            <a:fillRect/>
          </a:stretch>
        </p:blipFill>
        <p:spPr>
          <a:xfrm>
            <a:off x="495300" y="3048000"/>
            <a:ext cx="8458200" cy="2514600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685799" y="5943600"/>
            <a:ext cx="152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2400" dirty="0">
                <a:latin typeface="Times" charset="0"/>
              </a:rPr>
              <a:t>EX: Carrot</a:t>
            </a: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2971800" y="5761037"/>
            <a:ext cx="1755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2400" dirty="0">
                <a:latin typeface="Times" charset="0"/>
              </a:rPr>
              <a:t>EX: Typical </a:t>
            </a:r>
          </a:p>
          <a:p>
            <a:r>
              <a:rPr lang="en-US" altLang="en-US" sz="2400" dirty="0">
                <a:latin typeface="Times" charset="0"/>
              </a:rPr>
              <a:t>Plant roots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6311721" y="5943599"/>
            <a:ext cx="1360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2400" dirty="0">
                <a:latin typeface="Times" charset="0"/>
              </a:rPr>
              <a:t>EX: Corn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1371600"/>
            <a:ext cx="731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/>
              <a:t>Roots function to absorb water and minerals from the soil as well as to anchor the plant</a:t>
            </a:r>
          </a:p>
        </p:txBody>
      </p:sp>
    </p:spTree>
    <p:extLst>
      <p:ext uri="{BB962C8B-B14F-4D97-AF65-F5344CB8AC3E}">
        <p14:creationId xmlns:p14="http://schemas.microsoft.com/office/powerpoint/2010/main" val="172375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57"/>
          <p:cNvGrpSpPr>
            <a:grpSpLocks/>
          </p:cNvGrpSpPr>
          <p:nvPr/>
        </p:nvGrpSpPr>
        <p:grpSpPr bwMode="auto">
          <a:xfrm>
            <a:off x="3475462" y="2220062"/>
            <a:ext cx="5803900" cy="4157663"/>
            <a:chOff x="2104" y="1221"/>
            <a:chExt cx="3656" cy="2619"/>
          </a:xfrm>
        </p:grpSpPr>
        <p:pic>
          <p:nvPicPr>
            <p:cNvPr id="33809" name="Picture 1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500"/>
            <a:stretch>
              <a:fillRect/>
            </a:stretch>
          </p:blipFill>
          <p:spPr bwMode="auto">
            <a:xfrm>
              <a:off x="2104" y="1221"/>
              <a:ext cx="3656" cy="2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0" name="Line 15"/>
            <p:cNvSpPr>
              <a:spLocks noChangeShapeType="1"/>
            </p:cNvSpPr>
            <p:nvPr/>
          </p:nvSpPr>
          <p:spPr bwMode="auto">
            <a:xfrm>
              <a:off x="3300" y="1855"/>
              <a:ext cx="337" cy="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Rectangle 16"/>
            <p:cNvSpPr>
              <a:spLocks noChangeArrowheads="1"/>
            </p:cNvSpPr>
            <p:nvPr/>
          </p:nvSpPr>
          <p:spPr bwMode="auto">
            <a:xfrm>
              <a:off x="2814" y="1509"/>
              <a:ext cx="36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</a:rPr>
                <a:t>Anther</a:t>
              </a:r>
              <a:endParaRPr lang="en-US" sz="1400" b="1"/>
            </a:p>
          </p:txBody>
        </p:sp>
        <p:sp>
          <p:nvSpPr>
            <p:cNvPr id="33812" name="Rectangle 17"/>
            <p:cNvSpPr>
              <a:spLocks noChangeArrowheads="1"/>
            </p:cNvSpPr>
            <p:nvPr/>
          </p:nvSpPr>
          <p:spPr bwMode="auto">
            <a:xfrm>
              <a:off x="2815" y="1761"/>
              <a:ext cx="46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</a:rPr>
                <a:t>Filament</a:t>
              </a:r>
              <a:endParaRPr lang="en-US" sz="1400" b="1"/>
            </a:p>
          </p:txBody>
        </p:sp>
        <p:sp>
          <p:nvSpPr>
            <p:cNvPr id="33813" name="Rectangle 18"/>
            <p:cNvSpPr>
              <a:spLocks noChangeArrowheads="1"/>
            </p:cNvSpPr>
            <p:nvPr/>
          </p:nvSpPr>
          <p:spPr bwMode="auto">
            <a:xfrm>
              <a:off x="2204" y="1645"/>
              <a:ext cx="40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</a:rPr>
                <a:t>Stamen</a:t>
              </a:r>
              <a:endParaRPr lang="en-US" sz="1400" b="1"/>
            </a:p>
          </p:txBody>
        </p:sp>
        <p:sp>
          <p:nvSpPr>
            <p:cNvPr id="33814" name="Rectangle 19"/>
            <p:cNvSpPr>
              <a:spLocks noChangeArrowheads="1"/>
            </p:cNvSpPr>
            <p:nvPr/>
          </p:nvSpPr>
          <p:spPr bwMode="auto">
            <a:xfrm>
              <a:off x="4699" y="1316"/>
              <a:ext cx="37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</a:rPr>
                <a:t>Stigma</a:t>
              </a:r>
              <a:endParaRPr lang="en-US" sz="1400" b="1"/>
            </a:p>
          </p:txBody>
        </p:sp>
        <p:sp>
          <p:nvSpPr>
            <p:cNvPr id="33815" name="Rectangle 20"/>
            <p:cNvSpPr>
              <a:spLocks noChangeArrowheads="1"/>
            </p:cNvSpPr>
            <p:nvPr/>
          </p:nvSpPr>
          <p:spPr bwMode="auto">
            <a:xfrm>
              <a:off x="4688" y="1469"/>
              <a:ext cx="2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</a:rPr>
                <a:t>Style</a:t>
              </a:r>
              <a:endParaRPr lang="en-US" sz="1400" b="1"/>
            </a:p>
          </p:txBody>
        </p:sp>
        <p:sp>
          <p:nvSpPr>
            <p:cNvPr id="33816" name="Rectangle 21"/>
            <p:cNvSpPr>
              <a:spLocks noChangeArrowheads="1"/>
            </p:cNvSpPr>
            <p:nvPr/>
          </p:nvSpPr>
          <p:spPr bwMode="auto">
            <a:xfrm>
              <a:off x="4692" y="1617"/>
              <a:ext cx="3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</a:rPr>
                <a:t>Ovary</a:t>
              </a:r>
              <a:endParaRPr lang="en-US" sz="1400" b="1"/>
            </a:p>
          </p:txBody>
        </p:sp>
        <p:sp>
          <p:nvSpPr>
            <p:cNvPr id="33817" name="Rectangle 22"/>
            <p:cNvSpPr>
              <a:spLocks noChangeArrowheads="1"/>
            </p:cNvSpPr>
            <p:nvPr/>
          </p:nvSpPr>
          <p:spPr bwMode="auto">
            <a:xfrm>
              <a:off x="5309" y="1464"/>
              <a:ext cx="34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</a:rPr>
                <a:t>Carpel</a:t>
              </a:r>
              <a:endParaRPr lang="en-US" sz="1400" b="1"/>
            </a:p>
          </p:txBody>
        </p:sp>
        <p:sp>
          <p:nvSpPr>
            <p:cNvPr id="33818" name="Rectangle 25"/>
            <p:cNvSpPr>
              <a:spLocks noChangeArrowheads="1"/>
            </p:cNvSpPr>
            <p:nvPr/>
          </p:nvSpPr>
          <p:spPr bwMode="auto">
            <a:xfrm>
              <a:off x="3160" y="3562"/>
              <a:ext cx="299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Sepal</a:t>
              </a:r>
              <a:endParaRPr lang="en-US" sz="1400" b="1"/>
            </a:p>
          </p:txBody>
        </p:sp>
        <p:sp>
          <p:nvSpPr>
            <p:cNvPr id="33819" name="Rectangle 26"/>
            <p:cNvSpPr>
              <a:spLocks noChangeArrowheads="1"/>
            </p:cNvSpPr>
            <p:nvPr/>
          </p:nvSpPr>
          <p:spPr bwMode="auto">
            <a:xfrm>
              <a:off x="2214" y="3070"/>
              <a:ext cx="26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Petal</a:t>
              </a:r>
              <a:endParaRPr lang="en-US" sz="1400" b="1"/>
            </a:p>
          </p:txBody>
        </p:sp>
        <p:sp>
          <p:nvSpPr>
            <p:cNvPr id="33820" name="Rectangle 28"/>
            <p:cNvSpPr>
              <a:spLocks noChangeArrowheads="1"/>
            </p:cNvSpPr>
            <p:nvPr/>
          </p:nvSpPr>
          <p:spPr bwMode="auto">
            <a:xfrm>
              <a:off x="3578" y="3318"/>
              <a:ext cx="31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</a:rPr>
                <a:t>Ovule</a:t>
              </a:r>
              <a:endParaRPr lang="en-US" sz="1400" b="1"/>
            </a:p>
          </p:txBody>
        </p:sp>
        <p:sp>
          <p:nvSpPr>
            <p:cNvPr id="33821" name="Line 29"/>
            <p:cNvSpPr>
              <a:spLocks noChangeShapeType="1"/>
            </p:cNvSpPr>
            <p:nvPr/>
          </p:nvSpPr>
          <p:spPr bwMode="auto">
            <a:xfrm>
              <a:off x="3203" y="1604"/>
              <a:ext cx="542" cy="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Line 30"/>
            <p:cNvSpPr>
              <a:spLocks noChangeShapeType="1"/>
            </p:cNvSpPr>
            <p:nvPr/>
          </p:nvSpPr>
          <p:spPr bwMode="auto">
            <a:xfrm flipV="1">
              <a:off x="2354" y="2607"/>
              <a:ext cx="154" cy="4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Line 31"/>
            <p:cNvSpPr>
              <a:spLocks noChangeShapeType="1"/>
            </p:cNvSpPr>
            <p:nvPr/>
          </p:nvSpPr>
          <p:spPr bwMode="auto">
            <a:xfrm flipV="1">
              <a:off x="3756" y="2641"/>
              <a:ext cx="222" cy="6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Line 32"/>
            <p:cNvSpPr>
              <a:spLocks noChangeShapeType="1"/>
            </p:cNvSpPr>
            <p:nvPr/>
          </p:nvSpPr>
          <p:spPr bwMode="auto">
            <a:xfrm flipV="1">
              <a:off x="3334" y="2846"/>
              <a:ext cx="1" cy="7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Line 34"/>
            <p:cNvSpPr>
              <a:spLocks noChangeShapeType="1"/>
            </p:cNvSpPr>
            <p:nvPr/>
          </p:nvSpPr>
          <p:spPr bwMode="auto">
            <a:xfrm flipV="1">
              <a:off x="4109" y="1730"/>
              <a:ext cx="530" cy="7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Line 35"/>
            <p:cNvSpPr>
              <a:spLocks noChangeShapeType="1"/>
            </p:cNvSpPr>
            <p:nvPr/>
          </p:nvSpPr>
          <p:spPr bwMode="auto">
            <a:xfrm flipV="1">
              <a:off x="3984" y="1570"/>
              <a:ext cx="650" cy="6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Line 36"/>
            <p:cNvSpPr>
              <a:spLocks noChangeShapeType="1"/>
            </p:cNvSpPr>
            <p:nvPr/>
          </p:nvSpPr>
          <p:spPr bwMode="auto">
            <a:xfrm flipV="1">
              <a:off x="4013" y="1410"/>
              <a:ext cx="615" cy="2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828" name="Group 37"/>
            <p:cNvGrpSpPr>
              <a:grpSpLocks/>
            </p:cNvGrpSpPr>
            <p:nvPr/>
          </p:nvGrpSpPr>
          <p:grpSpPr bwMode="auto">
            <a:xfrm>
              <a:off x="5074" y="1405"/>
              <a:ext cx="177" cy="318"/>
              <a:chOff x="4534" y="440"/>
              <a:chExt cx="256" cy="462"/>
            </a:xfrm>
          </p:grpSpPr>
          <p:sp>
            <p:nvSpPr>
              <p:cNvPr id="33834" name="Freeform 38"/>
              <p:cNvSpPr>
                <a:spLocks/>
              </p:cNvSpPr>
              <p:nvPr/>
            </p:nvSpPr>
            <p:spPr bwMode="auto">
              <a:xfrm>
                <a:off x="4534" y="440"/>
                <a:ext cx="165" cy="462"/>
              </a:xfrm>
              <a:custGeom>
                <a:avLst/>
                <a:gdLst>
                  <a:gd name="T0" fmla="*/ 91 w 165"/>
                  <a:gd name="T1" fmla="*/ 0 h 462"/>
                  <a:gd name="T2" fmla="*/ 165 w 165"/>
                  <a:gd name="T3" fmla="*/ 0 h 462"/>
                  <a:gd name="T4" fmla="*/ 165 w 165"/>
                  <a:gd name="T5" fmla="*/ 462 h 462"/>
                  <a:gd name="T6" fmla="*/ 0 w 165"/>
                  <a:gd name="T7" fmla="*/ 462 h 4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5" h="462">
                    <a:moveTo>
                      <a:pt x="91" y="0"/>
                    </a:moveTo>
                    <a:lnTo>
                      <a:pt x="165" y="0"/>
                    </a:lnTo>
                    <a:lnTo>
                      <a:pt x="165" y="462"/>
                    </a:lnTo>
                    <a:lnTo>
                      <a:pt x="0" y="46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5" name="Line 39"/>
              <p:cNvSpPr>
                <a:spLocks noChangeShapeType="1"/>
              </p:cNvSpPr>
              <p:nvPr/>
            </p:nvSpPr>
            <p:spPr bwMode="auto">
              <a:xfrm>
                <a:off x="4699" y="663"/>
                <a:ext cx="9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29" name="Group 40"/>
            <p:cNvGrpSpPr>
              <a:grpSpLocks/>
            </p:cNvGrpSpPr>
            <p:nvPr/>
          </p:nvGrpSpPr>
          <p:grpSpPr bwMode="auto">
            <a:xfrm>
              <a:off x="2662" y="1603"/>
              <a:ext cx="74" cy="257"/>
              <a:chOff x="1039" y="728"/>
              <a:chExt cx="107" cy="372"/>
            </a:xfrm>
          </p:grpSpPr>
          <p:sp>
            <p:nvSpPr>
              <p:cNvPr id="33830" name="Line 41"/>
              <p:cNvSpPr>
                <a:spLocks noChangeShapeType="1"/>
              </p:cNvSpPr>
              <p:nvPr/>
            </p:nvSpPr>
            <p:spPr bwMode="auto">
              <a:xfrm flipH="1">
                <a:off x="1039" y="919"/>
                <a:ext cx="5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1" name="Line 42"/>
              <p:cNvSpPr>
                <a:spLocks noChangeShapeType="1"/>
              </p:cNvSpPr>
              <p:nvPr/>
            </p:nvSpPr>
            <p:spPr bwMode="auto">
              <a:xfrm>
                <a:off x="1092" y="728"/>
                <a:ext cx="5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2" name="Line 43"/>
              <p:cNvSpPr>
                <a:spLocks noChangeShapeType="1"/>
              </p:cNvSpPr>
              <p:nvPr/>
            </p:nvSpPr>
            <p:spPr bwMode="auto">
              <a:xfrm>
                <a:off x="1092" y="1100"/>
                <a:ext cx="5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3" name="Line 44"/>
              <p:cNvSpPr>
                <a:spLocks noChangeShapeType="1"/>
              </p:cNvSpPr>
              <p:nvPr/>
            </p:nvSpPr>
            <p:spPr bwMode="auto">
              <a:xfrm>
                <a:off x="1096" y="728"/>
                <a:ext cx="0" cy="3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47549" name="Group 61"/>
          <p:cNvGrpSpPr>
            <a:grpSpLocks/>
          </p:cNvGrpSpPr>
          <p:nvPr/>
        </p:nvGrpSpPr>
        <p:grpSpPr bwMode="auto">
          <a:xfrm>
            <a:off x="6858000" y="4572000"/>
            <a:ext cx="2249488" cy="2286000"/>
            <a:chOff x="4320" y="2880"/>
            <a:chExt cx="1417" cy="1440"/>
          </a:xfrm>
        </p:grpSpPr>
        <p:sp>
          <p:nvSpPr>
            <p:cNvPr id="33807" name="Oval 48"/>
            <p:cNvSpPr>
              <a:spLocks noChangeArrowheads="1"/>
            </p:cNvSpPr>
            <p:nvPr/>
          </p:nvSpPr>
          <p:spPr bwMode="auto">
            <a:xfrm>
              <a:off x="4320" y="2903"/>
              <a:ext cx="1417" cy="1417"/>
            </a:xfrm>
            <a:prstGeom prst="ellipse">
              <a:avLst/>
            </a:prstGeom>
            <a:solidFill>
              <a:srgbClr val="B3CD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Rectangle 52"/>
            <p:cNvSpPr>
              <a:spLocks noChangeArrowheads="1"/>
            </p:cNvSpPr>
            <p:nvPr/>
          </p:nvSpPr>
          <p:spPr bwMode="auto">
            <a:xfrm>
              <a:off x="4798" y="2880"/>
              <a:ext cx="4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sepals</a:t>
              </a:r>
            </a:p>
          </p:txBody>
        </p:sp>
      </p:grpSp>
      <p:grpSp>
        <p:nvGrpSpPr>
          <p:cNvPr id="447550" name="Group 62"/>
          <p:cNvGrpSpPr>
            <a:grpSpLocks/>
          </p:cNvGrpSpPr>
          <p:nvPr/>
        </p:nvGrpSpPr>
        <p:grpSpPr bwMode="auto">
          <a:xfrm>
            <a:off x="7078663" y="4787900"/>
            <a:ext cx="1806575" cy="1847850"/>
            <a:chOff x="4459" y="3016"/>
            <a:chExt cx="1138" cy="1164"/>
          </a:xfrm>
        </p:grpSpPr>
        <p:sp>
          <p:nvSpPr>
            <p:cNvPr id="33805" name="Oval 49"/>
            <p:cNvSpPr>
              <a:spLocks noChangeAspect="1" noChangeArrowheads="1"/>
            </p:cNvSpPr>
            <p:nvPr/>
          </p:nvSpPr>
          <p:spPr bwMode="auto">
            <a:xfrm>
              <a:off x="4459" y="3042"/>
              <a:ext cx="1138" cy="1138"/>
            </a:xfrm>
            <a:prstGeom prst="ellipse">
              <a:avLst/>
            </a:prstGeom>
            <a:solidFill>
              <a:srgbClr val="B6C9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6" name="Rectangle 53"/>
            <p:cNvSpPr>
              <a:spLocks noChangeArrowheads="1"/>
            </p:cNvSpPr>
            <p:nvPr/>
          </p:nvSpPr>
          <p:spPr bwMode="auto">
            <a:xfrm>
              <a:off x="4802" y="3016"/>
              <a:ext cx="4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petals</a:t>
              </a:r>
            </a:p>
          </p:txBody>
        </p:sp>
      </p:grp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64020" y="0"/>
            <a:ext cx="8229600" cy="1399032"/>
          </a:xfrm>
        </p:spPr>
        <p:txBody>
          <a:bodyPr/>
          <a:lstStyle/>
          <a:p>
            <a:pPr eaLnBrk="1" hangingPunct="1"/>
            <a:r>
              <a:rPr lang="en-US" dirty="0" smtClean="0"/>
              <a:t>Flower </a:t>
            </a:r>
          </a:p>
        </p:txBody>
      </p:sp>
      <p:sp>
        <p:nvSpPr>
          <p:cNvPr id="447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1" y="1101725"/>
            <a:ext cx="8611818" cy="4114800"/>
          </a:xfrm>
        </p:spPr>
        <p:txBody>
          <a:bodyPr>
            <a:normAutofit lnSpcReduction="10000"/>
          </a:bodyPr>
          <a:lstStyle/>
          <a:p>
            <a:pPr eaLnBrk="1" hangingPunct="1">
              <a:buClrTx/>
            </a:pPr>
            <a:r>
              <a:rPr lang="en-CA" dirty="0" smtClean="0"/>
              <a:t>Function to attract a pollinator</a:t>
            </a:r>
            <a:endParaRPr lang="en-US" dirty="0" smtClean="0"/>
          </a:p>
          <a:p>
            <a:pPr eaLnBrk="1" hangingPunct="1">
              <a:buClrTx/>
            </a:pPr>
            <a:r>
              <a:rPr lang="en-US" dirty="0" smtClean="0"/>
              <a:t>Modified shoot with 4 rings of modified leaves</a:t>
            </a:r>
            <a:endParaRPr lang="en-US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en-US" u="sng" dirty="0" smtClean="0">
                <a:solidFill>
                  <a:srgbClr val="FFC000"/>
                </a:solidFill>
              </a:rPr>
              <a:t>sepals</a:t>
            </a:r>
          </a:p>
          <a:p>
            <a:pPr lvl="1" eaLnBrk="1" hangingPunct="1"/>
            <a:r>
              <a:rPr lang="en-US" u="sng" dirty="0" smtClean="0">
                <a:solidFill>
                  <a:srgbClr val="FFC000"/>
                </a:solidFill>
              </a:rPr>
              <a:t>petals</a:t>
            </a:r>
          </a:p>
          <a:p>
            <a:pPr lvl="1" eaLnBrk="1" hangingPunct="1"/>
            <a:r>
              <a:rPr lang="en-US" u="sng" dirty="0" smtClean="0">
                <a:solidFill>
                  <a:srgbClr val="FFC000"/>
                </a:solidFill>
              </a:rPr>
              <a:t>stamens</a:t>
            </a:r>
            <a:endParaRPr lang="en-US" dirty="0" smtClean="0">
              <a:solidFill>
                <a:srgbClr val="FFC000"/>
              </a:solidFill>
            </a:endParaRPr>
          </a:p>
          <a:p>
            <a:pPr marL="1085850" lvl="2" eaLnBrk="1" hangingPunct="1">
              <a:buClrTx/>
            </a:pPr>
            <a:r>
              <a:rPr lang="en-US" dirty="0" smtClean="0"/>
              <a:t>male</a:t>
            </a:r>
          </a:p>
          <a:p>
            <a:pPr lvl="1" eaLnBrk="1" hangingPunct="1"/>
            <a:r>
              <a:rPr lang="en-US" u="sng" dirty="0" smtClean="0">
                <a:solidFill>
                  <a:srgbClr val="FFC000"/>
                </a:solidFill>
              </a:rPr>
              <a:t>carpel</a:t>
            </a:r>
            <a:endParaRPr lang="en-US" dirty="0" smtClean="0">
              <a:solidFill>
                <a:srgbClr val="FFC000"/>
              </a:solidFill>
            </a:endParaRPr>
          </a:p>
          <a:p>
            <a:pPr marL="1085850" lvl="2" eaLnBrk="1" hangingPunct="1">
              <a:buClrTx/>
            </a:pPr>
            <a:r>
              <a:rPr lang="en-US" dirty="0" smtClean="0"/>
              <a:t>female</a:t>
            </a:r>
          </a:p>
        </p:txBody>
      </p:sp>
      <p:grpSp>
        <p:nvGrpSpPr>
          <p:cNvPr id="447551" name="Group 63"/>
          <p:cNvGrpSpPr>
            <a:grpSpLocks/>
          </p:cNvGrpSpPr>
          <p:nvPr/>
        </p:nvGrpSpPr>
        <p:grpSpPr bwMode="auto">
          <a:xfrm>
            <a:off x="7250582" y="4992688"/>
            <a:ext cx="1443038" cy="1462087"/>
            <a:chOff x="4574" y="3145"/>
            <a:chExt cx="909" cy="921"/>
          </a:xfrm>
        </p:grpSpPr>
        <p:sp>
          <p:nvSpPr>
            <p:cNvPr id="33803" name="Oval 50"/>
            <p:cNvSpPr>
              <a:spLocks noChangeAspect="1" noChangeArrowheads="1"/>
            </p:cNvSpPr>
            <p:nvPr/>
          </p:nvSpPr>
          <p:spPr bwMode="auto">
            <a:xfrm>
              <a:off x="4574" y="3157"/>
              <a:ext cx="909" cy="909"/>
            </a:xfrm>
            <a:prstGeom prst="ellipse">
              <a:avLst/>
            </a:prstGeom>
            <a:solidFill>
              <a:srgbClr val="B255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" name="Rectangle 54"/>
            <p:cNvSpPr>
              <a:spLocks noChangeArrowheads="1"/>
            </p:cNvSpPr>
            <p:nvPr/>
          </p:nvSpPr>
          <p:spPr bwMode="auto">
            <a:xfrm>
              <a:off x="4738" y="3145"/>
              <a:ext cx="5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stamens</a:t>
              </a:r>
            </a:p>
          </p:txBody>
        </p:sp>
      </p:grpSp>
      <p:grpSp>
        <p:nvGrpSpPr>
          <p:cNvPr id="447552" name="Group 64"/>
          <p:cNvGrpSpPr>
            <a:grpSpLocks/>
          </p:cNvGrpSpPr>
          <p:nvPr/>
        </p:nvGrpSpPr>
        <p:grpSpPr bwMode="auto">
          <a:xfrm>
            <a:off x="7466013" y="5216525"/>
            <a:ext cx="1031875" cy="1031875"/>
            <a:chOff x="4703" y="3286"/>
            <a:chExt cx="650" cy="650"/>
          </a:xfrm>
        </p:grpSpPr>
        <p:sp>
          <p:nvSpPr>
            <p:cNvPr id="33801" name="Oval 51"/>
            <p:cNvSpPr>
              <a:spLocks noChangeAspect="1" noChangeArrowheads="1"/>
            </p:cNvSpPr>
            <p:nvPr/>
          </p:nvSpPr>
          <p:spPr bwMode="auto">
            <a:xfrm>
              <a:off x="4703" y="3286"/>
              <a:ext cx="650" cy="650"/>
            </a:xfrm>
            <a:prstGeom prst="ellipse">
              <a:avLst/>
            </a:prstGeom>
            <a:solidFill>
              <a:srgbClr val="FEFF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2" name="Rectangle 55"/>
            <p:cNvSpPr>
              <a:spLocks noChangeArrowheads="1"/>
            </p:cNvSpPr>
            <p:nvPr/>
          </p:nvSpPr>
          <p:spPr bwMode="auto">
            <a:xfrm>
              <a:off x="4802" y="3465"/>
              <a:ext cx="44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carpel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028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7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7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475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7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7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7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7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475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38-03ax1-Lil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89"/>
          <a:stretch>
            <a:fillRect/>
          </a:stretch>
        </p:blipFill>
        <p:spPr bwMode="auto">
          <a:xfrm>
            <a:off x="838200" y="1225550"/>
            <a:ext cx="4103688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7017" name="Picture 9" descr="38-03ax2-Lil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41148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7018" name="Picture 10" descr="38-03c2-PyrethrumComposit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4059238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7019" name="Picture 11" descr="38-03a-Trilliu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1" t="9509" r="9000"/>
          <a:stretch>
            <a:fillRect/>
          </a:stretch>
        </p:blipFill>
        <p:spPr bwMode="auto">
          <a:xfrm>
            <a:off x="5033963" y="1219200"/>
            <a:ext cx="405447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14"/>
          <p:cNvSpPr>
            <a:spLocks noGrp="1" noChangeArrowheads="1"/>
          </p:cNvSpPr>
          <p:nvPr>
            <p:ph type="title"/>
          </p:nvPr>
        </p:nvSpPr>
        <p:spPr>
          <a:xfrm>
            <a:off x="152400" y="267494"/>
            <a:ext cx="8534400" cy="1104106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Identify the flower structures… </a:t>
            </a:r>
          </a:p>
        </p:txBody>
      </p:sp>
    </p:spTree>
    <p:extLst>
      <p:ext uri="{BB962C8B-B14F-4D97-AF65-F5344CB8AC3E}">
        <p14:creationId xmlns:p14="http://schemas.microsoft.com/office/powerpoint/2010/main" val="247811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7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27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27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Flower variations  </a:t>
            </a:r>
          </a:p>
        </p:txBody>
      </p:sp>
      <p:pic>
        <p:nvPicPr>
          <p:cNvPr id="437262" name="Picture 14"/>
          <p:cNvPicPr>
            <a:picLocks noChangeAspect="1" noChangeArrowheads="1"/>
          </p:cNvPicPr>
          <p:nvPr/>
        </p:nvPicPr>
        <p:blipFill>
          <a:blip r:embed="rId3" cstate="email">
            <a:lum bright="-4000" contras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2300" y="1295400"/>
            <a:ext cx="3124200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7263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99" r="17999"/>
          <a:stretch>
            <a:fillRect/>
          </a:stretch>
        </p:blipFill>
        <p:spPr bwMode="auto">
          <a:xfrm>
            <a:off x="609600" y="1295400"/>
            <a:ext cx="2489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2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300" y="1295400"/>
            <a:ext cx="27305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7269" name="Picture 21" descr="38-03bx1-Foxglov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7013" y="3463925"/>
            <a:ext cx="221138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7275" name="Picture 2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31" t="937" r="7031"/>
          <a:stretch>
            <a:fillRect/>
          </a:stretch>
        </p:blipFill>
        <p:spPr bwMode="auto">
          <a:xfrm>
            <a:off x="609600" y="3917950"/>
            <a:ext cx="3352800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7278" name="Picture 3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00" b="18900"/>
          <a:stretch>
            <a:fillRect/>
          </a:stretch>
        </p:blipFill>
        <p:spPr bwMode="auto">
          <a:xfrm>
            <a:off x="6324600" y="4146550"/>
            <a:ext cx="232727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51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3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3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14313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Co-evolution: flowers &amp; pollinators</a:t>
            </a:r>
          </a:p>
        </p:txBody>
      </p:sp>
      <p:pic>
        <p:nvPicPr>
          <p:cNvPr id="36867" name="Picture 3" descr="30-18-PollinatorsColl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323181"/>
            <a:ext cx="7750175" cy="51990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82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5" t="17999" r="1688" b="17999"/>
          <a:stretch>
            <a:fillRect/>
          </a:stretch>
        </p:blipFill>
        <p:spPr bwMode="auto">
          <a:xfrm>
            <a:off x="4053201" y="4286250"/>
            <a:ext cx="4987925" cy="24638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8821" name="Rectangle 5"/>
          <p:cNvSpPr>
            <a:spLocks noChangeArrowheads="1"/>
          </p:cNvSpPr>
          <p:nvPr/>
        </p:nvSpPr>
        <p:spPr bwMode="auto">
          <a:xfrm>
            <a:off x="4070373" y="3584575"/>
            <a:ext cx="5000625" cy="70167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</a:rPr>
              <a:t>How a bee sees a flower…</a:t>
            </a:r>
            <a:r>
              <a:rPr lang="en-US" sz="2000" b="1" dirty="0">
                <a:solidFill>
                  <a:srgbClr val="000000"/>
                </a:solidFill>
              </a:rPr>
              <a:t>insects see UV light = a bulls-eye to the nectar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839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8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1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Angiosperm: fruiting plants  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000"/>
          <a:stretch>
            <a:fillRect/>
          </a:stretch>
        </p:blipFill>
        <p:spPr bwMode="auto">
          <a:xfrm>
            <a:off x="4452938" y="1371600"/>
            <a:ext cx="4537075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080"/>
          <a:stretch>
            <a:fillRect/>
          </a:stretch>
        </p:blipFill>
        <p:spPr bwMode="auto">
          <a:xfrm>
            <a:off x="685800" y="1371600"/>
            <a:ext cx="3697288" cy="27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267200"/>
            <a:ext cx="31877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4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3581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Other fruits…</a:t>
            </a:r>
          </a:p>
        </p:txBody>
      </p:sp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99" t="16667" r="12500" b="20000"/>
          <a:stretch>
            <a:fillRect/>
          </a:stretch>
        </p:blipFill>
        <p:spPr bwMode="auto">
          <a:xfrm>
            <a:off x="6400800" y="3306763"/>
            <a:ext cx="2651125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4"/>
          <a:stretch>
            <a:fillRect/>
          </a:stretch>
        </p:blipFill>
        <p:spPr bwMode="auto">
          <a:xfrm>
            <a:off x="3068638" y="4305300"/>
            <a:ext cx="3255962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1" b="2687"/>
          <a:stretch>
            <a:fillRect/>
          </a:stretch>
        </p:blipFill>
        <p:spPr bwMode="auto">
          <a:xfrm>
            <a:off x="304800" y="5027613"/>
            <a:ext cx="2643188" cy="1754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9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63" r="40506"/>
          <a:stretch>
            <a:fillRect/>
          </a:stretch>
        </p:blipFill>
        <p:spPr bwMode="auto">
          <a:xfrm>
            <a:off x="304800" y="1239838"/>
            <a:ext cx="2695575" cy="37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0" name="Picture 10"/>
          <p:cNvPicPr>
            <a:picLocks noChangeAspect="1" noChangeArrowheads="1"/>
          </p:cNvPicPr>
          <p:nvPr/>
        </p:nvPicPr>
        <p:blipFill>
          <a:blip r:embed="rId7">
            <a:lum bright="6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545" t="2307" r="22910"/>
          <a:stretch>
            <a:fillRect/>
          </a:stretch>
        </p:blipFill>
        <p:spPr bwMode="auto">
          <a:xfrm>
            <a:off x="3063875" y="395288"/>
            <a:ext cx="1949450" cy="387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83" t="50769" r="37091" b="20769"/>
          <a:stretch>
            <a:fillRect/>
          </a:stretch>
        </p:blipFill>
        <p:spPr bwMode="auto">
          <a:xfrm>
            <a:off x="5257800" y="395288"/>
            <a:ext cx="3657600" cy="268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32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-381000"/>
            <a:ext cx="8686800" cy="1595088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Angiosperm life cycle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762000"/>
            <a:ext cx="8610600" cy="632576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895600" y="3200400"/>
            <a:ext cx="762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28800" y="4724400"/>
            <a:ext cx="762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62100" y="6172200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19600" y="4191000"/>
            <a:ext cx="914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77000" y="909288"/>
            <a:ext cx="1371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543800" y="1902444"/>
            <a:ext cx="609600" cy="535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562600" y="2422478"/>
            <a:ext cx="990600" cy="320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244686" y="5878773"/>
            <a:ext cx="1594513" cy="293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780964" y="6400800"/>
            <a:ext cx="762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308143" y="6553200"/>
            <a:ext cx="762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325203" y="5486400"/>
            <a:ext cx="762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15000" y="3540744"/>
            <a:ext cx="762000" cy="116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070143" y="4343400"/>
            <a:ext cx="762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94278" y="3953319"/>
            <a:ext cx="762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181600" y="4715319"/>
            <a:ext cx="762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9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82808"/>
            <a:ext cx="8382000" cy="4572000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en-CA" dirty="0" smtClean="0"/>
              <a:t>By the end of the lesson you should be able to:</a:t>
            </a:r>
          </a:p>
          <a:p>
            <a:r>
              <a:rPr lang="en-US" dirty="0" smtClean="0"/>
              <a:t>State </a:t>
            </a:r>
            <a:r>
              <a:rPr lang="en-US" dirty="0"/>
              <a:t>the evolutionary advancements of the </a:t>
            </a:r>
            <a:r>
              <a:rPr lang="en-US" dirty="0" smtClean="0"/>
              <a:t>angiosperms</a:t>
            </a:r>
            <a:endParaRPr lang="en-CA" dirty="0" smtClean="0"/>
          </a:p>
          <a:p>
            <a:r>
              <a:rPr lang="en-CA" dirty="0" smtClean="0"/>
              <a:t>Draw </a:t>
            </a:r>
            <a:r>
              <a:rPr lang="en-CA" smtClean="0"/>
              <a:t>and describe </a:t>
            </a:r>
            <a:r>
              <a:rPr lang="en-CA" dirty="0"/>
              <a:t>the structures/functions of a flower</a:t>
            </a:r>
          </a:p>
          <a:p>
            <a:r>
              <a:rPr lang="en-CA" dirty="0" smtClean="0"/>
              <a:t>Draw and explain the lifecycle </a:t>
            </a:r>
            <a:r>
              <a:rPr lang="en-CA" dirty="0" smtClean="0"/>
              <a:t>of an angiosperm</a:t>
            </a:r>
          </a:p>
          <a:p>
            <a:r>
              <a:rPr lang="en-CA" dirty="0" smtClean="0"/>
              <a:t>Compare </a:t>
            </a:r>
            <a:r>
              <a:rPr lang="en-CA" dirty="0"/>
              <a:t>and contrast all of the plant groups (</a:t>
            </a:r>
            <a:r>
              <a:rPr lang="en-CA" dirty="0" err="1"/>
              <a:t>Bryophyta</a:t>
            </a:r>
            <a:r>
              <a:rPr lang="en-CA" dirty="0"/>
              <a:t>, </a:t>
            </a:r>
            <a:r>
              <a:rPr lang="en-CA" dirty="0" err="1"/>
              <a:t>Pteridophyta</a:t>
            </a:r>
            <a:r>
              <a:rPr lang="en-CA" dirty="0"/>
              <a:t>, Gymnosperms and Angiosperms)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1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120206"/>
            <a:ext cx="8229600" cy="1399032"/>
          </a:xfrm>
        </p:spPr>
        <p:txBody>
          <a:bodyPr/>
          <a:lstStyle/>
          <a:p>
            <a:pPr eaLnBrk="1" hangingPunct="1"/>
            <a:r>
              <a:rPr lang="en-US" dirty="0" smtClean="0"/>
              <a:t>Seed &amp; Plant embryo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144963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Seed offers…</a:t>
            </a:r>
          </a:p>
          <a:p>
            <a:pPr lvl="1" eaLnBrk="1" hangingPunct="1"/>
            <a:r>
              <a:rPr lang="en-US" dirty="0" smtClean="0"/>
              <a:t>protection for embryo (seed coat)</a:t>
            </a:r>
          </a:p>
          <a:p>
            <a:pPr lvl="1" eaLnBrk="1" hangingPunct="1"/>
            <a:r>
              <a:rPr lang="en-US" dirty="0" smtClean="0"/>
              <a:t>stored nutrients for growth of embryo (endosperm)</a:t>
            </a: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868"/>
          <a:stretch>
            <a:fillRect/>
          </a:stretch>
        </p:blipFill>
        <p:spPr bwMode="auto">
          <a:xfrm>
            <a:off x="6394450" y="1762125"/>
            <a:ext cx="2614613" cy="4954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7062" name="Rectangle 6"/>
          <p:cNvSpPr>
            <a:spLocks noChangeArrowheads="1"/>
          </p:cNvSpPr>
          <p:nvPr/>
        </p:nvSpPr>
        <p:spPr bwMode="auto">
          <a:xfrm>
            <a:off x="7335838" y="1073150"/>
            <a:ext cx="1498600" cy="365125"/>
          </a:xfrm>
          <a:prstGeom prst="rect">
            <a:avLst/>
          </a:prstGeom>
          <a:solidFill>
            <a:srgbClr val="FFD8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tIns="0" rIns="45720" bIns="0" anchor="ctr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seed coat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 flipH="1">
            <a:off x="7980363" y="1519238"/>
            <a:ext cx="301625" cy="615950"/>
          </a:xfrm>
          <a:prstGeom prst="line">
            <a:avLst/>
          </a:prstGeom>
          <a:noFill/>
          <a:ln w="28575">
            <a:solidFill>
              <a:srgbClr val="05050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 flipH="1" flipV="1">
            <a:off x="6338888" y="2181225"/>
            <a:ext cx="1204912" cy="285750"/>
          </a:xfrm>
          <a:prstGeom prst="line">
            <a:avLst/>
          </a:prstGeom>
          <a:noFill/>
          <a:ln w="28575">
            <a:solidFill>
              <a:srgbClr val="05050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tIns="0" rIns="45720" bIns="0" anchor="ctr"/>
          <a:lstStyle/>
          <a:p>
            <a:endParaRPr lang="en-US"/>
          </a:p>
        </p:txBody>
      </p:sp>
      <p:sp>
        <p:nvSpPr>
          <p:cNvPr id="39944" name="Line 9"/>
          <p:cNvSpPr>
            <a:spLocks noChangeShapeType="1"/>
          </p:cNvSpPr>
          <p:nvPr/>
        </p:nvSpPr>
        <p:spPr bwMode="auto">
          <a:xfrm flipH="1">
            <a:off x="6365875" y="4294188"/>
            <a:ext cx="1865313" cy="87312"/>
          </a:xfrm>
          <a:prstGeom prst="line">
            <a:avLst/>
          </a:prstGeom>
          <a:noFill/>
          <a:ln w="28575">
            <a:solidFill>
              <a:srgbClr val="05050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Freeform 11"/>
          <p:cNvSpPr>
            <a:spLocks/>
          </p:cNvSpPr>
          <p:nvPr/>
        </p:nvSpPr>
        <p:spPr bwMode="auto">
          <a:xfrm>
            <a:off x="6324600" y="3459163"/>
            <a:ext cx="2116138" cy="282575"/>
          </a:xfrm>
          <a:custGeom>
            <a:avLst/>
            <a:gdLst>
              <a:gd name="T0" fmla="*/ 1722475 w 1317"/>
              <a:gd name="T1" fmla="*/ 282575 h 272"/>
              <a:gd name="T2" fmla="*/ 0 w 1317"/>
              <a:gd name="T3" fmla="*/ 0 h 272"/>
              <a:gd name="T4" fmla="*/ 2116138 w 1317"/>
              <a:gd name="T5" fmla="*/ 11428 h 2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7" h="272">
                <a:moveTo>
                  <a:pt x="1072" y="272"/>
                </a:moveTo>
                <a:lnTo>
                  <a:pt x="0" y="0"/>
                </a:lnTo>
                <a:lnTo>
                  <a:pt x="1317" y="11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68" name="Rectangle 12"/>
          <p:cNvSpPr>
            <a:spLocks noChangeArrowheads="1"/>
          </p:cNvSpPr>
          <p:nvPr/>
        </p:nvSpPr>
        <p:spPr bwMode="auto">
          <a:xfrm>
            <a:off x="4686300" y="1895475"/>
            <a:ext cx="1735138" cy="365125"/>
          </a:xfrm>
          <a:prstGeom prst="rect">
            <a:avLst/>
          </a:prstGeom>
          <a:solidFill>
            <a:srgbClr val="FFD8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tIns="0" rIns="45720" bIns="0" anchor="ctr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endosperm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557069" name="Rectangle 13"/>
          <p:cNvSpPr>
            <a:spLocks noChangeArrowheads="1"/>
          </p:cNvSpPr>
          <p:nvPr/>
        </p:nvSpPr>
        <p:spPr bwMode="auto">
          <a:xfrm>
            <a:off x="4719638" y="3235325"/>
            <a:ext cx="1701800" cy="365125"/>
          </a:xfrm>
          <a:prstGeom prst="rect">
            <a:avLst/>
          </a:prstGeom>
          <a:solidFill>
            <a:srgbClr val="FFD8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tIns="0" rIns="45720" bIns="0" anchor="ctr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cotyledons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557070" name="Rectangle 14"/>
          <p:cNvSpPr>
            <a:spLocks noChangeArrowheads="1"/>
          </p:cNvSpPr>
          <p:nvPr/>
        </p:nvSpPr>
        <p:spPr bwMode="auto">
          <a:xfrm>
            <a:off x="5227638" y="4148138"/>
            <a:ext cx="1193800" cy="365125"/>
          </a:xfrm>
          <a:prstGeom prst="rect">
            <a:avLst/>
          </a:prstGeom>
          <a:solidFill>
            <a:srgbClr val="FFD8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tIns="0" rIns="45720" bIns="0" anchor="ctr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embryo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39949" name="Rectangle 16"/>
          <p:cNvSpPr>
            <a:spLocks noChangeArrowheads="1"/>
          </p:cNvSpPr>
          <p:nvPr/>
        </p:nvSpPr>
        <p:spPr bwMode="auto">
          <a:xfrm>
            <a:off x="387350" y="4513263"/>
            <a:ext cx="4298950" cy="822325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dist="35921" dir="2700000" algn="ctr" rotWithShape="0">
              <a:srgbClr val="333333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</a:rPr>
              <a:t>cotyledons = “seed” leaves,</a:t>
            </a:r>
          </a:p>
          <a:p>
            <a:pPr algn="l"/>
            <a:r>
              <a:rPr lang="en-US" b="1">
                <a:solidFill>
                  <a:srgbClr val="000000"/>
                </a:solidFill>
              </a:rPr>
              <a:t>first leaves of new plant</a:t>
            </a:r>
          </a:p>
        </p:txBody>
      </p:sp>
    </p:spTree>
    <p:extLst>
      <p:ext uri="{BB962C8B-B14F-4D97-AF65-F5344CB8AC3E}">
        <p14:creationId xmlns:p14="http://schemas.microsoft.com/office/powerpoint/2010/main" val="421563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7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7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7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7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2" grpId="0" animBg="1" autoUpdateAnimBg="0"/>
      <p:bldP spid="557068" grpId="0" animBg="1" autoUpdateAnimBg="0"/>
      <p:bldP spid="557069" grpId="0" animBg="1" autoUpdateAnimBg="0"/>
      <p:bldP spid="557070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26"/>
          <a:stretch>
            <a:fillRect/>
          </a:stretch>
        </p:blipFill>
        <p:spPr bwMode="auto">
          <a:xfrm>
            <a:off x="5703888" y="4833938"/>
            <a:ext cx="3414712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Monocots &amp; dicots</a:t>
            </a:r>
          </a:p>
        </p:txBody>
      </p:sp>
      <p:sp>
        <p:nvSpPr>
          <p:cNvPr id="4096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7388" y="1371600"/>
            <a:ext cx="7923212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Angiosperm are divide into 2 classes</a:t>
            </a:r>
          </a:p>
          <a:p>
            <a:pPr lvl="1" eaLnBrk="1" hangingPunct="1"/>
            <a:r>
              <a:rPr lang="en-US" u="sng" dirty="0" smtClean="0">
                <a:solidFill>
                  <a:srgbClr val="FFC000"/>
                </a:solidFill>
              </a:rPr>
              <a:t>dicots</a:t>
            </a:r>
            <a:r>
              <a:rPr lang="en-US" dirty="0" smtClean="0">
                <a:solidFill>
                  <a:srgbClr val="FFC000"/>
                </a:solidFill>
              </a:rPr>
              <a:t> (</a:t>
            </a:r>
            <a:r>
              <a:rPr lang="en-US" dirty="0" err="1" smtClean="0">
                <a:solidFill>
                  <a:srgbClr val="FFC000"/>
                </a:solidFill>
              </a:rPr>
              <a:t>eudicot</a:t>
            </a:r>
            <a:r>
              <a:rPr lang="en-US" dirty="0" smtClean="0">
                <a:solidFill>
                  <a:srgbClr val="FFC000"/>
                </a:solidFill>
              </a:rPr>
              <a:t>)</a:t>
            </a:r>
          </a:p>
          <a:p>
            <a:pPr lvl="2" eaLnBrk="1" hangingPunct="1"/>
            <a:r>
              <a:rPr lang="en-US" dirty="0" smtClean="0"/>
              <a:t>2 cotyledons (seed leaves)</a:t>
            </a:r>
          </a:p>
          <a:p>
            <a:pPr lvl="2" eaLnBrk="1" hangingPunct="1"/>
            <a:r>
              <a:rPr lang="en-US" dirty="0" smtClean="0"/>
              <a:t>leaves with network of veins</a:t>
            </a:r>
          </a:p>
          <a:p>
            <a:pPr lvl="2" eaLnBrk="1" hangingPunct="1"/>
            <a:r>
              <a:rPr lang="en-US" dirty="0" smtClean="0"/>
              <a:t>woody plants, trees, shrubs, beans</a:t>
            </a:r>
          </a:p>
          <a:p>
            <a:pPr lvl="1" eaLnBrk="1" hangingPunct="1"/>
            <a:r>
              <a:rPr lang="en-US" u="sng" dirty="0" smtClean="0">
                <a:solidFill>
                  <a:srgbClr val="FFC000"/>
                </a:solidFill>
              </a:rPr>
              <a:t>monocots</a:t>
            </a:r>
            <a:endParaRPr lang="en-US" dirty="0" smtClean="0">
              <a:solidFill>
                <a:srgbClr val="FFC000"/>
              </a:solidFill>
            </a:endParaRPr>
          </a:p>
          <a:p>
            <a:pPr lvl="2" eaLnBrk="1" hangingPunct="1"/>
            <a:r>
              <a:rPr lang="en-US" dirty="0" smtClean="0"/>
              <a:t>1 cotyledon</a:t>
            </a:r>
          </a:p>
          <a:p>
            <a:pPr lvl="2" eaLnBrk="1" hangingPunct="1"/>
            <a:r>
              <a:rPr lang="en-US" dirty="0" smtClean="0"/>
              <a:t>leaves with parallel veins</a:t>
            </a:r>
          </a:p>
          <a:p>
            <a:pPr lvl="2" eaLnBrk="1" hangingPunct="1"/>
            <a:r>
              <a:rPr lang="en-US" dirty="0" smtClean="0"/>
              <a:t>grasses, palms, lilies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6150" y="1898650"/>
            <a:ext cx="1733550" cy="26622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33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Freeform 7"/>
          <p:cNvSpPr>
            <a:spLocks/>
          </p:cNvSpPr>
          <p:nvPr/>
        </p:nvSpPr>
        <p:spPr bwMode="auto">
          <a:xfrm>
            <a:off x="7823200" y="6523038"/>
            <a:ext cx="669925" cy="347662"/>
          </a:xfrm>
          <a:custGeom>
            <a:avLst/>
            <a:gdLst>
              <a:gd name="T0" fmla="*/ 0 w 422"/>
              <a:gd name="T1" fmla="*/ 241300 h 219"/>
              <a:gd name="T2" fmla="*/ 158750 w 422"/>
              <a:gd name="T3" fmla="*/ 65087 h 219"/>
              <a:gd name="T4" fmla="*/ 449263 w 422"/>
              <a:gd name="T5" fmla="*/ 3175 h 219"/>
              <a:gd name="T6" fmla="*/ 644525 w 422"/>
              <a:gd name="T7" fmla="*/ 82550 h 219"/>
              <a:gd name="T8" fmla="*/ 669925 w 422"/>
              <a:gd name="T9" fmla="*/ 241300 h 219"/>
              <a:gd name="T10" fmla="*/ 396875 w 422"/>
              <a:gd name="T11" fmla="*/ 303212 h 219"/>
              <a:gd name="T12" fmla="*/ 44450 w 422"/>
              <a:gd name="T13" fmla="*/ 293687 h 219"/>
              <a:gd name="T14" fmla="*/ 0 w 422"/>
              <a:gd name="T15" fmla="*/ 241300 h 2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2" h="219">
                <a:moveTo>
                  <a:pt x="0" y="152"/>
                </a:moveTo>
                <a:lnTo>
                  <a:pt x="100" y="41"/>
                </a:lnTo>
                <a:cubicBezTo>
                  <a:pt x="268" y="0"/>
                  <a:pt x="205" y="2"/>
                  <a:pt x="283" y="2"/>
                </a:cubicBezTo>
                <a:cubicBezTo>
                  <a:pt x="407" y="46"/>
                  <a:pt x="406" y="2"/>
                  <a:pt x="406" y="52"/>
                </a:cubicBezTo>
                <a:lnTo>
                  <a:pt x="422" y="152"/>
                </a:lnTo>
                <a:cubicBezTo>
                  <a:pt x="257" y="197"/>
                  <a:pt x="311" y="219"/>
                  <a:pt x="250" y="191"/>
                </a:cubicBezTo>
                <a:lnTo>
                  <a:pt x="28" y="185"/>
                </a:lnTo>
                <a:lnTo>
                  <a:pt x="0" y="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1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56"/>
          <a:stretch>
            <a:fillRect/>
          </a:stretch>
        </p:blipFill>
        <p:spPr bwMode="auto">
          <a:xfrm>
            <a:off x="236538" y="4175125"/>
            <a:ext cx="2052637" cy="2587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33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5" r="1295"/>
          <a:stretch>
            <a:fillRect/>
          </a:stretch>
        </p:blipFill>
        <p:spPr bwMode="auto">
          <a:xfrm>
            <a:off x="85725" y="152400"/>
            <a:ext cx="5956300" cy="3608388"/>
          </a:xfrm>
          <a:prstGeom prst="rect">
            <a:avLst/>
          </a:prstGeom>
          <a:noFill/>
          <a:ln w="9525">
            <a:solidFill>
              <a:srgbClr val="B2552B"/>
            </a:solidFill>
            <a:miter lim="800000"/>
            <a:headEnd/>
            <a:tailEnd/>
          </a:ln>
          <a:effectLst>
            <a:outerShdw dist="35921" dir="2700000" algn="ctr" rotWithShape="0">
              <a:srgbClr val="333333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</a:extLst>
        </p:spPr>
      </p:pic>
      <p:grpSp>
        <p:nvGrpSpPr>
          <p:cNvPr id="41988" name="Group 9"/>
          <p:cNvGrpSpPr>
            <a:grpSpLocks/>
          </p:cNvGrpSpPr>
          <p:nvPr/>
        </p:nvGrpSpPr>
        <p:grpSpPr bwMode="auto">
          <a:xfrm>
            <a:off x="5135563" y="3408363"/>
            <a:ext cx="3956050" cy="3376612"/>
            <a:chOff x="3146" y="232"/>
            <a:chExt cx="2492" cy="2127"/>
          </a:xfrm>
        </p:grpSpPr>
        <p:pic>
          <p:nvPicPr>
            <p:cNvPr id="41992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" y="232"/>
              <a:ext cx="2492" cy="21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33333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3" name="Freeform 6"/>
            <p:cNvSpPr>
              <a:spLocks/>
            </p:cNvSpPr>
            <p:nvPr/>
          </p:nvSpPr>
          <p:spPr bwMode="auto">
            <a:xfrm>
              <a:off x="4410" y="1351"/>
              <a:ext cx="197" cy="149"/>
            </a:xfrm>
            <a:custGeom>
              <a:avLst/>
              <a:gdLst>
                <a:gd name="T0" fmla="*/ 0 w 250"/>
                <a:gd name="T1" fmla="*/ 0 h 189"/>
                <a:gd name="T2" fmla="*/ 0 w 250"/>
                <a:gd name="T3" fmla="*/ 149 h 189"/>
                <a:gd name="T4" fmla="*/ 144 w 250"/>
                <a:gd name="T5" fmla="*/ 149 h 189"/>
                <a:gd name="T6" fmla="*/ 166 w 250"/>
                <a:gd name="T7" fmla="*/ 132 h 189"/>
                <a:gd name="T8" fmla="*/ 197 w 250"/>
                <a:gd name="T9" fmla="*/ 75 h 189"/>
                <a:gd name="T10" fmla="*/ 149 w 250"/>
                <a:gd name="T11" fmla="*/ 39 h 189"/>
                <a:gd name="T12" fmla="*/ 100 w 250"/>
                <a:gd name="T13" fmla="*/ 5 h 189"/>
                <a:gd name="T14" fmla="*/ 0 w 250"/>
                <a:gd name="T15" fmla="*/ 0 h 1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0" h="189">
                  <a:moveTo>
                    <a:pt x="0" y="0"/>
                  </a:moveTo>
                  <a:lnTo>
                    <a:pt x="0" y="189"/>
                  </a:lnTo>
                  <a:lnTo>
                    <a:pt x="183" y="189"/>
                  </a:lnTo>
                  <a:lnTo>
                    <a:pt x="211" y="167"/>
                  </a:lnTo>
                  <a:lnTo>
                    <a:pt x="250" y="95"/>
                  </a:lnTo>
                  <a:cubicBezTo>
                    <a:pt x="192" y="48"/>
                    <a:pt x="217" y="50"/>
                    <a:pt x="189" y="50"/>
                  </a:cubicBezTo>
                  <a:lnTo>
                    <a:pt x="12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1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33333">
                        <a:alpha val="75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989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84138"/>
            <a:ext cx="2413000" cy="20018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33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2838" y="1928813"/>
            <a:ext cx="1803400" cy="1346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33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00" r="3600"/>
          <a:stretch>
            <a:fillRect/>
          </a:stretch>
        </p:blipFill>
        <p:spPr bwMode="auto">
          <a:xfrm>
            <a:off x="2466975" y="4414838"/>
            <a:ext cx="2357438" cy="2066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33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5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51981" y="228600"/>
            <a:ext cx="654685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Plant Diversity</a:t>
            </a: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50" t="4500" r="75375" b="67500"/>
          <a:stretch>
            <a:fillRect/>
          </a:stretch>
        </p:blipFill>
        <p:spPr bwMode="auto">
          <a:xfrm>
            <a:off x="1443038" y="1241425"/>
            <a:ext cx="839787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00" t="4500" r="59625" b="67500"/>
          <a:stretch>
            <a:fillRect/>
          </a:stretch>
        </p:blipFill>
        <p:spPr bwMode="auto">
          <a:xfrm>
            <a:off x="3267075" y="1241425"/>
            <a:ext cx="839788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75" t="4500" r="34875" b="67500"/>
          <a:stretch>
            <a:fillRect/>
          </a:stretch>
        </p:blipFill>
        <p:spPr bwMode="auto">
          <a:xfrm>
            <a:off x="4962525" y="1241425"/>
            <a:ext cx="16129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250" t="4500" r="13499" b="67500"/>
          <a:stretch>
            <a:fillRect/>
          </a:stretch>
        </p:blipFill>
        <p:spPr bwMode="auto">
          <a:xfrm>
            <a:off x="7208838" y="1231900"/>
            <a:ext cx="133032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9" name="Group 5"/>
          <p:cNvGrpSpPr>
            <a:grpSpLocks/>
          </p:cNvGrpSpPr>
          <p:nvPr/>
        </p:nvGrpSpPr>
        <p:grpSpPr bwMode="auto">
          <a:xfrm>
            <a:off x="1878013" y="2513013"/>
            <a:ext cx="6045200" cy="4344987"/>
            <a:chOff x="1183" y="2300"/>
            <a:chExt cx="3808" cy="2020"/>
          </a:xfrm>
        </p:grpSpPr>
        <p:sp>
          <p:nvSpPr>
            <p:cNvPr id="44051" name="Freeform 6"/>
            <p:cNvSpPr>
              <a:spLocks/>
            </p:cNvSpPr>
            <p:nvPr/>
          </p:nvSpPr>
          <p:spPr bwMode="auto">
            <a:xfrm>
              <a:off x="1183" y="2300"/>
              <a:ext cx="2337" cy="1605"/>
            </a:xfrm>
            <a:custGeom>
              <a:avLst/>
              <a:gdLst>
                <a:gd name="T0" fmla="*/ 0 w 1439"/>
                <a:gd name="T1" fmla="*/ 0 h 1605"/>
                <a:gd name="T2" fmla="*/ 0 w 1439"/>
                <a:gd name="T3" fmla="*/ 1605 h 1605"/>
                <a:gd name="T4" fmla="*/ 2337 w 1439"/>
                <a:gd name="T5" fmla="*/ 1605 h 1605"/>
                <a:gd name="T6" fmla="*/ 2337 w 1439"/>
                <a:gd name="T7" fmla="*/ 1128 h 16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39" h="1605">
                  <a:moveTo>
                    <a:pt x="0" y="0"/>
                  </a:moveTo>
                  <a:lnTo>
                    <a:pt x="0" y="1605"/>
                  </a:lnTo>
                  <a:lnTo>
                    <a:pt x="1439" y="1605"/>
                  </a:lnTo>
                  <a:lnTo>
                    <a:pt x="1439" y="1128"/>
                  </a:lnTo>
                </a:path>
              </a:pathLst>
            </a:custGeom>
            <a:noFill/>
            <a:ln w="22860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2" name="Freeform 7"/>
            <p:cNvSpPr>
              <a:spLocks/>
            </p:cNvSpPr>
            <p:nvPr/>
          </p:nvSpPr>
          <p:spPr bwMode="auto">
            <a:xfrm>
              <a:off x="2365" y="2300"/>
              <a:ext cx="1940" cy="1133"/>
            </a:xfrm>
            <a:custGeom>
              <a:avLst/>
              <a:gdLst>
                <a:gd name="T0" fmla="*/ 0 w 1194"/>
                <a:gd name="T1" fmla="*/ 0 h 1133"/>
                <a:gd name="T2" fmla="*/ 0 w 1194"/>
                <a:gd name="T3" fmla="*/ 1133 h 1133"/>
                <a:gd name="T4" fmla="*/ 1940 w 1194"/>
                <a:gd name="T5" fmla="*/ 1133 h 1133"/>
                <a:gd name="T6" fmla="*/ 1940 w 1194"/>
                <a:gd name="T7" fmla="*/ 700 h 1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94" h="1133">
                  <a:moveTo>
                    <a:pt x="0" y="0"/>
                  </a:moveTo>
                  <a:lnTo>
                    <a:pt x="0" y="1133"/>
                  </a:lnTo>
                  <a:lnTo>
                    <a:pt x="1194" y="1133"/>
                  </a:lnTo>
                  <a:lnTo>
                    <a:pt x="1194" y="700"/>
                  </a:lnTo>
                </a:path>
              </a:pathLst>
            </a:custGeom>
            <a:noFill/>
            <a:ln w="22860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3" name="Freeform 8"/>
            <p:cNvSpPr>
              <a:spLocks/>
            </p:cNvSpPr>
            <p:nvPr/>
          </p:nvSpPr>
          <p:spPr bwMode="auto">
            <a:xfrm>
              <a:off x="3637" y="2300"/>
              <a:ext cx="1354" cy="694"/>
            </a:xfrm>
            <a:custGeom>
              <a:avLst/>
              <a:gdLst>
                <a:gd name="T0" fmla="*/ 0 w 1039"/>
                <a:gd name="T1" fmla="*/ 0 h 694"/>
                <a:gd name="T2" fmla="*/ 0 w 1039"/>
                <a:gd name="T3" fmla="*/ 694 h 694"/>
                <a:gd name="T4" fmla="*/ 1354 w 1039"/>
                <a:gd name="T5" fmla="*/ 694 h 694"/>
                <a:gd name="T6" fmla="*/ 1354 w 1039"/>
                <a:gd name="T7" fmla="*/ 0 h 6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9" h="694">
                  <a:moveTo>
                    <a:pt x="0" y="0"/>
                  </a:moveTo>
                  <a:lnTo>
                    <a:pt x="0" y="694"/>
                  </a:lnTo>
                  <a:lnTo>
                    <a:pt x="1039" y="694"/>
                  </a:lnTo>
                  <a:lnTo>
                    <a:pt x="1039" y="0"/>
                  </a:lnTo>
                </a:path>
              </a:pathLst>
            </a:custGeom>
            <a:noFill/>
            <a:ln w="22860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4" name="Line 9"/>
            <p:cNvSpPr>
              <a:spLocks noChangeShapeType="1"/>
            </p:cNvSpPr>
            <p:nvPr/>
          </p:nvSpPr>
          <p:spPr bwMode="auto">
            <a:xfrm>
              <a:off x="2302" y="3889"/>
              <a:ext cx="0" cy="431"/>
            </a:xfrm>
            <a:prstGeom prst="line">
              <a:avLst/>
            </a:prstGeom>
            <a:noFill/>
            <a:ln w="2286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5018" name="Rectangle 10"/>
          <p:cNvSpPr>
            <a:spLocks noChangeArrowheads="1"/>
          </p:cNvSpPr>
          <p:nvPr/>
        </p:nvSpPr>
        <p:spPr bwMode="auto">
          <a:xfrm>
            <a:off x="1042988" y="2687638"/>
            <a:ext cx="1606550" cy="915987"/>
          </a:xfrm>
          <a:prstGeom prst="rect">
            <a:avLst/>
          </a:prstGeom>
          <a:solidFill>
            <a:srgbClr val="FFD8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 u="sng">
                <a:solidFill>
                  <a:srgbClr val="CC0000"/>
                </a:solidFill>
              </a:rPr>
              <a:t>Bryophytes</a:t>
            </a:r>
            <a:r>
              <a:rPr lang="en-US" sz="1800" b="1">
                <a:solidFill>
                  <a:srgbClr val="000000"/>
                </a:solidFill>
              </a:rPr>
              <a:t/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non-vascular</a:t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land plants</a:t>
            </a:r>
          </a:p>
        </p:txBody>
      </p:sp>
      <p:sp>
        <p:nvSpPr>
          <p:cNvPr id="555019" name="Rectangle 11"/>
          <p:cNvSpPr>
            <a:spLocks noChangeArrowheads="1"/>
          </p:cNvSpPr>
          <p:nvPr/>
        </p:nvSpPr>
        <p:spPr bwMode="auto">
          <a:xfrm>
            <a:off x="2957513" y="2687638"/>
            <a:ext cx="1849437" cy="915987"/>
          </a:xfrm>
          <a:prstGeom prst="rect">
            <a:avLst/>
          </a:prstGeom>
          <a:solidFill>
            <a:srgbClr val="FFD8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 u="sng" dirty="0" err="1">
                <a:solidFill>
                  <a:srgbClr val="CC0000"/>
                </a:solidFill>
              </a:rPr>
              <a:t>Pteridophytes</a:t>
            </a:r>
            <a:r>
              <a:rPr lang="en-US" sz="1800" b="1" dirty="0">
                <a:solidFill>
                  <a:srgbClr val="000000"/>
                </a:solidFill>
              </a:rPr>
              <a:t/>
            </a:r>
            <a:br>
              <a:rPr lang="en-US" sz="1800" b="1" dirty="0">
                <a:solidFill>
                  <a:srgbClr val="000000"/>
                </a:solidFill>
              </a:rPr>
            </a:br>
            <a:r>
              <a:rPr lang="en-US" sz="1800" b="1" dirty="0">
                <a:solidFill>
                  <a:srgbClr val="000000"/>
                </a:solidFill>
              </a:rPr>
              <a:t>seedless </a:t>
            </a:r>
            <a:br>
              <a:rPr lang="en-US" sz="1800" b="1" dirty="0">
                <a:solidFill>
                  <a:srgbClr val="000000"/>
                </a:solidFill>
              </a:rPr>
            </a:br>
            <a:r>
              <a:rPr lang="en-US" sz="1800" b="1" dirty="0">
                <a:solidFill>
                  <a:srgbClr val="000000"/>
                </a:solidFill>
              </a:rPr>
              <a:t>vascular plants</a:t>
            </a:r>
          </a:p>
        </p:txBody>
      </p:sp>
      <p:sp>
        <p:nvSpPr>
          <p:cNvPr id="555020" name="Rectangle 12"/>
          <p:cNvSpPr>
            <a:spLocks noChangeArrowheads="1"/>
          </p:cNvSpPr>
          <p:nvPr/>
        </p:nvSpPr>
        <p:spPr bwMode="auto">
          <a:xfrm>
            <a:off x="5019675" y="2687638"/>
            <a:ext cx="1784350" cy="915987"/>
          </a:xfrm>
          <a:prstGeom prst="rect">
            <a:avLst/>
          </a:prstGeom>
          <a:solidFill>
            <a:srgbClr val="FFD8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 u="sng">
                <a:solidFill>
                  <a:srgbClr val="CC0000"/>
                </a:solidFill>
              </a:rPr>
              <a:t>Gymnosperm</a:t>
            </a:r>
            <a:r>
              <a:rPr lang="en-US" sz="1800" b="1">
                <a:solidFill>
                  <a:srgbClr val="000000"/>
                </a:solidFill>
              </a:rPr>
              <a:t/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pollen  &amp; </a:t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“naked” seeds</a:t>
            </a:r>
          </a:p>
        </p:txBody>
      </p:sp>
      <p:sp>
        <p:nvSpPr>
          <p:cNvPr id="555021" name="Rectangle 13"/>
          <p:cNvSpPr>
            <a:spLocks noChangeArrowheads="1"/>
          </p:cNvSpPr>
          <p:nvPr/>
        </p:nvSpPr>
        <p:spPr bwMode="auto">
          <a:xfrm>
            <a:off x="7065963" y="2687638"/>
            <a:ext cx="1720850" cy="641350"/>
          </a:xfrm>
          <a:prstGeom prst="rect">
            <a:avLst/>
          </a:prstGeom>
          <a:solidFill>
            <a:srgbClr val="FFD8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 u="sng">
                <a:solidFill>
                  <a:srgbClr val="CC0000"/>
                </a:solidFill>
              </a:rPr>
              <a:t>Angiosperm</a:t>
            </a:r>
            <a:r>
              <a:rPr lang="en-US" sz="1800" b="1">
                <a:solidFill>
                  <a:srgbClr val="000000"/>
                </a:solidFill>
              </a:rPr>
              <a:t/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flowers &amp; fruit</a:t>
            </a:r>
          </a:p>
        </p:txBody>
      </p:sp>
      <p:sp>
        <p:nvSpPr>
          <p:cNvPr id="555025" name="Rectangle 17"/>
          <p:cNvSpPr>
            <a:spLocks noChangeArrowheads="1"/>
          </p:cNvSpPr>
          <p:nvPr/>
        </p:nvSpPr>
        <p:spPr bwMode="auto">
          <a:xfrm>
            <a:off x="6113463" y="4270375"/>
            <a:ext cx="1441450" cy="274638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seed plants</a:t>
            </a:r>
          </a:p>
        </p:txBody>
      </p:sp>
      <p:sp>
        <p:nvSpPr>
          <p:cNvPr id="555026" name="Rectangle 18"/>
          <p:cNvSpPr>
            <a:spLocks noChangeArrowheads="1"/>
          </p:cNvSpPr>
          <p:nvPr/>
        </p:nvSpPr>
        <p:spPr bwMode="auto">
          <a:xfrm>
            <a:off x="4710113" y="5253038"/>
            <a:ext cx="1849437" cy="274637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vascular plants</a:t>
            </a:r>
          </a:p>
        </p:txBody>
      </p:sp>
      <p:sp>
        <p:nvSpPr>
          <p:cNvPr id="555029" name="Rectangle 21"/>
          <p:cNvSpPr>
            <a:spLocks noChangeArrowheads="1"/>
          </p:cNvSpPr>
          <p:nvPr/>
        </p:nvSpPr>
        <p:spPr bwMode="auto">
          <a:xfrm>
            <a:off x="1328738" y="3979863"/>
            <a:ext cx="1035050" cy="2746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mosses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555030" name="Rectangle 22"/>
          <p:cNvSpPr>
            <a:spLocks noChangeArrowheads="1"/>
          </p:cNvSpPr>
          <p:nvPr/>
        </p:nvSpPr>
        <p:spPr bwMode="auto">
          <a:xfrm>
            <a:off x="3354388" y="3979863"/>
            <a:ext cx="742950" cy="2746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ferns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555031" name="Rectangle 23"/>
          <p:cNvSpPr>
            <a:spLocks noChangeArrowheads="1"/>
          </p:cNvSpPr>
          <p:nvPr/>
        </p:nvSpPr>
        <p:spPr bwMode="auto">
          <a:xfrm>
            <a:off x="5253038" y="3627438"/>
            <a:ext cx="1073150" cy="2746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conifers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555032" name="Rectangle 24"/>
          <p:cNvSpPr>
            <a:spLocks noChangeArrowheads="1"/>
          </p:cNvSpPr>
          <p:nvPr/>
        </p:nvSpPr>
        <p:spPr bwMode="auto">
          <a:xfrm>
            <a:off x="6929438" y="3627438"/>
            <a:ext cx="1936750" cy="2746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flowering plants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555033" name="Rectangle 25"/>
          <p:cNvSpPr>
            <a:spLocks noChangeArrowheads="1"/>
          </p:cNvSpPr>
          <p:nvPr/>
        </p:nvSpPr>
        <p:spPr bwMode="auto">
          <a:xfrm>
            <a:off x="2466975" y="6346825"/>
            <a:ext cx="2330450" cy="274638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colonization of land</a:t>
            </a:r>
          </a:p>
        </p:txBody>
      </p:sp>
    </p:spTree>
    <p:extLst>
      <p:ext uri="{BB962C8B-B14F-4D97-AF65-F5344CB8AC3E}">
        <p14:creationId xmlns:p14="http://schemas.microsoft.com/office/powerpoint/2010/main" val="399553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5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5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5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5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5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5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5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5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5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5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5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8" grpId="0" animBg="1" autoUpdateAnimBg="0"/>
      <p:bldP spid="555019" grpId="0" animBg="1" autoUpdateAnimBg="0"/>
      <p:bldP spid="555020" grpId="0" animBg="1" autoUpdateAnimBg="0"/>
      <p:bldP spid="555021" grpId="0" animBg="1" autoUpdateAnimBg="0"/>
      <p:bldP spid="555025" grpId="0" animBg="1" autoUpdateAnimBg="0"/>
      <p:bldP spid="555026" grpId="0" animBg="1" autoUpdateAnimBg="0"/>
      <p:bldP spid="555029" grpId="0" animBg="1" autoUpdateAnimBg="0"/>
      <p:bldP spid="555030" grpId="0" animBg="1" autoUpdateAnimBg="0"/>
      <p:bldP spid="555031" grpId="0" animBg="1" autoUpdateAnimBg="0"/>
      <p:bldP spid="555032" grpId="0" animBg="1" autoUpdateAnimBg="0"/>
      <p:bldP spid="555033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66"/>
          <a:stretch>
            <a:fillRect/>
          </a:stretch>
        </p:blipFill>
        <p:spPr bwMode="auto">
          <a:xfrm>
            <a:off x="420688" y="514350"/>
            <a:ext cx="4179887" cy="62658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33">
                <a:alpha val="7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1835150" y="2698750"/>
            <a:ext cx="1411288" cy="185738"/>
          </a:xfrm>
          <a:prstGeom prst="rect">
            <a:avLst/>
          </a:prstGeom>
          <a:solidFill>
            <a:srgbClr val="5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5575" name="AutoShape 7"/>
          <p:cNvSpPr>
            <a:spLocks noChangeArrowheads="1"/>
          </p:cNvSpPr>
          <p:nvPr/>
        </p:nvSpPr>
        <p:spPr bwMode="auto">
          <a:xfrm flipH="1">
            <a:off x="5086350" y="2660650"/>
            <a:ext cx="3771900" cy="2432050"/>
          </a:xfrm>
          <a:prstGeom prst="wedgeEllipseCallout">
            <a:avLst>
              <a:gd name="adj1" fmla="val 107361"/>
              <a:gd name="adj2" fmla="val -40213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3600" b="1" dirty="0">
                <a:solidFill>
                  <a:srgbClr val="FF0000"/>
                </a:solidFill>
                <a:ea typeface="Geneva" pitchFamily="1" charset="-128"/>
              </a:rPr>
              <a:t>Any </a:t>
            </a:r>
            <a:br>
              <a:rPr lang="en-US" sz="3600" b="1" dirty="0">
                <a:solidFill>
                  <a:srgbClr val="FF0000"/>
                </a:solidFill>
                <a:ea typeface="Geneva" pitchFamily="1" charset="-128"/>
              </a:rPr>
            </a:br>
            <a:r>
              <a:rPr lang="en-US" sz="3600" b="1" dirty="0">
                <a:solidFill>
                  <a:srgbClr val="FF0000"/>
                </a:solidFill>
                <a:ea typeface="Geneva" pitchFamily="1" charset="-128"/>
              </a:rPr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409514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55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 You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.. state </a:t>
            </a:r>
            <a:r>
              <a:rPr lang="en-US" dirty="0"/>
              <a:t>the evolutionary advancements of the </a:t>
            </a:r>
            <a:r>
              <a:rPr lang="en-US" dirty="0" smtClean="0"/>
              <a:t>angiosperms?</a:t>
            </a:r>
            <a:endParaRPr lang="en-CA" dirty="0"/>
          </a:p>
          <a:p>
            <a:r>
              <a:rPr lang="en-CA" dirty="0" smtClean="0"/>
              <a:t>… draw and describe </a:t>
            </a:r>
            <a:r>
              <a:rPr lang="en-CA" dirty="0"/>
              <a:t>the structures/functions of a </a:t>
            </a:r>
            <a:r>
              <a:rPr lang="en-CA" dirty="0" smtClean="0"/>
              <a:t>flower?</a:t>
            </a:r>
            <a:endParaRPr lang="en-CA" dirty="0"/>
          </a:p>
          <a:p>
            <a:r>
              <a:rPr lang="en-CA" dirty="0" smtClean="0"/>
              <a:t>… draw and explain </a:t>
            </a:r>
            <a:r>
              <a:rPr lang="en-CA" dirty="0"/>
              <a:t>the lifecycle of an </a:t>
            </a:r>
            <a:r>
              <a:rPr lang="en-CA" dirty="0" smtClean="0"/>
              <a:t>angiosperm?</a:t>
            </a:r>
            <a:endParaRPr lang="en-CA" dirty="0"/>
          </a:p>
          <a:p>
            <a:r>
              <a:rPr lang="en-CA" dirty="0" smtClean="0"/>
              <a:t>… compare </a:t>
            </a:r>
            <a:r>
              <a:rPr lang="en-CA" dirty="0"/>
              <a:t>and contrast all of the plant groups (</a:t>
            </a:r>
            <a:r>
              <a:rPr lang="en-CA" dirty="0" err="1"/>
              <a:t>Bryophyta</a:t>
            </a:r>
            <a:r>
              <a:rPr lang="en-CA" dirty="0"/>
              <a:t>, </a:t>
            </a:r>
            <a:r>
              <a:rPr lang="en-CA" dirty="0" err="1"/>
              <a:t>Pteridophyta</a:t>
            </a:r>
            <a:r>
              <a:rPr lang="en-CA" dirty="0"/>
              <a:t>, Gymnosperms and Angiosperms</a:t>
            </a:r>
            <a:r>
              <a:rPr lang="en-CA" dirty="0" smtClean="0"/>
              <a:t>)?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683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67494"/>
            <a:ext cx="8458200" cy="1399032"/>
          </a:xfrm>
        </p:spPr>
        <p:txBody>
          <a:bodyPr/>
          <a:lstStyle/>
          <a:p>
            <a:pPr eaLnBrk="1" hangingPunct="1"/>
            <a:r>
              <a:rPr lang="en-US" dirty="0" smtClean="0"/>
              <a:t>Angiosperms: _________ plants  </a:t>
            </a:r>
            <a:endParaRPr lang="en-US" dirty="0" smtClean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2413000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15"/>
          <a:stretch>
            <a:fillRect/>
          </a:stretch>
        </p:blipFill>
        <p:spPr bwMode="auto">
          <a:xfrm>
            <a:off x="3276600" y="1371600"/>
            <a:ext cx="3570288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18" t="42406" r="12273" b="15338"/>
          <a:stretch>
            <a:fillRect/>
          </a:stretch>
        </p:blipFill>
        <p:spPr bwMode="auto">
          <a:xfrm>
            <a:off x="2987675" y="4191000"/>
            <a:ext cx="3340100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03" r="23003"/>
          <a:stretch>
            <a:fillRect/>
          </a:stretch>
        </p:blipFill>
        <p:spPr bwMode="auto">
          <a:xfrm>
            <a:off x="838200" y="4191000"/>
            <a:ext cx="2136775" cy="263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33" r="17778"/>
          <a:stretch>
            <a:fillRect/>
          </a:stretch>
        </p:blipFill>
        <p:spPr bwMode="auto">
          <a:xfrm>
            <a:off x="6380163" y="4191000"/>
            <a:ext cx="2687637" cy="263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142"/>
          <a:stretch>
            <a:fillRect/>
          </a:stretch>
        </p:blipFill>
        <p:spPr bwMode="auto">
          <a:xfrm>
            <a:off x="6894513" y="1371600"/>
            <a:ext cx="2173287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7200" y="563848"/>
            <a:ext cx="2627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prstClr val="white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flowering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90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1625"/>
            <a:ext cx="82264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Angiosperms – “Covered Seed”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953000" cy="4267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last major advance in plant evolution is the Angiosperms</a:t>
            </a:r>
          </a:p>
          <a:p>
            <a:pPr eaLnBrk="1" hangingPunct="1"/>
            <a:r>
              <a:rPr lang="en-US" altLang="en-US" dirty="0" smtClean="0"/>
              <a:t>Their big advance is the evolution of specialized reproductive structures</a:t>
            </a:r>
            <a:endParaRPr lang="en-US" altLang="en-US" sz="2500" dirty="0" smtClean="0"/>
          </a:p>
        </p:txBody>
      </p:sp>
      <p:pic>
        <p:nvPicPr>
          <p:cNvPr id="4100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89513" y="2019300"/>
            <a:ext cx="3584575" cy="3870325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8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Evolution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7213"/>
            <a:ext cx="8077200" cy="47259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flower was a major improvement in land based reproduction. </a:t>
            </a:r>
          </a:p>
          <a:p>
            <a:pPr eaLnBrk="1" hangingPunct="1"/>
            <a:r>
              <a:rPr lang="en-US" altLang="en-US" dirty="0" smtClean="0"/>
              <a:t>While a few angiosperms still rely on wind pollination for their flowers (mainly trees), most angiosperm flowers are vector pollinated</a:t>
            </a:r>
          </a:p>
          <a:p>
            <a:pPr eaLnBrk="1" hangingPunct="1"/>
            <a:r>
              <a:rPr lang="en-US" altLang="en-US" dirty="0" smtClean="0"/>
              <a:t>This resulted in a parallel evolution between angiosperms and animals (mostly insects)</a:t>
            </a:r>
          </a:p>
        </p:txBody>
      </p:sp>
    </p:spTree>
    <p:extLst>
      <p:ext uri="{BB962C8B-B14F-4D97-AF65-F5344CB8AC3E}">
        <p14:creationId xmlns:p14="http://schemas.microsoft.com/office/powerpoint/2010/main" val="64244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Sporophyte most dominant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09" t="20771" r="9784" b="18609"/>
          <a:stretch/>
        </p:blipFill>
        <p:spPr bwMode="auto">
          <a:xfrm>
            <a:off x="148713" y="1447800"/>
            <a:ext cx="889693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1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490" y="1066800"/>
            <a:ext cx="4419600" cy="2133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Angiosperm Body Plan Overview</a:t>
            </a:r>
          </a:p>
        </p:txBody>
      </p:sp>
      <p:pic>
        <p:nvPicPr>
          <p:cNvPr id="10243" name="Picture 5" descr="plantover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-17027"/>
            <a:ext cx="5257800" cy="687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61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Body Plan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The Angiosperms have four principle organ systems: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1. </a:t>
            </a:r>
            <a:r>
              <a:rPr lang="en-US" altLang="en-US" b="1" u="sng" dirty="0" smtClean="0"/>
              <a:t>Leaves:</a:t>
            </a: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2. </a:t>
            </a:r>
            <a:r>
              <a:rPr lang="en-US" altLang="en-US" b="1" u="sng" dirty="0" smtClean="0"/>
              <a:t>Stems:</a:t>
            </a: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3. </a:t>
            </a:r>
            <a:r>
              <a:rPr lang="en-US" altLang="en-US" b="1" u="sng" dirty="0" smtClean="0"/>
              <a:t>Roots:</a:t>
            </a: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4. </a:t>
            </a:r>
            <a:r>
              <a:rPr lang="en-US" altLang="en-US" b="1" u="sng" dirty="0" smtClean="0"/>
              <a:t>Flowers: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365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399032"/>
          </a:xfrm>
        </p:spPr>
        <p:txBody>
          <a:bodyPr/>
          <a:lstStyle/>
          <a:p>
            <a:pPr eaLnBrk="1" hangingPunct="1"/>
            <a:r>
              <a:rPr lang="en-US" dirty="0" smtClean="0"/>
              <a:t>Leaves: Stomata Functioning</a:t>
            </a:r>
          </a:p>
        </p:txBody>
      </p:sp>
      <p:pic>
        <p:nvPicPr>
          <p:cNvPr id="14339" name="Picture 5" descr="Stom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130" y="2254323"/>
            <a:ext cx="8669740" cy="476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6858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Did you know that plants 'breathe' through their leaves? Tiny openings called stomata allow plants to </a:t>
            </a:r>
            <a:r>
              <a:rPr lang="en-US" sz="2400" dirty="0" smtClean="0"/>
              <a:t>exchange gases necessary </a:t>
            </a:r>
            <a:r>
              <a:rPr lang="en-US" sz="2400" dirty="0"/>
              <a:t>for cellular processes, such as photosynthesis.</a:t>
            </a:r>
          </a:p>
        </p:txBody>
      </p:sp>
      <p:pic>
        <p:nvPicPr>
          <p:cNvPr id="5" name="Picture 4" descr="http://www.biologycorner.com/resources/stom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5437" y="2294307"/>
            <a:ext cx="4856163" cy="4565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088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1622&quot;&gt;&lt;object type=&quot;3&quot; unique_id=&quot;11623&quot;&gt;&lt;property id=&quot;20148&quot; value=&quot;5&quot;/&gt;&lt;property id=&quot;20300&quot; value=&quot;Slide 1 - &amp;quot;Biology 11&amp;quot;&quot;/&gt;&lt;property id=&quot;20307&quot; value=&quot;256&quot;/&gt;&lt;/object&gt;&lt;object type=&quot;3&quot; unique_id=&quot;11624&quot;&gt;&lt;property id=&quot;20148&quot; value=&quot;5&quot;/&gt;&lt;property id=&quot;20300&quot; value=&quot;Slide 2 - &amp;quot;Objectives&amp;quot;&quot;/&gt;&lt;property id=&quot;20307&quot; value=&quot;257&quot;/&gt;&lt;/object&gt;&lt;object type=&quot;3&quot; unique_id=&quot;11625&quot;&gt;&lt;property id=&quot;20148&quot; value=&quot;5&quot;/&gt;&lt;property id=&quot;20300&quot; value=&quot;Slide 3 - &amp;quot;Angiosperm: flowering plants  &amp;quot;&quot;/&gt;&lt;property id=&quot;20307&quot; value=&quot;258&quot;/&gt;&lt;/object&gt;&lt;object type=&quot;3&quot; unique_id=&quot;11626&quot;&gt;&lt;property id=&quot;20148&quot; value=&quot;5&quot;/&gt;&lt;property id=&quot;20300&quot; value=&quot;Slide 4 - &amp;quot;Angiosperms – “Covered Seed”&amp;quot;&quot;/&gt;&lt;property id=&quot;20307&quot; value=&quot;271&quot;/&gt;&lt;/object&gt;&lt;object type=&quot;3&quot; unique_id=&quot;11627&quot;&gt;&lt;property id=&quot;20148&quot; value=&quot;5&quot;/&gt;&lt;property id=&quot;20300&quot; value=&quot;Slide 5 - &amp;quot;Evolution&amp;quot;&quot;/&gt;&lt;property id=&quot;20307&quot; value=&quot;272&quot;/&gt;&lt;/object&gt;&lt;object type=&quot;3&quot; unique_id=&quot;11628&quot;&gt;&lt;property id=&quot;20148&quot; value=&quot;5&quot;/&gt;&lt;property id=&quot;20300&quot; value=&quot;Slide 6 - &amp;quot;Angiosperm life cycle&amp;quot;&quot;/&gt;&lt;property id=&quot;20307&quot; value=&quot;259&quot;/&gt;&lt;/object&gt;&lt;object type=&quot;3&quot; unique_id=&quot;11629&quot;&gt;&lt;property id=&quot;20148&quot; value=&quot;5&quot;/&gt;&lt;property id=&quot;20300&quot; value=&quot;Slide 7 - &amp;quot;Sporophyte most dominant&amp;quot;&quot;/&gt;&lt;property id=&quot;20307&quot; value=&quot;280&quot;/&gt;&lt;/object&gt;&lt;object type=&quot;3&quot; unique_id=&quot;11630&quot;&gt;&lt;property id=&quot;20148&quot; value=&quot;5&quot;/&gt;&lt;property id=&quot;20300&quot; value=&quot;Slide 8 - &amp;quot;Angiosperm Body Plan Overview&amp;quot;&quot;/&gt;&lt;property id=&quot;20307&quot; value=&quot;273&quot;/&gt;&lt;/object&gt;&lt;object type=&quot;3&quot; unique_id=&quot;11631&quot;&gt;&lt;property id=&quot;20148&quot; value=&quot;5&quot;/&gt;&lt;property id=&quot;20300&quot; value=&quot;Slide 9 - &amp;quot;Body Plan&amp;quot;&quot;/&gt;&lt;property id=&quot;20307&quot; value=&quot;274&quot;/&gt;&lt;/object&gt;&lt;object type=&quot;3&quot; unique_id=&quot;11632&quot;&gt;&lt;property id=&quot;20148&quot; value=&quot;5&quot;/&gt;&lt;property id=&quot;20300&quot; value=&quot;Slide 10 - &amp;quot;Leaves: Stomata Functioning&amp;quot;&quot;/&gt;&lt;property id=&quot;20307&quot; value=&quot;276&quot;/&gt;&lt;/object&gt;&lt;object type=&quot;3&quot; unique_id=&quot;11633&quot;&gt;&lt;property id=&quot;20148&quot; value=&quot;5&quot;/&gt;&lt;property id=&quot;20300&quot; value=&quot;Slide 11 - &amp;quot;Leaves&amp;quot;&quot;/&gt;&lt;property id=&quot;20307&quot; value=&quot;275&quot;/&gt;&lt;/object&gt;&lt;object type=&quot;3&quot; unique_id=&quot;11634&quot;&gt;&lt;property id=&quot;20148&quot; value=&quot;5&quot;/&gt;&lt;property id=&quot;20300&quot; value=&quot;Slide 12 - &amp;quot;Stems&amp;quot;&quot;/&gt;&lt;property id=&quot;20307&quot; value=&quot;277&quot;/&gt;&lt;/object&gt;&lt;object type=&quot;3&quot; unique_id=&quot;11635&quot;&gt;&lt;property id=&quot;20148&quot; value=&quot;5&quot;/&gt;&lt;property id=&quot;20300&quot; value=&quot;Slide 13 - &amp;quot;Roots&amp;quot;&quot;/&gt;&lt;property id=&quot;20307&quot; value=&quot;279&quot;/&gt;&lt;/object&gt;&lt;object type=&quot;3&quot; unique_id=&quot;11636&quot;&gt;&lt;property id=&quot;20148&quot; value=&quot;5&quot;/&gt;&lt;property id=&quot;20300&quot; value=&quot;Slide 14 - &amp;quot;Flower &amp;quot;&quot;/&gt;&lt;property id=&quot;20307&quot; value=&quot;260&quot;/&gt;&lt;/object&gt;&lt;object type=&quot;3&quot; unique_id=&quot;11637&quot;&gt;&lt;property id=&quot;20148&quot; value=&quot;5&quot;/&gt;&lt;property id=&quot;20300&quot; value=&quot;Slide 15 - &amp;quot;Identify the flower structures… &amp;quot;&quot;/&gt;&lt;property id=&quot;20307&quot; value=&quot;261&quot;/&gt;&lt;/object&gt;&lt;object type=&quot;3&quot; unique_id=&quot;11638&quot;&gt;&lt;property id=&quot;20148&quot; value=&quot;5&quot;/&gt;&lt;property id=&quot;20300&quot; value=&quot;Slide 16 - &amp;quot;Flower variations  &amp;quot;&quot;/&gt;&lt;property id=&quot;20307&quot; value=&quot;262&quot;/&gt;&lt;/object&gt;&lt;object type=&quot;3&quot; unique_id=&quot;11639&quot;&gt;&lt;property id=&quot;20148&quot; value=&quot;5&quot;/&gt;&lt;property id=&quot;20300&quot; value=&quot;Slide 17 - &amp;quot;Co-evolution: flowers &amp;amp; pollinators&amp;quot;&quot;/&gt;&lt;property id=&quot;20307&quot; value=&quot;263&quot;/&gt;&lt;/object&gt;&lt;object type=&quot;3&quot; unique_id=&quot;11640&quot;&gt;&lt;property id=&quot;20148&quot; value=&quot;5&quot;/&gt;&lt;property id=&quot;20300&quot; value=&quot;Slide 18 - &amp;quot;Angiosperm: fruiting plants  &amp;quot;&quot;/&gt;&lt;property id=&quot;20307&quot; value=&quot;264&quot;/&gt;&lt;/object&gt;&lt;object type=&quot;3&quot; unique_id=&quot;11641&quot;&gt;&lt;property id=&quot;20148&quot; value=&quot;5&quot;/&gt;&lt;property id=&quot;20300&quot; value=&quot;Slide 19 - &amp;quot;Other fruits…&amp;quot;&quot;/&gt;&lt;property id=&quot;20307&quot; value=&quot;265&quot;/&gt;&lt;/object&gt;&lt;object type=&quot;3&quot; unique_id=&quot;11642&quot;&gt;&lt;property id=&quot;20148&quot; value=&quot;5&quot;/&gt;&lt;property id=&quot;20300&quot; value=&quot;Slide 20 - &amp;quot;Seed &amp;amp; Plant embryo&amp;quot;&quot;/&gt;&lt;property id=&quot;20307&quot; value=&quot;266&quot;/&gt;&lt;/object&gt;&lt;object type=&quot;3&quot; unique_id=&quot;11643&quot;&gt;&lt;property id=&quot;20148&quot; value=&quot;5&quot;/&gt;&lt;property id=&quot;20300&quot; value=&quot;Slide 21 - &amp;quot;Monocots &amp;amp; dicots&amp;quot;&quot;/&gt;&lt;property id=&quot;20307&quot; value=&quot;267&quot;/&gt;&lt;/object&gt;&lt;object type=&quot;3&quot; unique_id=&quot;11644&quot;&gt;&lt;property id=&quot;20148&quot; value=&quot;5&quot;/&gt;&lt;property id=&quot;20300&quot; value=&quot;Slide 22&quot;/&gt;&lt;property id=&quot;20307&quot; value=&quot;268&quot;/&gt;&lt;/object&gt;&lt;object type=&quot;3&quot; unique_id=&quot;11645&quot;&gt;&lt;property id=&quot;20148&quot; value=&quot;5&quot;/&gt;&lt;property id=&quot;20300&quot; value=&quot;Slide 23&quot;/&gt;&lt;property id=&quot;20307&quot; value=&quot;269&quot;/&gt;&lt;/object&gt;&lt;object type=&quot;3&quot; unique_id=&quot;11646&quot;&gt;&lt;property id=&quot;20148&quot; value=&quot;5&quot;/&gt;&lt;property id=&quot;20300&quot; value=&quot;Slide 24 - &amp;quot;Plant Diversity&amp;quot;&quot;/&gt;&lt;property id=&quot;20307&quot; value=&quot;270&quot;/&gt;&lt;/object&gt;&lt;/object&gt;&lt;object type=&quot;8&quot; unique_id=&quot;11672&quot;&gt;&lt;/object&gt;&lt;/object&gt;&lt;/database&gt;"/>
  <p:tag name="MMPROD_NEXTUNIQUEID" val="10013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18423</TotalTime>
  <Words>599</Words>
  <Application>Microsoft Office PowerPoint</Application>
  <PresentationFormat>On-screen Show (4:3)</PresentationFormat>
  <Paragraphs>125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Calibri</vt:lpstr>
      <vt:lpstr>Century Gothic</vt:lpstr>
      <vt:lpstr>Geneva</vt:lpstr>
      <vt:lpstr>Times</vt:lpstr>
      <vt:lpstr>Verdana</vt:lpstr>
      <vt:lpstr>Wingdings</vt:lpstr>
      <vt:lpstr>Wingdings 2</vt:lpstr>
      <vt:lpstr>Verve</vt:lpstr>
      <vt:lpstr>Life Sciences 11</vt:lpstr>
      <vt:lpstr>Objectives</vt:lpstr>
      <vt:lpstr>Angiosperms: _________ plants  </vt:lpstr>
      <vt:lpstr>Angiosperms – “Covered Seed”</vt:lpstr>
      <vt:lpstr>Evolution</vt:lpstr>
      <vt:lpstr>Sporophyte most dominant</vt:lpstr>
      <vt:lpstr>Angiosperm Body Plan Overview</vt:lpstr>
      <vt:lpstr>Body Plan</vt:lpstr>
      <vt:lpstr>Leaves: Stomata Functioning</vt:lpstr>
      <vt:lpstr>Leaves</vt:lpstr>
      <vt:lpstr>Stems</vt:lpstr>
      <vt:lpstr>Roots</vt:lpstr>
      <vt:lpstr>Flower </vt:lpstr>
      <vt:lpstr>Identify the flower structures… </vt:lpstr>
      <vt:lpstr>Flower variations  </vt:lpstr>
      <vt:lpstr>Co-evolution: flowers &amp; pollinators</vt:lpstr>
      <vt:lpstr>Angiosperm: fruiting plants  </vt:lpstr>
      <vt:lpstr>Other fruits…</vt:lpstr>
      <vt:lpstr>Angiosperm life cycle</vt:lpstr>
      <vt:lpstr>Seed &amp; Plant embryo</vt:lpstr>
      <vt:lpstr>Monocots &amp; dicots</vt:lpstr>
      <vt:lpstr>PowerPoint Presentation</vt:lpstr>
      <vt:lpstr>Plant Diversity</vt:lpstr>
      <vt:lpstr>PowerPoint Presentation</vt:lpstr>
      <vt:lpstr>Can You …</vt:lpstr>
    </vt:vector>
  </TitlesOfParts>
  <Company>School District No. 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</dc:title>
  <dc:creator>User</dc:creator>
  <cp:lastModifiedBy>Wes Schmitt</cp:lastModifiedBy>
  <cp:revision>18</cp:revision>
  <dcterms:created xsi:type="dcterms:W3CDTF">2011-03-09T04:11:29Z</dcterms:created>
  <dcterms:modified xsi:type="dcterms:W3CDTF">2022-12-05T21:31:26Z</dcterms:modified>
</cp:coreProperties>
</file>