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88" r:id="rId5"/>
    <p:sldId id="259" r:id="rId6"/>
    <p:sldId id="260" r:id="rId7"/>
    <p:sldId id="271" r:id="rId8"/>
    <p:sldId id="268" r:id="rId9"/>
    <p:sldId id="261" r:id="rId10"/>
    <p:sldId id="269" r:id="rId11"/>
    <p:sldId id="291" r:id="rId12"/>
    <p:sldId id="290" r:id="rId13"/>
    <p:sldId id="289" r:id="rId14"/>
    <p:sldId id="287" r:id="rId15"/>
    <p:sldId id="299" r:id="rId16"/>
    <p:sldId id="298" r:id="rId17"/>
    <p:sldId id="297" r:id="rId18"/>
    <p:sldId id="272" r:id="rId19"/>
    <p:sldId id="286" r:id="rId20"/>
    <p:sldId id="300" r:id="rId21"/>
    <p:sldId id="26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2" r:id="rId32"/>
    <p:sldId id="296" r:id="rId33"/>
    <p:sldId id="285" r:id="rId34"/>
    <p:sldId id="274" r:id="rId35"/>
    <p:sldId id="284" r:id="rId36"/>
    <p:sldId id="294" r:id="rId37"/>
    <p:sldId id="301" r:id="rId38"/>
    <p:sldId id="302" r:id="rId39"/>
    <p:sldId id="304" r:id="rId40"/>
    <p:sldId id="266" r:id="rId41"/>
    <p:sldId id="267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434" autoAdjust="0"/>
  </p:normalViewPr>
  <p:slideViewPr>
    <p:cSldViewPr>
      <p:cViewPr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C46AF-AC47-45C8-AE3D-C3D8BC029FD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F50E-E06C-45C4-B0FB-4991AFF1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5F50E-E06C-45C4-B0FB-4991AFF1FA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0BBBE-9AA9-4FAC-9FE2-D2C5542B7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9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DE8AC4-9B49-4B73-A5C2-D7306D5CD672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0B8AA4-1006-4B88-9EAB-24CD4A5E1B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f6KPtysIR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A_Bhi3iFd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yvEDqrc3X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youtu.be/3f6KPtysIRc?t=83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2: Evolution</a:t>
            </a:r>
          </a:p>
          <a:p>
            <a:r>
              <a:rPr lang="en-CA" dirty="0" smtClean="0"/>
              <a:t>Lesson 3: HOW Evolution (Macro-Evolution)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ienceblogs.com/pharyngula/files/2013/11/convergent_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5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239000" cy="40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1905000"/>
            <a:ext cx="26670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dirty="0" smtClean="0"/>
              <a:t>Another </a:t>
            </a:r>
            <a:r>
              <a:rPr lang="en-US" dirty="0" smtClean="0"/>
              <a:t>pattern </a:t>
            </a:r>
            <a:r>
              <a:rPr lang="en-US" dirty="0" smtClean="0"/>
              <a:t>of </a:t>
            </a:r>
          </a:p>
          <a:p>
            <a:pPr marL="0" indent="0">
              <a:buFont typeface="Symbol" pitchFamily="18" charset="2"/>
              <a:buNone/>
            </a:pPr>
            <a:r>
              <a:rPr lang="en-US" dirty="0" smtClean="0"/>
              <a:t>evolution ….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0" y="1883664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dirty="0" smtClean="0"/>
              <a:t>What observations </a:t>
            </a:r>
          </a:p>
          <a:p>
            <a:pPr marL="0" indent="0">
              <a:buFont typeface="Symbol" pitchFamily="18" charset="2"/>
              <a:buNone/>
            </a:pPr>
            <a:r>
              <a:rPr lang="en-US" dirty="0" smtClean="0"/>
              <a:t>can you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48"/>
            <a:ext cx="8229600" cy="914400"/>
          </a:xfrm>
        </p:spPr>
        <p:txBody>
          <a:bodyPr/>
          <a:lstStyle/>
          <a:p>
            <a:r>
              <a:rPr lang="en-US" altLang="en-US" dirty="0" smtClean="0"/>
              <a:t>Patterns </a:t>
            </a:r>
            <a:r>
              <a:rPr lang="en-US" altLang="en-US" dirty="0"/>
              <a:t>of Speciation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0449"/>
            <a:ext cx="8458200" cy="4297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u="sng" dirty="0"/>
              <a:t>3</a:t>
            </a:r>
            <a:r>
              <a:rPr lang="en-US" altLang="en-US" sz="3600" b="1" u="sng" dirty="0" smtClean="0"/>
              <a:t>.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Coevolution</a:t>
            </a:r>
            <a:endParaRPr lang="en-US" altLang="en-US" sz="3600" dirty="0">
              <a:solidFill>
                <a:srgbClr val="FF0000"/>
              </a:solidFill>
            </a:endParaRPr>
          </a:p>
          <a:p>
            <a:r>
              <a:rPr lang="en-US" altLang="en-US" dirty="0"/>
              <a:t>Occurs when </a:t>
            </a:r>
            <a:r>
              <a:rPr lang="en-US" altLang="en-US" dirty="0" smtClean="0"/>
              <a:t>organisms are </a:t>
            </a:r>
            <a:r>
              <a:rPr lang="en-US" altLang="en-US" dirty="0" smtClean="0"/>
              <a:t>closely </a:t>
            </a:r>
            <a:r>
              <a:rPr lang="en-US" altLang="en-US" dirty="0" smtClean="0"/>
              <a:t>connected to one another by biological interactions </a:t>
            </a:r>
            <a:r>
              <a:rPr lang="en-US" altLang="en-US" dirty="0" smtClean="0"/>
              <a:t>(symbiosis) and </a:t>
            </a:r>
            <a:r>
              <a:rPr lang="en-US" altLang="en-US" dirty="0" smtClean="0">
                <a:solidFill>
                  <a:srgbClr val="FF0000"/>
                </a:solidFill>
              </a:rPr>
              <a:t>evolve </a:t>
            </a:r>
            <a:r>
              <a:rPr lang="en-US" altLang="en-US" dirty="0" smtClean="0">
                <a:solidFill>
                  <a:srgbClr val="FF0000"/>
                </a:solidFill>
              </a:rPr>
              <a:t>together</a:t>
            </a:r>
            <a:r>
              <a:rPr lang="en-US" altLang="en-US" dirty="0" smtClean="0"/>
              <a:t>. A change in </a:t>
            </a:r>
            <a:r>
              <a:rPr lang="en-US" altLang="en-US" dirty="0" smtClean="0"/>
              <a:t>one organism </a:t>
            </a:r>
            <a:r>
              <a:rPr lang="en-US" altLang="en-US" dirty="0" smtClean="0"/>
              <a:t>may be followed by a corresponding change in the other </a:t>
            </a:r>
            <a:r>
              <a:rPr lang="en-US" altLang="en-US" dirty="0" smtClean="0"/>
              <a:t>organism.</a:t>
            </a:r>
            <a:endParaRPr lang="en-US" altLang="en-US" dirty="0" smtClean="0"/>
          </a:p>
          <a:p>
            <a:r>
              <a:rPr lang="en-CA" altLang="en-US" dirty="0" smtClean="0"/>
              <a:t>EX. </a:t>
            </a:r>
            <a:r>
              <a:rPr lang="en-CA" altLang="en-US" dirty="0" smtClean="0">
                <a:solidFill>
                  <a:srgbClr val="FF0000"/>
                </a:solidFill>
              </a:rPr>
              <a:t>Plants and pollinators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2050" name="Picture 2" descr="Image result for plant pollinator co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371850" cy="36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362712"/>
            <a:ext cx="7738533" cy="58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190998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Convergent, Divergent and Coevolution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 smtClean="0"/>
              <a:t>Rate of Evolution</a:t>
            </a:r>
            <a:endParaRPr lang="en-US" alt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00264"/>
            <a:ext cx="3810000" cy="44499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buFontTx/>
              <a:buNone/>
            </a:pPr>
            <a:r>
              <a:rPr lang="en-US" altLang="en-US" dirty="0" smtClean="0"/>
              <a:t>There is no defined speed that evolution happens in, but there are two trends that can be clearly observed in the fossil record: Gradualism and Punctuated Equilibrium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endParaRPr lang="en-US" alt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6172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04800" y="6172200"/>
            <a:ext cx="13716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s://upload.wikimedia.org/wikipedia/commons/thumb/6/69/Punctuated-equilibrium.svg/300px-Punctuated-equilibriu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981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radualism VS Punctuated Equilibrium – Evolution (Period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13600" cy="557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ews from Understanding Evolution: Parsimonious Explanations for Punctuated  Patterns | Evolution: Education and Outreach | Full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5" b="1481"/>
          <a:stretch/>
        </p:blipFill>
        <p:spPr bwMode="auto">
          <a:xfrm>
            <a:off x="3581399" y="4114800"/>
            <a:ext cx="5592817" cy="27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Evolution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7076" y="1295400"/>
            <a:ext cx="86898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Gradualism – Modern theory based on the principles of Charles Darwin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Slow </a:t>
            </a:r>
            <a:r>
              <a:rPr lang="en-US" altLang="en-US" dirty="0">
                <a:solidFill>
                  <a:srgbClr val="FF0000"/>
                </a:solidFill>
              </a:rPr>
              <a:t>and steady </a:t>
            </a:r>
            <a:r>
              <a:rPr lang="en-US" altLang="en-US" dirty="0"/>
              <a:t>evolution of a species over </a:t>
            </a:r>
            <a:r>
              <a:rPr lang="en-US" altLang="en-US" dirty="0" smtClean="0"/>
              <a:t>time</a:t>
            </a:r>
          </a:p>
          <a:p>
            <a:r>
              <a:rPr lang="en-US" altLang="en-US" dirty="0"/>
              <a:t>Small changes (micro evolution) </a:t>
            </a:r>
            <a:r>
              <a:rPr lang="en-US" altLang="en-US" dirty="0">
                <a:solidFill>
                  <a:srgbClr val="FF0000"/>
                </a:solidFill>
              </a:rPr>
              <a:t>continually build up </a:t>
            </a:r>
            <a:r>
              <a:rPr lang="en-US" altLang="en-US" dirty="0"/>
              <a:t>over </a:t>
            </a:r>
            <a:r>
              <a:rPr lang="en-US" altLang="en-US" dirty="0" smtClean="0"/>
              <a:t>time</a:t>
            </a:r>
          </a:p>
          <a:p>
            <a:r>
              <a:rPr lang="en-US" b="1" dirty="0">
                <a:solidFill>
                  <a:srgbClr val="FF0000"/>
                </a:solidFill>
              </a:rPr>
              <a:t>Fossils are direct evidence </a:t>
            </a:r>
            <a:r>
              <a:rPr lang="en-US" b="1" dirty="0"/>
              <a:t>that show speciation over </a:t>
            </a:r>
            <a:r>
              <a:rPr lang="en-US" b="1" dirty="0" smtClean="0"/>
              <a:t>time</a:t>
            </a:r>
          </a:p>
          <a:p>
            <a:r>
              <a:rPr lang="en-US" altLang="en-US" dirty="0"/>
              <a:t>The fossil record demonstrates clear examples of slow and steady changes over millions of years preserved in progressively younger layers of </a:t>
            </a:r>
            <a:r>
              <a:rPr lang="en-US" altLang="en-US" dirty="0" smtClean="0"/>
              <a:t>rock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8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08"/>
            <a:ext cx="5562600" cy="67576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://ideonexus.com/wp-content/uploads/2012/02/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133600"/>
            <a:ext cx="3962400" cy="33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line.science.psu.edu/sites/default/files/biol011/Fig-8-1-Transitional-Fossi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56" y="-29369"/>
            <a:ext cx="4878553" cy="68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581719"/>
            <a:ext cx="4724400" cy="1252728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iktaalik missing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52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how macro-evolution </a:t>
            </a:r>
            <a:r>
              <a:rPr lang="en-CA" dirty="0" smtClean="0"/>
              <a:t>(speciation) is </a:t>
            </a:r>
            <a:r>
              <a:rPr lang="en-CA" dirty="0" smtClean="0"/>
              <a:t>different from micro-evolution</a:t>
            </a:r>
          </a:p>
          <a:p>
            <a:r>
              <a:rPr lang="en-CA" dirty="0" smtClean="0"/>
              <a:t>Describe </a:t>
            </a:r>
            <a:r>
              <a:rPr lang="en-CA" dirty="0" smtClean="0"/>
              <a:t>3 patterns of speciation</a:t>
            </a:r>
          </a:p>
          <a:p>
            <a:r>
              <a:rPr lang="en-CA" dirty="0" smtClean="0"/>
              <a:t>Compare and contrast Gradualism with Punctuated Equilibrium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A_Bhi3iF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990600"/>
            <a:ext cx="839893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en-US" dirty="0"/>
              <a:t>Rate of Evolution</a:t>
            </a:r>
            <a:endParaRPr lang="en-US" alt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 smtClean="0"/>
              <a:t>Punctuated Equilibrium - </a:t>
            </a:r>
            <a:r>
              <a:rPr lang="en-US" altLang="en-US" b="1" dirty="0" err="1" smtClean="0"/>
              <a:t>Eldredge</a:t>
            </a:r>
            <a:r>
              <a:rPr lang="en-US" altLang="en-US" b="1" dirty="0" smtClean="0"/>
              <a:t> </a:t>
            </a:r>
            <a:r>
              <a:rPr lang="en-US" altLang="en-US" b="1" dirty="0"/>
              <a:t>and Gould in 1972</a:t>
            </a:r>
          </a:p>
          <a:p>
            <a:r>
              <a:rPr lang="en-US" altLang="en-US" dirty="0" smtClean="0"/>
              <a:t>Long periods of stasis (</a:t>
            </a:r>
            <a:r>
              <a:rPr lang="en-US" altLang="en-US" dirty="0" smtClean="0">
                <a:solidFill>
                  <a:srgbClr val="FF0000"/>
                </a:solidFill>
              </a:rPr>
              <a:t>equilibrium</a:t>
            </a:r>
            <a:r>
              <a:rPr lang="en-US" altLang="en-US" dirty="0" smtClean="0"/>
              <a:t>) with short, rapid periods of change (</a:t>
            </a:r>
            <a:r>
              <a:rPr lang="en-US" altLang="en-US" dirty="0" smtClean="0">
                <a:solidFill>
                  <a:srgbClr val="FF0000"/>
                </a:solidFill>
              </a:rPr>
              <a:t>punctuated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Associated with </a:t>
            </a:r>
            <a:r>
              <a:rPr lang="en-US" altLang="en-US" dirty="0" smtClean="0">
                <a:solidFill>
                  <a:srgbClr val="FF0000"/>
                </a:solidFill>
              </a:rPr>
              <a:t>sudden environmental change</a:t>
            </a:r>
          </a:p>
          <a:p>
            <a:r>
              <a:rPr lang="en-US" altLang="en-US" dirty="0"/>
              <a:t>The fossil record </a:t>
            </a:r>
            <a:r>
              <a:rPr lang="en-US" altLang="en-US" dirty="0" smtClean="0"/>
              <a:t>also demonstrates </a:t>
            </a:r>
            <a:r>
              <a:rPr lang="en-US" altLang="en-US" dirty="0"/>
              <a:t>clear examples of </a:t>
            </a:r>
            <a:r>
              <a:rPr lang="en-US" altLang="en-US" dirty="0" smtClean="0"/>
              <a:t>periods of little change followed by rapid changes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098" name="Picture 2" descr="Views from Understanding Evolution: Parsimonious Explanations for Punctuated  Patterns | Evolution: Education and Outreach | Full 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1" b="70390"/>
          <a:stretch/>
        </p:blipFill>
        <p:spPr bwMode="auto">
          <a:xfrm>
            <a:off x="2362200" y="4343400"/>
            <a:ext cx="593979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027" y="1583095"/>
            <a:ext cx="8991600" cy="3450696"/>
          </a:xfrm>
        </p:spPr>
        <p:txBody>
          <a:bodyPr>
            <a:normAutofit/>
          </a:bodyPr>
          <a:lstStyle/>
          <a:p>
            <a:r>
              <a:rPr lang="en-US" dirty="0"/>
              <a:t>Punctuated equilibrium predicts that a lot of evolutionary change takes place in short periods of time tied to speciation events. Here's an example of how the model works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Stasis</a:t>
            </a:r>
            <a:r>
              <a:rPr lang="en-US" b="1" dirty="0"/>
              <a:t>:</a:t>
            </a:r>
            <a:r>
              <a:rPr lang="en-US" dirty="0"/>
              <a:t> A population of mollusks is experiencing stasis, living, dying, and getting fossilized every few hundred thousand years. Little observable evolution seems to be occurring judging from these fossils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A population of mollusks is experiencing s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7" y="4343400"/>
            <a:ext cx="52806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Isolation</a:t>
            </a:r>
            <a:r>
              <a:rPr lang="en-US" b="1" dirty="0"/>
              <a:t>:</a:t>
            </a:r>
            <a:r>
              <a:rPr lang="en-US" dirty="0"/>
              <a:t> A drop in sea level </a:t>
            </a:r>
            <a:r>
              <a:rPr lang="en-US" dirty="0">
                <a:solidFill>
                  <a:srgbClr val="FF0000"/>
                </a:solidFill>
              </a:rPr>
              <a:t>forms a lake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isolates a small number</a:t>
            </a:r>
            <a:r>
              <a:rPr lang="en-US" dirty="0"/>
              <a:t> of mollusks from the rest of the population.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A small portion of the population is cut off from the 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54406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91056"/>
            <a:ext cx="8534400" cy="345069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Strong selection and rapid change</a:t>
            </a:r>
            <a:r>
              <a:rPr lang="en-US" b="1" dirty="0"/>
              <a:t>:</a:t>
            </a:r>
            <a:r>
              <a:rPr lang="en-US" dirty="0"/>
              <a:t> The small, isolated population experiences strong selection and </a:t>
            </a:r>
            <a:r>
              <a:rPr lang="en-US" dirty="0">
                <a:solidFill>
                  <a:srgbClr val="FF0000"/>
                </a:solidFill>
              </a:rPr>
              <a:t>rapid change </a:t>
            </a:r>
            <a:r>
              <a:rPr lang="en-US" dirty="0"/>
              <a:t>because of the novel environment and small population size: The environment in the newly formed lake exerts new selection pressures on the isolated mollusks. Also, their small population size means that </a:t>
            </a:r>
            <a:r>
              <a:rPr lang="en-US" dirty="0">
                <a:solidFill>
                  <a:srgbClr val="FF0000"/>
                </a:solidFill>
              </a:rPr>
              <a:t>genetic drift </a:t>
            </a:r>
            <a:r>
              <a:rPr lang="en-US" dirty="0"/>
              <a:t>influences their evolution. The isolated population undergoes rapid evolutionary change.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he small, isolated population experiences strong selection and rapid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59150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 preservation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smtClean="0"/>
              <a:t>Few </a:t>
            </a:r>
            <a:r>
              <a:rPr lang="en-US" dirty="0"/>
              <a:t>fossils representing transitional forms are preserved because of their relatively </a:t>
            </a:r>
            <a:r>
              <a:rPr lang="en-US" dirty="0">
                <a:solidFill>
                  <a:srgbClr val="FF0000"/>
                </a:solidFill>
              </a:rPr>
              <a:t>small population </a:t>
            </a:r>
            <a:r>
              <a:rPr lang="en-US" dirty="0"/>
              <a:t>size, the </a:t>
            </a:r>
            <a:r>
              <a:rPr lang="en-US" dirty="0">
                <a:solidFill>
                  <a:srgbClr val="FF0000"/>
                </a:solidFill>
              </a:rPr>
              <a:t>rapid pace </a:t>
            </a:r>
            <a:r>
              <a:rPr lang="en-US" dirty="0"/>
              <a:t>of change, and their </a:t>
            </a:r>
            <a:r>
              <a:rPr lang="en-US" dirty="0">
                <a:solidFill>
                  <a:srgbClr val="FF0000"/>
                </a:solidFill>
              </a:rPr>
              <a:t>isolated location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The small, isolated population undergoes rapid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50192"/>
            <a:ext cx="5476397" cy="26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Reintroduction</a:t>
            </a:r>
            <a:r>
              <a:rPr lang="en-US" b="1" dirty="0"/>
              <a:t>:</a:t>
            </a:r>
            <a:r>
              <a:rPr lang="en-US" dirty="0"/>
              <a:t> Sea levels rise, reuniting the isolated mollusks with their sister lineage.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The small population is reintroduced to the rest of the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39" y="3581400"/>
            <a:ext cx="688086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0"/>
            <a:ext cx="7408333" cy="345069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Expansion and stasis</a:t>
            </a:r>
            <a:r>
              <a:rPr lang="en-US" b="1" dirty="0"/>
              <a:t>:</a:t>
            </a:r>
            <a:r>
              <a:rPr lang="en-US" dirty="0"/>
              <a:t> The isolated population </a:t>
            </a:r>
            <a:r>
              <a:rPr lang="en-US" dirty="0">
                <a:solidFill>
                  <a:srgbClr val="FF0000"/>
                </a:solidFill>
              </a:rPr>
              <a:t>expands into its past range</a:t>
            </a:r>
            <a:r>
              <a:rPr lang="en-US" dirty="0"/>
              <a:t>. Larger population size and a stable environment make evolutionary change less likely. The formerly isolated branch of the mollusk lineage may </a:t>
            </a:r>
            <a:r>
              <a:rPr lang="en-US" dirty="0">
                <a:solidFill>
                  <a:srgbClr val="FF0000"/>
                </a:solidFill>
              </a:rPr>
              <a:t>out-compete</a:t>
            </a:r>
            <a:r>
              <a:rPr lang="en-US" dirty="0"/>
              <a:t> their ancestral population, causing it to go extinct.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The formerly isolated population out-competes the ancestral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07540"/>
            <a:ext cx="52806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Preservation</a:t>
            </a:r>
            <a:r>
              <a:rPr lang="en-US" b="1" dirty="0"/>
              <a:t>:</a:t>
            </a:r>
            <a:r>
              <a:rPr lang="en-US" dirty="0"/>
              <a:t> Larger population size and a larger range move us back to step 1: stasis with occasional fossil preservation.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The population returns to s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60807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process would produce the following pattern in the fossil record: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ere evolution happens in a sharp j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568101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Macro-Evolution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Macro-evolution: AKA Speciation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Speciation: the making of new species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Recall:</a:t>
            </a:r>
          </a:p>
          <a:p>
            <a:pPr>
              <a:buFontTx/>
              <a:buNone/>
            </a:pPr>
            <a:r>
              <a:rPr lang="en-US" b="1" u="sng" dirty="0"/>
              <a:t>Species</a:t>
            </a:r>
            <a:r>
              <a:rPr lang="en-US" dirty="0"/>
              <a:t>: population of organisms that are able to </a:t>
            </a:r>
            <a:r>
              <a:rPr lang="en-US" b="1" dirty="0"/>
              <a:t>breed</a:t>
            </a:r>
            <a:r>
              <a:rPr lang="en-US" dirty="0"/>
              <a:t> and produce </a:t>
            </a:r>
            <a:r>
              <a:rPr lang="en-US" b="1" dirty="0"/>
              <a:t>viable</a:t>
            </a:r>
            <a:r>
              <a:rPr lang="en-US" dirty="0"/>
              <a:t>, </a:t>
            </a:r>
            <a:r>
              <a:rPr lang="en-US" b="1" dirty="0"/>
              <a:t>fertile</a:t>
            </a:r>
            <a:r>
              <a:rPr lang="en-US" dirty="0"/>
              <a:t> offspring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5867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Introduction to 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905000"/>
            <a:ext cx="7408333" cy="3450696"/>
          </a:xfrm>
        </p:spPr>
        <p:txBody>
          <a:bodyPr/>
          <a:lstStyle/>
          <a:p>
            <a:r>
              <a:rPr lang="en-US" dirty="0"/>
              <a:t>We observe similar patterns in the fossil records of many organisms. For example, the fossil records of certain </a:t>
            </a:r>
            <a:r>
              <a:rPr lang="en-US" dirty="0" err="1"/>
              <a:t>foraminiferans</a:t>
            </a:r>
            <a:r>
              <a:rPr lang="en-US" dirty="0"/>
              <a:t> (single-celled </a:t>
            </a:r>
            <a:r>
              <a:rPr lang="en-US" dirty="0" err="1"/>
              <a:t>protists</a:t>
            </a:r>
            <a:r>
              <a:rPr lang="en-US" dirty="0"/>
              <a:t> with shells) are consistent with a punctuated pattern.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Foraminiferan age vs. she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21" y="3403496"/>
            <a:ext cx="3378879" cy="32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canning electron micrograph of a foraminife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57" y="3630348"/>
            <a:ext cx="2250743" cy="28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punctuated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181600" cy="45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punctuated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6032"/>
            <a:ext cx="3753104" cy="32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raminiferan age vs. she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40528" y="2981371"/>
            <a:ext cx="3467608" cy="362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2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3657600" y="1959864"/>
            <a:ext cx="1981200" cy="1524000"/>
          </a:xfrm>
          <a:prstGeom prst="curvedUpArrow">
            <a:avLst>
              <a:gd name="adj1" fmla="val 26000"/>
              <a:gd name="adj2" fmla="val 5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2613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EX: Mollusk </a:t>
            </a:r>
            <a:r>
              <a:rPr lang="en-US" sz="4000" dirty="0"/>
              <a:t>Evolution By Punctuated Equilibrium</a:t>
            </a:r>
          </a:p>
        </p:txBody>
      </p:sp>
      <p:pic>
        <p:nvPicPr>
          <p:cNvPr id="63493" name="Picture 5" descr="A population of mollusks is experiencing st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A small portion of the population is cut off from the 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The small, isolated population undergoes rapid 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The small population is reintroduced to the rest of the popul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5300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1" name="Picture 13" descr="The formerly isolated population out-competes the ancestral popul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74320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The population returns to sta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22" y="0"/>
            <a:ext cx="4000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6190488"/>
            <a:ext cx="4038600" cy="555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Punctuated Equilibrium 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-media-cache-ak0.pinimg.com/564x/97/0d/94/970d943845ad31ead759d49c222d0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110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</a:t>
            </a:r>
            <a:r>
              <a:rPr lang="en-US" dirty="0" smtClean="0"/>
              <a:t> fossil record we can observe examples </a:t>
            </a:r>
            <a:r>
              <a:rPr lang="en-US" dirty="0"/>
              <a:t>of gradual, non-punctuated, evolution in </a:t>
            </a:r>
            <a:r>
              <a:rPr lang="en-US" dirty="0" smtClean="0"/>
              <a:t>some species and long periods of stasis followed by rapid change in other species. </a:t>
            </a:r>
            <a:r>
              <a:rPr lang="en-US" b="1" dirty="0" smtClean="0"/>
              <a:t>There is fossil evidence for both theories!</a:t>
            </a:r>
          </a:p>
          <a:p>
            <a:r>
              <a:rPr lang="en-US" dirty="0" smtClean="0"/>
              <a:t>The </a:t>
            </a:r>
            <a:r>
              <a:rPr lang="en-US" dirty="0"/>
              <a:t>question that needs answering </a:t>
            </a:r>
            <a:r>
              <a:rPr lang="en-US" dirty="0" smtClean="0"/>
              <a:t>is not which one is correct, but </a:t>
            </a:r>
            <a:r>
              <a:rPr lang="en-US" dirty="0"/>
              <a:t>what are the relative frequencies of punctuated and gradual change?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Which graph is showing Gradualism? Punctuated Equilibrium?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punctuated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" y="2438400"/>
            <a:ext cx="7813323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55763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Gradualism			Punctuated Equilibrium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07136" y="5334000"/>
            <a:ext cx="7696200" cy="121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radualism, Punctuated Equilibrium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21960" r="41872" b="43636"/>
          <a:stretch/>
        </p:blipFill>
        <p:spPr bwMode="auto">
          <a:xfrm>
            <a:off x="0" y="2581107"/>
            <a:ext cx="4725504" cy="22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dualism, Punctuated Equilibrium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4" t="58538" r="3262" b="8949"/>
          <a:stretch/>
        </p:blipFill>
        <p:spPr bwMode="auto">
          <a:xfrm>
            <a:off x="4454267" y="2581107"/>
            <a:ext cx="4689733" cy="21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1823340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diagram shows Gradualism and which shows Punctuated Equilibrium? Why?</a:t>
            </a:r>
          </a:p>
          <a:p>
            <a:pPr marL="0" indent="0">
              <a:buFont typeface="Symbol" pitchFamily="18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55763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Gradualism			Punctuated Equilibrium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5274036"/>
            <a:ext cx="7696200" cy="121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7170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29"/>
          <a:stretch/>
        </p:blipFill>
        <p:spPr bwMode="auto">
          <a:xfrm>
            <a:off x="1256538" y="1054129"/>
            <a:ext cx="6086094" cy="25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5" b="2274"/>
          <a:stretch/>
        </p:blipFill>
        <p:spPr bwMode="auto">
          <a:xfrm>
            <a:off x="1256538" y="3601795"/>
            <a:ext cx="6086094" cy="2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1456451"/>
            <a:ext cx="1676400" cy="481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5025" y="5051425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218" name="Picture 2" descr="phyletic gradu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" y="3886200"/>
            <a:ext cx="7334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unctuated equilib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" y="867677"/>
            <a:ext cx="7334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1332" y="3907313"/>
            <a:ext cx="7198995" cy="42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1332" y="881112"/>
            <a:ext cx="7198995" cy="42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075722"/>
            <a:ext cx="6248400" cy="4477477"/>
          </a:xfrm>
        </p:spPr>
        <p:txBody>
          <a:bodyPr>
            <a:normAutofit/>
          </a:bodyPr>
          <a:lstStyle/>
          <a:p>
            <a:r>
              <a:rPr lang="en-US" dirty="0" smtClean="0"/>
              <a:t>When a </a:t>
            </a:r>
            <a:r>
              <a:rPr lang="en-US" dirty="0" smtClean="0">
                <a:solidFill>
                  <a:srgbClr val="FF0000"/>
                </a:solidFill>
              </a:rPr>
              <a:t>population</a:t>
            </a:r>
            <a:r>
              <a:rPr lang="en-US" dirty="0" smtClean="0"/>
              <a:t> is separated (by a geographic barrier for example), speciation can occur over a long period of time as all of the small changes in the gene pool due to micro-evolution add up over time. </a:t>
            </a:r>
          </a:p>
          <a:p>
            <a:r>
              <a:rPr lang="en-US" dirty="0" smtClean="0"/>
              <a:t>Eventually the differences in the two populations are so great that the two populations can </a:t>
            </a:r>
            <a:r>
              <a:rPr lang="en-US" dirty="0" smtClean="0">
                <a:solidFill>
                  <a:srgbClr val="FF0000"/>
                </a:solidFill>
              </a:rPr>
              <a:t>no longer interbreed</a:t>
            </a:r>
            <a:r>
              <a:rPr lang="en-US" dirty="0" smtClean="0"/>
              <a:t> to make viable, fertile offspring. We now have two different species.</a:t>
            </a:r>
            <a:r>
              <a:rPr lang="en-US" dirty="0" smtClean="0">
                <a:solidFill>
                  <a:srgbClr val="FF0000"/>
                </a:solidFill>
              </a:rPr>
              <a:t> Speciation </a:t>
            </a:r>
            <a:r>
              <a:rPr lang="en-US" dirty="0" smtClean="0"/>
              <a:t>is said to have occurred.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pic>
        <p:nvPicPr>
          <p:cNvPr id="1026" name="Picture 2" descr="Image result for speci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9"/>
          <a:stretch/>
        </p:blipFill>
        <p:spPr bwMode="auto">
          <a:xfrm>
            <a:off x="6815328" y="4821138"/>
            <a:ext cx="2133600" cy="20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lopatric speci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16875" r="22535" b="14237"/>
          <a:stretch/>
        </p:blipFill>
        <p:spPr bwMode="auto">
          <a:xfrm>
            <a:off x="6781800" y="401538"/>
            <a:ext cx="213851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1613"/>
            <a:ext cx="66294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600200" y="6400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altLang="en-US" sz="2400" dirty="0">
                <a:latin typeface="Times New Roman" pitchFamily="18" charset="0"/>
              </a:rPr>
              <a:t>Gradualism                 Punctuated Equilibrium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4343400"/>
            <a:ext cx="198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Darwin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sym typeface="Wingdings" pitchFamily="2" charset="2"/>
              </a:rPr>
              <a:t>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772400" y="4038600"/>
            <a:ext cx="137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sym typeface="Wingdings" pitchFamily="2" charset="2"/>
              </a:rPr>
              <a:t>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Eldredge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and Gould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3" y="3681837"/>
            <a:ext cx="1063752" cy="121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6416675"/>
            <a:ext cx="2208276" cy="48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6397229"/>
            <a:ext cx="3048000" cy="48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5071" y="4532331"/>
            <a:ext cx="1256539" cy="1095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924800" cy="63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… describe </a:t>
            </a:r>
            <a:r>
              <a:rPr lang="en-CA" dirty="0" smtClean="0"/>
              <a:t>how macro-evolution </a:t>
            </a:r>
            <a:r>
              <a:rPr lang="en-CA" dirty="0" smtClean="0"/>
              <a:t>(speciation) is </a:t>
            </a:r>
            <a:r>
              <a:rPr lang="en-CA" dirty="0" smtClean="0"/>
              <a:t>different from </a:t>
            </a:r>
            <a:r>
              <a:rPr lang="en-CA" dirty="0" smtClean="0"/>
              <a:t>micro-evolution?</a:t>
            </a:r>
            <a:endParaRPr lang="en-CA" dirty="0" smtClean="0"/>
          </a:p>
          <a:p>
            <a:r>
              <a:rPr lang="en-CA" dirty="0" smtClean="0"/>
              <a:t>… explain</a:t>
            </a:r>
            <a:r>
              <a:rPr lang="en-CA" dirty="0" smtClean="0"/>
              <a:t> </a:t>
            </a:r>
            <a:r>
              <a:rPr lang="en-CA" dirty="0" smtClean="0"/>
              <a:t>3 patterns of </a:t>
            </a:r>
            <a:r>
              <a:rPr lang="en-CA" dirty="0" smtClean="0"/>
              <a:t>speciation?</a:t>
            </a:r>
            <a:endParaRPr lang="en-CA" dirty="0" smtClean="0"/>
          </a:p>
          <a:p>
            <a:r>
              <a:rPr lang="en-CA" dirty="0" smtClean="0"/>
              <a:t>… compare and contrast Gradualism with Punctuated Equilibrium?</a:t>
            </a:r>
            <a:endParaRPr lang="en-C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you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EA0A-DA4D-40C1-A2A7-188DEC348113}" type="datetime1">
              <a:rPr lang="en-US"/>
              <a:pPr/>
              <a:t>10/14/2022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 smtClean="0"/>
              <a:t>Patterns </a:t>
            </a:r>
            <a:r>
              <a:rPr lang="en-US" altLang="en-US" dirty="0"/>
              <a:t>of Speciation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36877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altLang="en-US" sz="3600" b="1" u="sng" dirty="0"/>
              <a:t>1. </a:t>
            </a:r>
            <a:r>
              <a:rPr lang="en-US" altLang="en-US" sz="3600" b="1" u="sng" dirty="0">
                <a:solidFill>
                  <a:srgbClr val="FF0000"/>
                </a:solidFill>
              </a:rPr>
              <a:t>Divergent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Evolution </a:t>
            </a:r>
            <a:r>
              <a:rPr lang="en-US" altLang="en-US" sz="3600" b="1" u="sng" dirty="0" smtClean="0"/>
              <a:t>AKA Adaptive Radiation</a:t>
            </a:r>
            <a:endParaRPr lang="en-US" altLang="en-US" sz="3600" dirty="0"/>
          </a:p>
          <a:p>
            <a:r>
              <a:rPr lang="en-US" altLang="en-US" dirty="0"/>
              <a:t>Occurs when small fragments of a </a:t>
            </a:r>
            <a:r>
              <a:rPr lang="en-US" altLang="en-US" dirty="0" smtClean="0"/>
              <a:t>population </a:t>
            </a:r>
            <a:r>
              <a:rPr lang="en-US" altLang="en-US" dirty="0">
                <a:solidFill>
                  <a:srgbClr val="FF0000"/>
                </a:solidFill>
              </a:rPr>
              <a:t>inhabit new areas and become </a:t>
            </a:r>
            <a:r>
              <a:rPr lang="en-US" altLang="en-US" dirty="0" smtClean="0">
                <a:solidFill>
                  <a:srgbClr val="FF0000"/>
                </a:solidFill>
              </a:rPr>
              <a:t>isolated </a:t>
            </a:r>
            <a:r>
              <a:rPr lang="en-US" altLang="en-US" dirty="0" smtClean="0"/>
              <a:t>…they </a:t>
            </a:r>
            <a:r>
              <a:rPr lang="en-US" altLang="en-US" dirty="0" smtClean="0"/>
              <a:t>adapt (evolve) to their new habitats</a:t>
            </a:r>
          </a:p>
          <a:p>
            <a:r>
              <a:rPr lang="en-CA" altLang="en-US" dirty="0" smtClean="0">
                <a:solidFill>
                  <a:srgbClr val="FF0000"/>
                </a:solidFill>
              </a:rPr>
              <a:t>Recent common ancestor so DNA is similar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EX. </a:t>
            </a:r>
            <a:r>
              <a:rPr lang="en-US" altLang="en-US" dirty="0">
                <a:solidFill>
                  <a:srgbClr val="FF0000"/>
                </a:solidFill>
              </a:rPr>
              <a:t>Galapagos Finches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04800" y="6172200"/>
            <a:ext cx="1219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c1x17b-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s.slideplayer.com/9/2490878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7432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Another </a:t>
            </a:r>
            <a:r>
              <a:rPr lang="en-US" dirty="0" smtClean="0"/>
              <a:t>pattern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</a:p>
          <a:p>
            <a:pPr marL="0" indent="0">
              <a:buNone/>
            </a:pPr>
            <a:r>
              <a:rPr lang="en-US" dirty="0" smtClean="0"/>
              <a:t>evolution 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observations </a:t>
            </a:r>
          </a:p>
          <a:p>
            <a:pPr marL="0" indent="0">
              <a:buNone/>
            </a:pPr>
            <a:r>
              <a:rPr lang="en-US" dirty="0" smtClean="0"/>
              <a:t>can you make?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i869.photobucket.com/albums/ab256/kiwibigluv/convergentevoluti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158"/>
            <a:ext cx="58674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48"/>
            <a:ext cx="8229600" cy="914400"/>
          </a:xfrm>
        </p:spPr>
        <p:txBody>
          <a:bodyPr/>
          <a:lstStyle/>
          <a:p>
            <a:r>
              <a:rPr lang="en-US" altLang="en-US" dirty="0" smtClean="0"/>
              <a:t>Patterns </a:t>
            </a:r>
            <a:r>
              <a:rPr lang="en-US" altLang="en-US" dirty="0"/>
              <a:t>of Speciation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0449"/>
            <a:ext cx="8458200" cy="4297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u="sng" dirty="0"/>
              <a:t>2. </a:t>
            </a:r>
            <a:r>
              <a:rPr lang="en-US" altLang="en-US" sz="3600" b="1" u="sng" dirty="0">
                <a:solidFill>
                  <a:srgbClr val="FF0000"/>
                </a:solidFill>
              </a:rPr>
              <a:t>Convergent Evolution</a:t>
            </a:r>
            <a:endParaRPr lang="en-US" altLang="en-US" sz="3600" dirty="0">
              <a:solidFill>
                <a:srgbClr val="FF0000"/>
              </a:solidFill>
            </a:endParaRPr>
          </a:p>
          <a:p>
            <a:r>
              <a:rPr lang="en-US" altLang="en-US" dirty="0"/>
              <a:t>Occurs when </a:t>
            </a:r>
            <a:r>
              <a:rPr lang="en-US" altLang="en-US" dirty="0">
                <a:solidFill>
                  <a:srgbClr val="FF0000"/>
                </a:solidFill>
              </a:rPr>
              <a:t>two unrelated species begin to inhabit the same environment</a:t>
            </a:r>
            <a:r>
              <a:rPr lang="en-US" altLang="en-US" dirty="0"/>
              <a:t> </a:t>
            </a:r>
            <a:r>
              <a:rPr lang="en-US" altLang="en-US" dirty="0" smtClean="0"/>
              <a:t>and adapt (evolve) so will </a:t>
            </a:r>
            <a:r>
              <a:rPr lang="en-US" altLang="en-US" dirty="0"/>
              <a:t>display similar </a:t>
            </a:r>
            <a:r>
              <a:rPr lang="en-US" altLang="en-US" dirty="0" smtClean="0"/>
              <a:t>characteristics</a:t>
            </a:r>
          </a:p>
          <a:p>
            <a:r>
              <a:rPr lang="en-CA" altLang="en-US" dirty="0" smtClean="0">
                <a:solidFill>
                  <a:srgbClr val="FF0000"/>
                </a:solidFill>
              </a:rPr>
              <a:t>No recent common ancestor </a:t>
            </a:r>
            <a:r>
              <a:rPr lang="en-CA" altLang="en-US" dirty="0" smtClean="0"/>
              <a:t>so DNA is not closely related</a:t>
            </a:r>
            <a:endParaRPr lang="en-US" altLang="en-US" dirty="0"/>
          </a:p>
          <a:p>
            <a:r>
              <a:rPr lang="en-US" altLang="en-US" dirty="0"/>
              <a:t>EX. </a:t>
            </a:r>
            <a:r>
              <a:rPr lang="en-US" altLang="en-US" dirty="0">
                <a:solidFill>
                  <a:srgbClr val="FF0000"/>
                </a:solidFill>
              </a:rPr>
              <a:t>Duck and platypus bills</a:t>
            </a:r>
          </a:p>
          <a:p>
            <a:endParaRPr lang="en-US" dirty="0"/>
          </a:p>
        </p:txBody>
      </p:sp>
      <p:pic>
        <p:nvPicPr>
          <p:cNvPr id="60430" name="Picture 14" descr="platy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63963"/>
            <a:ext cx="4495800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1" name="Picture 15" descr="medium_769px-Duck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57624"/>
            <a:ext cx="32004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33186</TotalTime>
  <Words>943</Words>
  <Application>Microsoft Office PowerPoint</Application>
  <PresentationFormat>On-screen Show (4:3)</PresentationFormat>
  <Paragraphs>91</Paragraphs>
  <Slides>42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Candara</vt:lpstr>
      <vt:lpstr>Symbol</vt:lpstr>
      <vt:lpstr>Times New Roman</vt:lpstr>
      <vt:lpstr>Wingdings</vt:lpstr>
      <vt:lpstr>Waveform</vt:lpstr>
      <vt:lpstr>Life Sciences 11</vt:lpstr>
      <vt:lpstr>Objectives</vt:lpstr>
      <vt:lpstr>Macro-Evolution</vt:lpstr>
      <vt:lpstr>Speciation</vt:lpstr>
      <vt:lpstr>Patterns of Speciation</vt:lpstr>
      <vt:lpstr>PowerPoint Presentation</vt:lpstr>
      <vt:lpstr>PowerPoint Presentation</vt:lpstr>
      <vt:lpstr>PowerPoint Presentation</vt:lpstr>
      <vt:lpstr>Patterns of Speciation</vt:lpstr>
      <vt:lpstr>PowerPoint Presentation</vt:lpstr>
      <vt:lpstr>PowerPoint Presentation</vt:lpstr>
      <vt:lpstr>Patterns of Speciation</vt:lpstr>
      <vt:lpstr>PowerPoint Presentation</vt:lpstr>
      <vt:lpstr>Rate of Evolution</vt:lpstr>
      <vt:lpstr>PowerPoint Presentation</vt:lpstr>
      <vt:lpstr>Rate of Evolution</vt:lpstr>
      <vt:lpstr>PowerPoint Presentation</vt:lpstr>
      <vt:lpstr>PowerPoint Presentation</vt:lpstr>
      <vt:lpstr>PowerPoint Presentation</vt:lpstr>
      <vt:lpstr>PowerPoint Presentation</vt:lpstr>
      <vt:lpstr>Rate of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EX: Mollusk Evolution By Punctuated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PowerPoint Presentation</vt:lpstr>
      <vt:lpstr>Can you …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75</cp:revision>
  <dcterms:created xsi:type="dcterms:W3CDTF">2011-02-11T19:30:03Z</dcterms:created>
  <dcterms:modified xsi:type="dcterms:W3CDTF">2022-10-17T22:51:30Z</dcterms:modified>
</cp:coreProperties>
</file>