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73" r:id="rId9"/>
    <p:sldId id="274" r:id="rId10"/>
    <p:sldId id="262" r:id="rId11"/>
    <p:sldId id="263" r:id="rId12"/>
    <p:sldId id="265" r:id="rId13"/>
    <p:sldId id="277" r:id="rId14"/>
    <p:sldId id="278" r:id="rId15"/>
    <p:sldId id="275" r:id="rId16"/>
    <p:sldId id="269" r:id="rId17"/>
    <p:sldId id="270" r:id="rId18"/>
    <p:sldId id="266" r:id="rId19"/>
    <p:sldId id="264" r:id="rId20"/>
    <p:sldId id="272" r:id="rId21"/>
    <p:sldId id="271" r:id="rId22"/>
    <p:sldId id="282" r:id="rId23"/>
    <p:sldId id="284" r:id="rId24"/>
    <p:sldId id="286" r:id="rId25"/>
    <p:sldId id="288" r:id="rId26"/>
    <p:sldId id="281" r:id="rId27"/>
    <p:sldId id="291" r:id="rId28"/>
    <p:sldId id="290" r:id="rId29"/>
    <p:sldId id="289" r:id="rId30"/>
    <p:sldId id="283" r:id="rId31"/>
    <p:sldId id="292" r:id="rId32"/>
    <p:sldId id="267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33" autoAdjust="0"/>
  </p:normalViewPr>
  <p:slideViewPr>
    <p:cSldViewPr>
      <p:cViewPr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F6E1E-CC90-43A3-8D53-295EBE5EAEF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78AC8-3779-46EB-BDA3-2EF483AC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8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294512-9BE9-4E32-AA04-D28B53FA0AF0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856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901FA7-AEBF-4716-AC8B-E1846EB53E15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695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8457C3-6F62-4694-BB61-B86AC6A7465F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68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10BBBE-9AA9-4FAC-9FE2-D2C5542B7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2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4E6FE1A-9613-42E6-97A7-5965781FA80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PtDVnaQ1w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hyperlink" Target="https://www.youtube.com/watch?v=eCPtDVnaQ1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MSVwWYXIjg&amp;ab_channel=HarmonySquare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en.wikipedia.org/wiki/Image:Stomach_colon_rectum_diagram.gi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Life Sciences </a:t>
            </a:r>
            <a:r>
              <a:rPr lang="en-CA" dirty="0" smtClean="0"/>
              <a:t>11	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mtClean="0"/>
              <a:t>Unit 2: </a:t>
            </a:r>
            <a:r>
              <a:rPr lang="en-CA" dirty="0" smtClean="0"/>
              <a:t>Evolution</a:t>
            </a:r>
          </a:p>
          <a:p>
            <a:r>
              <a:rPr lang="en-CA" dirty="0" smtClean="0"/>
              <a:t>Lesson 4: Evidence of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Comparative Embryology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0" y="1417638"/>
            <a:ext cx="7239000" cy="137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 growing </a:t>
            </a:r>
            <a:r>
              <a:rPr lang="en-US" altLang="en-US" sz="2800" dirty="0" smtClean="0"/>
              <a:t>embryo </a:t>
            </a:r>
            <a:r>
              <a:rPr lang="en-US" altLang="en-US" sz="2800" dirty="0">
                <a:solidFill>
                  <a:srgbClr val="FF0000"/>
                </a:solidFill>
              </a:rPr>
              <a:t>expresses the most basic and primitive genes first </a:t>
            </a:r>
            <a:r>
              <a:rPr lang="en-US" altLang="en-US" sz="2800" dirty="0" smtClean="0"/>
              <a:t>– the basic structures of a common ancestor.</a:t>
            </a:r>
          </a:p>
        </p:txBody>
      </p:sp>
      <p:pic>
        <p:nvPicPr>
          <p:cNvPr id="67593" name="Picture 9" descr="embr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07119"/>
            <a:ext cx="7239000" cy="391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43088" cy="4800600"/>
          </a:xfrm>
        </p:spPr>
        <p:txBody>
          <a:bodyPr/>
          <a:lstStyle/>
          <a:p>
            <a:r>
              <a:rPr lang="en-US" altLang="en-US" dirty="0"/>
              <a:t>This method examines the </a:t>
            </a:r>
            <a:r>
              <a:rPr lang="en-US" altLang="en-US" dirty="0">
                <a:solidFill>
                  <a:srgbClr val="FF0000"/>
                </a:solidFill>
              </a:rPr>
              <a:t>gene itself </a:t>
            </a:r>
            <a:r>
              <a:rPr lang="en-US" altLang="en-US" dirty="0"/>
              <a:t>or </a:t>
            </a:r>
            <a:r>
              <a:rPr lang="en-US" altLang="en-US" dirty="0" smtClean="0"/>
              <a:t>its product</a:t>
            </a:r>
            <a:r>
              <a:rPr lang="en-US" altLang="en-US" dirty="0"/>
              <a:t>, a </a:t>
            </a:r>
            <a:r>
              <a:rPr lang="en-US" altLang="en-US" dirty="0" smtClean="0"/>
              <a:t>protein!! (remember the protein synthesis story??!)</a:t>
            </a:r>
            <a:endParaRPr lang="en-US" altLang="en-US" dirty="0"/>
          </a:p>
          <a:p>
            <a:r>
              <a:rPr lang="en-US" altLang="en-US" dirty="0"/>
              <a:t>This new method is lab intensive but provides some of the most convincing evidence for evolutionary relationships.</a:t>
            </a:r>
          </a:p>
          <a:p>
            <a:r>
              <a:rPr lang="en-US" altLang="en-US" dirty="0"/>
              <a:t>We will examine two applications of this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DNA comparisons and Molecular Clocks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19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600" u="sng" dirty="0"/>
              <a:t>1</a:t>
            </a:r>
            <a:r>
              <a:rPr lang="en-US" altLang="en-US" sz="3600" u="sng" dirty="0" smtClean="0"/>
              <a:t>. </a:t>
            </a:r>
            <a:r>
              <a:rPr lang="en-US" altLang="en-US" sz="3600" u="sng" dirty="0"/>
              <a:t>DNA Comparisons</a:t>
            </a:r>
            <a:endParaRPr lang="en-US" altLang="en-US" dirty="0"/>
          </a:p>
          <a:p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FF0000"/>
                </a:solidFill>
              </a:rPr>
              <a:t>same DNA code is shared among all living organisms</a:t>
            </a:r>
            <a:r>
              <a:rPr lang="en-US" altLang="en-US" dirty="0" smtClean="0"/>
              <a:t>, and genes from one organism can be transferred in a lab from organisms to another and still function</a:t>
            </a:r>
          </a:p>
        </p:txBody>
      </p:sp>
    </p:spTree>
    <p:extLst>
      <p:ext uri="{BB962C8B-B14F-4D97-AF65-F5344CB8AC3E}">
        <p14:creationId xmlns:p14="http://schemas.microsoft.com/office/powerpoint/2010/main" val="3462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600" u="sng" dirty="0"/>
              <a:t>1</a:t>
            </a:r>
            <a:r>
              <a:rPr lang="en-US" altLang="en-US" sz="3600" u="sng" dirty="0" smtClean="0"/>
              <a:t>. </a:t>
            </a:r>
            <a:r>
              <a:rPr lang="en-US" altLang="en-US" sz="3600" u="sng" dirty="0"/>
              <a:t>DNA Comparisons</a:t>
            </a:r>
            <a:endParaRPr lang="en-US" altLang="en-US" dirty="0"/>
          </a:p>
          <a:p>
            <a:r>
              <a:rPr lang="en-US" altLang="en-US" dirty="0" smtClean="0"/>
              <a:t>The same DNA code is shared among all living organisms, and genes from one organism can be transferred in a lab from organisms to another and still function</a:t>
            </a:r>
          </a:p>
        </p:txBody>
      </p:sp>
      <p:pic>
        <p:nvPicPr>
          <p:cNvPr id="1026" name="Picture 2" descr="RÃ©sultats de recherche d'images pour Â«Â insulin bacteria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4" y="1219200"/>
            <a:ext cx="7525512" cy="548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50447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Glow in the dark transgenic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36792"/>
            <a:ext cx="7498080" cy="1143000"/>
          </a:xfrm>
        </p:spPr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422657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Glow in the dark transgenic organisms</a:t>
            </a:r>
            <a:endParaRPr lang="en-US" dirty="0"/>
          </a:p>
        </p:txBody>
      </p:sp>
      <p:pic>
        <p:nvPicPr>
          <p:cNvPr id="2050" name="Picture 2" descr="RÃ©sultats de recherche d'images pour Â«Â glow in the dark animalsÂ Â»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54" y="4251469"/>
            <a:ext cx="3351609" cy="27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s de recherche d'images pour Â«Â glow in the dark animalsÂ Â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7" y="3352800"/>
            <a:ext cx="2913573" cy="363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s de recherche d'images pour Â«Â glow in the dark plantsÂ Â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88099"/>
            <a:ext cx="32004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ransgenic animals | Summ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43" y="1815595"/>
            <a:ext cx="3121979" cy="24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ow In The Dark Cats Genetic Engineer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69" y="1830720"/>
            <a:ext cx="3238973" cy="242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5181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z="3600" u="sng" dirty="0"/>
              <a:t>1</a:t>
            </a:r>
            <a:r>
              <a:rPr lang="en-US" altLang="en-US" sz="3600" u="sng" dirty="0" smtClean="0"/>
              <a:t>. </a:t>
            </a:r>
            <a:r>
              <a:rPr lang="en-US" altLang="en-US" sz="3600" u="sng" dirty="0"/>
              <a:t>DNA Comparisons</a:t>
            </a:r>
            <a:endParaRPr lang="en-US" altLang="en-US" dirty="0"/>
          </a:p>
          <a:p>
            <a:r>
              <a:rPr lang="en-US" altLang="en-US" dirty="0" smtClean="0"/>
              <a:t>Members </a:t>
            </a:r>
            <a:r>
              <a:rPr lang="en-US" altLang="en-US" dirty="0"/>
              <a:t>of the same species have </a:t>
            </a:r>
            <a:r>
              <a:rPr lang="en-US" altLang="en-US" dirty="0">
                <a:solidFill>
                  <a:srgbClr val="FF0000"/>
                </a:solidFill>
              </a:rPr>
              <a:t>virtually identical DNA </a:t>
            </a:r>
          </a:p>
          <a:p>
            <a:r>
              <a:rPr lang="en-US" altLang="en-US" dirty="0" smtClean="0"/>
              <a:t>Interbreeding species distribute any mutations that occur quickly through the gene pool.</a:t>
            </a:r>
          </a:p>
          <a:p>
            <a:r>
              <a:rPr lang="en-US" altLang="en-US" dirty="0" smtClean="0"/>
              <a:t>Isolated species collect their own </a:t>
            </a:r>
            <a:r>
              <a:rPr lang="en-US" altLang="en-US" dirty="0" smtClean="0">
                <a:solidFill>
                  <a:srgbClr val="FF0000"/>
                </a:solidFill>
              </a:rPr>
              <a:t>random mutations</a:t>
            </a:r>
            <a:r>
              <a:rPr lang="en-US" altLang="en-US" dirty="0" smtClean="0"/>
              <a:t> which become subject to different environmental pressures, leading to the creation of a new species. </a:t>
            </a:r>
          </a:p>
          <a:p>
            <a:r>
              <a:rPr lang="en-US" altLang="en-US" dirty="0" smtClean="0"/>
              <a:t>This new species will have </a:t>
            </a:r>
            <a:r>
              <a:rPr lang="en-US" altLang="en-US" dirty="0" smtClean="0">
                <a:solidFill>
                  <a:srgbClr val="FF0000"/>
                </a:solidFill>
              </a:rPr>
              <a:t>different, but very similar DNA </a:t>
            </a:r>
            <a:r>
              <a:rPr lang="en-US" altLang="en-US" dirty="0" smtClean="0"/>
              <a:t>to the previous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12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romosom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638800" cy="47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runcated 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31383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DNA </a:t>
            </a:r>
            <a:br>
              <a:rPr lang="en-US" sz="4000" dirty="0"/>
            </a:br>
            <a:r>
              <a:rPr lang="en-US" sz="4000" dirty="0"/>
              <a:t>Comparisons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600200"/>
            <a:ext cx="426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A-T: Black bands</a:t>
            </a:r>
          </a:p>
          <a:p>
            <a:pPr>
              <a:buFontTx/>
              <a:buNone/>
            </a:pPr>
            <a:r>
              <a:rPr lang="en-US" dirty="0"/>
              <a:t>C-G: White bands</a:t>
            </a:r>
          </a:p>
          <a:p>
            <a:pPr>
              <a:buFontTx/>
              <a:buNone/>
            </a:pPr>
            <a:r>
              <a:rPr lang="en-US" dirty="0"/>
              <a:t>Unknown: Blue bands</a:t>
            </a:r>
          </a:p>
        </p:txBody>
      </p:sp>
      <p:pic>
        <p:nvPicPr>
          <p:cNvPr id="73733" name="Picture 5" descr="vergleich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/>
          <a:stretch>
            <a:fillRect/>
          </a:stretch>
        </p:blipFill>
        <p:spPr bwMode="auto">
          <a:xfrm>
            <a:off x="381000" y="0"/>
            <a:ext cx="4459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8153400" cy="4343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600" u="sng" dirty="0"/>
              <a:t>2</a:t>
            </a:r>
            <a:r>
              <a:rPr lang="en-US" altLang="en-US" sz="3600" u="sng" dirty="0" smtClean="0"/>
              <a:t>. Molecular Clocks</a:t>
            </a:r>
            <a:endParaRPr lang="en-US" altLang="en-US" dirty="0"/>
          </a:p>
          <a:p>
            <a:r>
              <a:rPr lang="en-US" altLang="en-US" dirty="0"/>
              <a:t>Inheritable mutations occur in any population at the same rate. The longer the two populations are isolated, the </a:t>
            </a:r>
            <a:r>
              <a:rPr lang="en-US" altLang="en-US" dirty="0">
                <a:solidFill>
                  <a:srgbClr val="FF0000"/>
                </a:solidFill>
              </a:rPr>
              <a:t>greater their difference will become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Differences in </a:t>
            </a:r>
            <a:r>
              <a:rPr lang="en-US" altLang="en-US" dirty="0" smtClean="0"/>
              <a:t>DNA </a:t>
            </a:r>
            <a:r>
              <a:rPr lang="en-US" altLang="en-US" dirty="0"/>
              <a:t>sequences act as a “</a:t>
            </a:r>
            <a:r>
              <a:rPr lang="en-US" altLang="en-US" dirty="0">
                <a:solidFill>
                  <a:srgbClr val="FF0000"/>
                </a:solidFill>
              </a:rPr>
              <a:t>molecular clock</a:t>
            </a:r>
            <a:r>
              <a:rPr lang="en-US" altLang="en-US" dirty="0"/>
              <a:t>” to approximate how long the gene pools have been separated.</a:t>
            </a:r>
          </a:p>
        </p:txBody>
      </p:sp>
    </p:spTree>
    <p:extLst>
      <p:ext uri="{BB962C8B-B14F-4D97-AF65-F5344CB8AC3E}">
        <p14:creationId xmlns:p14="http://schemas.microsoft.com/office/powerpoint/2010/main" val="25395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CA" dirty="0" smtClean="0"/>
              <a:t>By the end of the lesson you should be able to:</a:t>
            </a:r>
          </a:p>
          <a:p>
            <a:r>
              <a:rPr lang="en-CA" dirty="0" smtClean="0"/>
              <a:t>State 4 </a:t>
            </a:r>
            <a:r>
              <a:rPr lang="en-CA" dirty="0" smtClean="0"/>
              <a:t>lines </a:t>
            </a:r>
            <a:r>
              <a:rPr lang="en-CA" dirty="0" smtClean="0"/>
              <a:t>of evidence </a:t>
            </a:r>
            <a:r>
              <a:rPr lang="en-CA" b="1" dirty="0" smtClean="0"/>
              <a:t>AND explain </a:t>
            </a:r>
            <a:r>
              <a:rPr lang="en-CA" dirty="0" smtClean="0"/>
              <a:t>the significance of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61938"/>
            <a:ext cx="3352800" cy="64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iagram explaining molecular cloc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1643"/>
            <a:ext cx="89154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8624" y="4648200"/>
            <a:ext cx="7362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rebuchet MS" panose="020B0603020202020204" pitchFamily="34" charset="0"/>
              </a:rPr>
              <a:t>Image shows basic principle of a molecular clock. Species 1 and species 2 diverged 1 million years ago, because they only have one base pair difference per 20 nucleotides in their sequence. Given a substitution rate of 1/20 per 1 million years, this equals in a 1 million year old split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12552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Molecular Clocks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 dirty="0" smtClean="0"/>
              <a:t>Bonus! </a:t>
            </a:r>
            <a:r>
              <a:rPr lang="en-US" altLang="en-US" sz="4800" b="1" dirty="0" smtClean="0">
                <a:solidFill>
                  <a:srgbClr val="FF0000"/>
                </a:solidFill>
              </a:rPr>
              <a:t>Vestigial</a:t>
            </a:r>
            <a:r>
              <a:rPr lang="en-US" altLang="en-US" sz="4800" b="1" dirty="0" smtClean="0"/>
              <a:t> Structures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Structures that </a:t>
            </a:r>
            <a:r>
              <a:rPr lang="en-US" altLang="en-US" sz="4000" dirty="0" smtClean="0">
                <a:solidFill>
                  <a:srgbClr val="FF0000"/>
                </a:solidFill>
              </a:rPr>
              <a:t>serve no function </a:t>
            </a:r>
            <a:r>
              <a:rPr lang="en-US" altLang="en-US" sz="4000" dirty="0" smtClean="0"/>
              <a:t>but </a:t>
            </a:r>
            <a:r>
              <a:rPr lang="en-US" altLang="en-US" sz="4000" dirty="0" smtClean="0"/>
              <a:t>were useful </a:t>
            </a:r>
            <a:r>
              <a:rPr lang="en-US" altLang="en-US" sz="4000" dirty="0" smtClean="0"/>
              <a:t>structures in earlier ancestors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 smtClean="0"/>
              <a:t>Examples: </a:t>
            </a:r>
            <a:endParaRPr lang="en-US" altLang="en-US" sz="4000" dirty="0" smtClean="0"/>
          </a:p>
          <a:p>
            <a:pPr lvl="2">
              <a:lnSpc>
                <a:spcPct val="90000"/>
              </a:lnSpc>
            </a:pPr>
            <a:r>
              <a:rPr lang="en-US" altLang="en-US" sz="3600" dirty="0" smtClean="0"/>
              <a:t>Ear </a:t>
            </a:r>
            <a:r>
              <a:rPr lang="en-US" altLang="en-US" sz="3600" dirty="0" smtClean="0"/>
              <a:t>muscles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 smtClean="0"/>
              <a:t>Human </a:t>
            </a:r>
            <a:r>
              <a:rPr lang="en-US" altLang="en-US" sz="3600" dirty="0" smtClean="0"/>
              <a:t>tailbone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/>
              <a:t>Whale hip </a:t>
            </a:r>
            <a:r>
              <a:rPr lang="en-US" altLang="en-US" sz="3600" dirty="0" smtClean="0"/>
              <a:t>bones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 smtClean="0"/>
              <a:t>Snake hind-limb bones</a:t>
            </a:r>
            <a:endParaRPr lang="en-US" altLang="en-US" sz="3600" dirty="0"/>
          </a:p>
          <a:p>
            <a:pPr lvl="2">
              <a:lnSpc>
                <a:spcPct val="90000"/>
              </a:lnSpc>
            </a:pPr>
            <a:r>
              <a:rPr lang="en-US" altLang="en-US" sz="3600" dirty="0" smtClean="0"/>
              <a:t>Appendix?? 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1880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7724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38916" name="Picture 4" descr="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ear muscle vestig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032750" cy="560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Vestigial Structures - YouTub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8389" r="8500" b="6046"/>
          <a:stretch/>
        </p:blipFill>
        <p:spPr bwMode="auto">
          <a:xfrm>
            <a:off x="762000" y="1676400"/>
            <a:ext cx="7543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181" name="Picture 5" descr="C06-04A-874184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3096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6180" name="txt_box"/>
          <p:cNvSpPr>
            <a:spLocks noGrp="1" noChangeArrowheads="1"/>
          </p:cNvSpPr>
          <p:nvPr>
            <p:ph idx="1"/>
          </p:nvPr>
        </p:nvSpPr>
        <p:spPr>
          <a:xfrm>
            <a:off x="381000" y="152400"/>
            <a:ext cx="8077200" cy="707886"/>
          </a:xfrm>
          <a:noFill/>
        </p:spPr>
        <p:txBody>
          <a:bodyPr>
            <a:spAutoFit/>
          </a:bodyPr>
          <a:lstStyle/>
          <a:p>
            <a:pPr marL="0" indent="0" eaLnBrk="1" hangingPunct="1">
              <a:buClr>
                <a:srgbClr val="E40004"/>
              </a:buClr>
              <a:buFontTx/>
              <a:buNone/>
            </a:pPr>
            <a:r>
              <a:rPr lang="en-US" sz="2000" b="1" dirty="0" smtClean="0">
                <a:solidFill>
                  <a:srgbClr val="0069B6"/>
                </a:solidFill>
                <a:hlinkClick r:id="" action="ppaction://noaction">
                  <a:snd r:embed="rId4" name="vestigial_structure.wav"/>
                </a:hlinkClick>
              </a:rPr>
              <a:t>Vestigial structures</a:t>
            </a:r>
            <a:r>
              <a:rPr lang="en-US" sz="2000" dirty="0" smtClean="0"/>
              <a:t> are body parts that have lost their original function through evolution.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8308"/>
      </p:ext>
    </p:ext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8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ther Evidence | BioNinj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05088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3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BIO 7: Lecture 37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957289" cy="477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74638"/>
            <a:ext cx="7467600" cy="64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Evidences of Evolution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dirty="0"/>
              <a:t>The 4 </a:t>
            </a:r>
            <a:r>
              <a:rPr lang="en-US" altLang="en-US" dirty="0" smtClean="0"/>
              <a:t>main approaches </a:t>
            </a:r>
            <a:r>
              <a:rPr lang="en-US" altLang="en-US" dirty="0"/>
              <a:t>to studying evolution are:</a:t>
            </a:r>
          </a:p>
          <a:p>
            <a:pPr marL="533400" indent="-533400">
              <a:buFontTx/>
              <a:buNone/>
            </a:pPr>
            <a:r>
              <a:rPr lang="en-US" altLang="en-US" dirty="0"/>
              <a:t>1. </a:t>
            </a:r>
            <a:r>
              <a:rPr lang="en-US" altLang="en-US" u="sng" dirty="0"/>
              <a:t>Fossils</a:t>
            </a:r>
            <a:r>
              <a:rPr lang="en-US" altLang="en-US" dirty="0"/>
              <a:t> </a:t>
            </a:r>
          </a:p>
          <a:p>
            <a:pPr marL="533400" indent="-533400">
              <a:buFontTx/>
              <a:buNone/>
            </a:pPr>
            <a:r>
              <a:rPr lang="en-US" altLang="en-US" dirty="0"/>
              <a:t>2. </a:t>
            </a:r>
            <a:r>
              <a:rPr lang="en-US" altLang="en-US" u="sng" dirty="0"/>
              <a:t>Comparative anatomy</a:t>
            </a:r>
            <a:r>
              <a:rPr lang="en-US" altLang="en-US" dirty="0"/>
              <a:t> </a:t>
            </a:r>
          </a:p>
          <a:p>
            <a:pPr marL="533400" indent="-533400">
              <a:buFontTx/>
              <a:buNone/>
            </a:pPr>
            <a:r>
              <a:rPr lang="en-US" altLang="en-US" dirty="0"/>
              <a:t>3. </a:t>
            </a:r>
            <a:r>
              <a:rPr lang="en-US" altLang="en-US" u="sng" dirty="0"/>
              <a:t>Comparative embryology</a:t>
            </a:r>
            <a:endParaRPr lang="en-US" altLang="en-US" dirty="0"/>
          </a:p>
          <a:p>
            <a:pPr marL="533400" indent="-533400">
              <a:buFontTx/>
              <a:buNone/>
            </a:pPr>
            <a:r>
              <a:rPr lang="en-US" altLang="en-US" dirty="0"/>
              <a:t>4. </a:t>
            </a:r>
            <a:r>
              <a:rPr lang="en-US" altLang="en-US" u="sng" dirty="0"/>
              <a:t>Molecular evidence</a:t>
            </a:r>
            <a:endParaRPr lang="en-US" altLang="en-US" dirty="0"/>
          </a:p>
          <a:p>
            <a:pPr marL="533400" indent="-5334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6868" name="Picture 7" descr="append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5814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9" descr="250px-Stomach_colon_rectum_diagra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6038"/>
            <a:ext cx="5013325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5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Vestigial Organs - Definition, Features, Importance, Examples, and FAQ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130328" cy="65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/>
          </a:bodyPr>
          <a:lstStyle/>
          <a:p>
            <a:r>
              <a:rPr lang="en-US" altLang="en-US" dirty="0"/>
              <a:t>By putting data from all methods together, we can determine the evolutionary history of a group of organisms.</a:t>
            </a:r>
          </a:p>
          <a:p>
            <a:r>
              <a:rPr lang="en-US" altLang="en-US" dirty="0"/>
              <a:t>This is also used to determine the correct classification of living organisms.</a:t>
            </a:r>
          </a:p>
          <a:p>
            <a:endParaRPr lang="en-US" altLang="en-US" dirty="0"/>
          </a:p>
          <a:p>
            <a:r>
              <a:rPr lang="en-US" altLang="en-US" dirty="0"/>
              <a:t>We will be doing classification next</a:t>
            </a:r>
            <a:r>
              <a:rPr lang="en-US" altLang="en-US" dirty="0" smtClean="0"/>
              <a:t>! </a:t>
            </a:r>
            <a:r>
              <a:rPr lang="en-US" altLang="en-US" dirty="0" smtClean="0">
                <a:sym typeface="Wingdings" pitchFamily="2" charset="2"/>
              </a:rPr>
              <a:t>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984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 smtClean="0"/>
              <a:t>… </a:t>
            </a:r>
            <a:r>
              <a:rPr lang="en-CA" b="1" dirty="0"/>
              <a:t>state 4 lines of evidence AND explain the significance of each?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Fossil Evidence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4419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Fossils are </a:t>
            </a:r>
            <a:r>
              <a:rPr lang="en-US" altLang="en-US" dirty="0">
                <a:solidFill>
                  <a:srgbClr val="FF0000"/>
                </a:solidFill>
              </a:rPr>
              <a:t>preserved remains</a:t>
            </a:r>
            <a:r>
              <a:rPr lang="en-US" altLang="en-US" dirty="0"/>
              <a:t> from the past.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Fossils allow us to </a:t>
            </a:r>
            <a:r>
              <a:rPr lang="en-US" altLang="en-US" dirty="0" smtClean="0">
                <a:solidFill>
                  <a:srgbClr val="FF0000"/>
                </a:solidFill>
              </a:rPr>
              <a:t>see into the past</a:t>
            </a:r>
            <a:r>
              <a:rPr lang="en-US" altLang="en-US" dirty="0" smtClean="0"/>
              <a:t> and follow evolution through history</a:t>
            </a:r>
            <a:r>
              <a:rPr lang="en-US" altLang="en-US" dirty="0" smtClean="0"/>
              <a:t>. 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Fossils are </a:t>
            </a:r>
            <a:r>
              <a:rPr lang="en-US" altLang="en-US" b="1" dirty="0" smtClean="0"/>
              <a:t>direct evidence</a:t>
            </a:r>
            <a:r>
              <a:rPr lang="en-US" altLang="en-US" dirty="0" smtClean="0"/>
              <a:t> and the closest we have to a time machine</a:t>
            </a:r>
            <a:endParaRPr lang="en-US" altLang="en-US" dirty="0"/>
          </a:p>
        </p:txBody>
      </p:sp>
      <p:pic>
        <p:nvPicPr>
          <p:cNvPr id="1028" name="Picture 4" descr="Image result for fossil evidence evolu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45" y="1524000"/>
            <a:ext cx="4206024" cy="502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Fossil Evidence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81534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They allow us to compare </a:t>
            </a:r>
            <a:r>
              <a:rPr lang="en-US" altLang="en-US" dirty="0">
                <a:solidFill>
                  <a:srgbClr val="FF0000"/>
                </a:solidFill>
              </a:rPr>
              <a:t>homologous (similar) </a:t>
            </a:r>
            <a:r>
              <a:rPr lang="en-US" altLang="en-US" dirty="0" smtClean="0">
                <a:solidFill>
                  <a:srgbClr val="FF0000"/>
                </a:solidFill>
              </a:rPr>
              <a:t>structures</a:t>
            </a:r>
            <a:r>
              <a:rPr lang="en-US" altLang="en-US" dirty="0" smtClean="0"/>
              <a:t> </a:t>
            </a:r>
            <a:r>
              <a:rPr lang="en-US" altLang="en-US" dirty="0"/>
              <a:t>in </a:t>
            </a:r>
            <a:r>
              <a:rPr lang="en-US" altLang="en-US" dirty="0" smtClean="0"/>
              <a:t>fossils </a:t>
            </a:r>
            <a:r>
              <a:rPr lang="en-US" altLang="en-US" dirty="0"/>
              <a:t>to species alive today.</a:t>
            </a:r>
          </a:p>
        </p:txBody>
      </p:sp>
      <p:pic>
        <p:nvPicPr>
          <p:cNvPr id="65543" name="Picture 7" descr="18fossi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138" y="2954918"/>
            <a:ext cx="7396462" cy="390308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Comparative Anatomy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57300"/>
            <a:ext cx="8153400" cy="1714500"/>
          </a:xfrm>
        </p:spPr>
        <p:txBody>
          <a:bodyPr/>
          <a:lstStyle/>
          <a:p>
            <a:r>
              <a:rPr lang="en-US" altLang="en-US" sz="2800" dirty="0"/>
              <a:t>Comparing homologous structures of species alive today.</a:t>
            </a:r>
          </a:p>
          <a:p>
            <a:r>
              <a:rPr lang="en-US" altLang="en-US" sz="2800" dirty="0"/>
              <a:t>Can be any homologous organs, not just bones.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18669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743200"/>
            <a:ext cx="1042988" cy="41148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158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752600" y="5939135"/>
            <a:ext cx="580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en-US" sz="2400" dirty="0">
                <a:latin typeface="Times New Roman" pitchFamily="18" charset="0"/>
              </a:rPr>
              <a:t>Baboon   </a:t>
            </a:r>
            <a:r>
              <a:rPr kumimoji="1" lang="en-US" altLang="en-US" sz="2400" dirty="0" smtClean="0">
                <a:latin typeface="Times New Roman" pitchFamily="18" charset="0"/>
              </a:rPr>
              <a:t>	 	       Human       </a:t>
            </a:r>
            <a:r>
              <a:rPr kumimoji="1" lang="en-US" altLang="en-US" sz="2400" dirty="0">
                <a:latin typeface="Times New Roman" pitchFamily="18" charset="0"/>
              </a:rPr>
              <a:t>Gorilla</a:t>
            </a:r>
          </a:p>
        </p:txBody>
      </p:sp>
    </p:spTree>
    <p:extLst>
      <p:ext uri="{BB962C8B-B14F-4D97-AF65-F5344CB8AC3E}">
        <p14:creationId xmlns:p14="http://schemas.microsoft.com/office/powerpoint/2010/main" val="31004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/>
              <a:t>Homologous </a:t>
            </a:r>
            <a:br>
              <a:rPr lang="en-US" sz="4000" dirty="0"/>
            </a:br>
            <a:r>
              <a:rPr lang="en-US" sz="4000" dirty="0"/>
              <a:t>Structures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600200"/>
            <a:ext cx="3810000" cy="4525963"/>
          </a:xfrm>
        </p:spPr>
        <p:txBody>
          <a:bodyPr/>
          <a:lstStyle/>
          <a:p>
            <a:r>
              <a:rPr lang="en-US" dirty="0"/>
              <a:t>Many organisms have </a:t>
            </a:r>
            <a:r>
              <a:rPr lang="en-US" dirty="0">
                <a:solidFill>
                  <a:srgbClr val="FF0000"/>
                </a:solidFill>
              </a:rPr>
              <a:t>similar bone structure</a:t>
            </a:r>
          </a:p>
          <a:p>
            <a:r>
              <a:rPr lang="en-US" dirty="0"/>
              <a:t>Therefore they must have had a </a:t>
            </a:r>
            <a:r>
              <a:rPr lang="en-US" dirty="0">
                <a:solidFill>
                  <a:srgbClr val="FF0000"/>
                </a:solidFill>
              </a:rPr>
              <a:t>common </a:t>
            </a:r>
            <a:r>
              <a:rPr lang="en-US" dirty="0" smtClean="0">
                <a:solidFill>
                  <a:srgbClr val="FF0000"/>
                </a:solidFill>
              </a:rPr>
              <a:t>ancestor</a:t>
            </a:r>
          </a:p>
          <a:p>
            <a:r>
              <a:rPr lang="en-US" dirty="0" smtClean="0"/>
              <a:t>Similar </a:t>
            </a:r>
            <a:r>
              <a:rPr lang="en-US" dirty="0" smtClean="0">
                <a:solidFill>
                  <a:srgbClr val="FF0000"/>
                </a:solidFill>
              </a:rPr>
              <a:t>structure, different function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2709" name="Picture 5" descr="homologym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0"/>
            <a:ext cx="4803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evolutionnews.org/Goodenough_19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6"/>
          <a:stretch/>
        </p:blipFill>
        <p:spPr bwMode="auto">
          <a:xfrm>
            <a:off x="793845" y="30162"/>
            <a:ext cx="7315200" cy="558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volutionnews.org/Goodenough_19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4" r="28110"/>
          <a:stretch/>
        </p:blipFill>
        <p:spPr bwMode="auto">
          <a:xfrm>
            <a:off x="2068350" y="5517381"/>
            <a:ext cx="6232596" cy="134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050" name="Picture 2" descr="https://matthew2262.files.wordpress.com/2012/07/embryo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1" y="685800"/>
            <a:ext cx="7761817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12875</TotalTime>
  <Words>649</Words>
  <Application>Microsoft Office PowerPoint</Application>
  <PresentationFormat>On-screen Show (4:3)</PresentationFormat>
  <Paragraphs>77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Gill Sans MT</vt:lpstr>
      <vt:lpstr>Times New Roman</vt:lpstr>
      <vt:lpstr>Trebuchet MS</vt:lpstr>
      <vt:lpstr>Verdana</vt:lpstr>
      <vt:lpstr>Wingdings</vt:lpstr>
      <vt:lpstr>Wingdings 2</vt:lpstr>
      <vt:lpstr>Solstice</vt:lpstr>
      <vt:lpstr>Life Sciences 11  </vt:lpstr>
      <vt:lpstr>Objectives:</vt:lpstr>
      <vt:lpstr>Evidences of Evolution</vt:lpstr>
      <vt:lpstr>1. Fossil Evidence</vt:lpstr>
      <vt:lpstr>1. Fossil Evidence</vt:lpstr>
      <vt:lpstr>2. Comparative Anatomy</vt:lpstr>
      <vt:lpstr>Homologous  Structures</vt:lpstr>
      <vt:lpstr>PowerPoint Presentation</vt:lpstr>
      <vt:lpstr>PowerPoint Presentation</vt:lpstr>
      <vt:lpstr>3. Comparative Embryology</vt:lpstr>
      <vt:lpstr>4. Molecular Evidence</vt:lpstr>
      <vt:lpstr>4. Molecular Evidence</vt:lpstr>
      <vt:lpstr>4. Molecular Evidence</vt:lpstr>
      <vt:lpstr>4. Molecular Evidence</vt:lpstr>
      <vt:lpstr>4. Molecular Evidence</vt:lpstr>
      <vt:lpstr>PowerPoint Presentation</vt:lpstr>
      <vt:lpstr>PowerPoint Presentation</vt:lpstr>
      <vt:lpstr>DNA  Comparisons</vt:lpstr>
      <vt:lpstr>4. Molecular Evidence</vt:lpstr>
      <vt:lpstr>PowerPoint Presentation</vt:lpstr>
      <vt:lpstr>PowerPoint Presentation</vt:lpstr>
      <vt:lpstr>Bonus! Vestigial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Can You … </vt:lpstr>
    </vt:vector>
  </TitlesOfParts>
  <Company>School District No. 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User</dc:creator>
  <cp:lastModifiedBy>Wes Schmitt</cp:lastModifiedBy>
  <cp:revision>44</cp:revision>
  <dcterms:created xsi:type="dcterms:W3CDTF">2011-02-11T19:36:45Z</dcterms:created>
  <dcterms:modified xsi:type="dcterms:W3CDTF">2022-10-20T17:21:59Z</dcterms:modified>
</cp:coreProperties>
</file>