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4" r:id="rId8"/>
    <p:sldId id="265" r:id="rId9"/>
    <p:sldId id="266" r:id="rId10"/>
    <p:sldId id="267" r:id="rId11"/>
    <p:sldId id="262" r:id="rId12"/>
    <p:sldId id="268"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6" r:id="rId29"/>
    <p:sldId id="288"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74" d="100"/>
          <a:sy n="74" d="100"/>
        </p:scale>
        <p:origin x="2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A4607A3-97B5-4428-BA45-D38602827BD1}" type="slidenum">
              <a:rPr lang="en-US" smtClean="0"/>
              <a:t>‹#›</a:t>
            </a:fld>
            <a:endParaRPr lang="en-US"/>
          </a:p>
        </p:txBody>
      </p:sp>
    </p:spTree>
    <p:extLst>
      <p:ext uri="{BB962C8B-B14F-4D97-AF65-F5344CB8AC3E}">
        <p14:creationId xmlns:p14="http://schemas.microsoft.com/office/powerpoint/2010/main" val="410741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204532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328260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849438"/>
            <a:ext cx="5080000" cy="4114800"/>
          </a:xfrm>
        </p:spPr>
        <p:txBody>
          <a:bodyPr/>
          <a:lstStyle/>
          <a:p>
            <a:endParaRPr lang="en-US"/>
          </a:p>
        </p:txBody>
      </p:sp>
      <p:sp>
        <p:nvSpPr>
          <p:cNvPr id="4" name="Text Placeholder 3"/>
          <p:cNvSpPr>
            <a:spLocks noGrp="1"/>
          </p:cNvSpPr>
          <p:nvPr>
            <p:ph type="body" sz="half" idx="2"/>
          </p:nvPr>
        </p:nvSpPr>
        <p:spPr>
          <a:xfrm>
            <a:off x="6197600" y="18494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89675"/>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896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89675"/>
            <a:ext cx="2540000" cy="457200"/>
          </a:xfrm>
        </p:spPr>
        <p:txBody>
          <a:bodyPr/>
          <a:lstStyle>
            <a:lvl1pPr>
              <a:defRPr/>
            </a:lvl1pPr>
          </a:lstStyle>
          <a:p>
            <a:fld id="{F7267E30-227E-4150-B94A-B52662C1BCAE}" type="slidenum">
              <a:rPr lang="en-US" altLang="en-US"/>
              <a:pPr/>
              <a:t>‹#›</a:t>
            </a:fld>
            <a:endParaRPr lang="en-US" altLang="en-US"/>
          </a:p>
        </p:txBody>
      </p:sp>
    </p:spTree>
    <p:extLst>
      <p:ext uri="{BB962C8B-B14F-4D97-AF65-F5344CB8AC3E}">
        <p14:creationId xmlns:p14="http://schemas.microsoft.com/office/powerpoint/2010/main" val="218268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4943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849438"/>
            <a:ext cx="5080000" cy="4114800"/>
          </a:xfrm>
        </p:spPr>
        <p:txBody>
          <a:bodyPr/>
          <a:lstStyle/>
          <a:p>
            <a:endParaRPr lang="en-US"/>
          </a:p>
        </p:txBody>
      </p:sp>
      <p:sp>
        <p:nvSpPr>
          <p:cNvPr id="5" name="Date Placeholder 4"/>
          <p:cNvSpPr>
            <a:spLocks noGrp="1"/>
          </p:cNvSpPr>
          <p:nvPr>
            <p:ph type="dt" sz="half" idx="10"/>
          </p:nvPr>
        </p:nvSpPr>
        <p:spPr>
          <a:xfrm>
            <a:off x="914400" y="6289675"/>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89675"/>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89675"/>
            <a:ext cx="2540000" cy="457200"/>
          </a:xfrm>
        </p:spPr>
        <p:txBody>
          <a:bodyPr/>
          <a:lstStyle>
            <a:lvl1pPr>
              <a:defRPr/>
            </a:lvl1pPr>
          </a:lstStyle>
          <a:p>
            <a:fld id="{5738F33D-027A-4E5D-8616-CBEF119EC579}" type="slidenum">
              <a:rPr lang="en-US" altLang="en-US"/>
              <a:pPr/>
              <a:t>‹#›</a:t>
            </a:fld>
            <a:endParaRPr lang="en-US" altLang="en-US"/>
          </a:p>
        </p:txBody>
      </p:sp>
    </p:spTree>
    <p:extLst>
      <p:ext uri="{BB962C8B-B14F-4D97-AF65-F5344CB8AC3E}">
        <p14:creationId xmlns:p14="http://schemas.microsoft.com/office/powerpoint/2010/main" val="170454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826C0-2D7C-46E9-86D6-3AAE841B875A}"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185355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11826C0-2D7C-46E9-86D6-3AAE841B875A}" type="datetimeFigureOut">
              <a:rPr lang="en-US" smtClean="0"/>
              <a:t>1/3/2023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A4607A3-97B5-4428-BA45-D38602827BD1}" type="slidenum">
              <a:rPr lang="en-US" smtClean="0"/>
              <a:t>‹#›</a:t>
            </a:fld>
            <a:endParaRPr lang="en-US"/>
          </a:p>
        </p:txBody>
      </p:sp>
    </p:spTree>
    <p:extLst>
      <p:ext uri="{BB962C8B-B14F-4D97-AF65-F5344CB8AC3E}">
        <p14:creationId xmlns:p14="http://schemas.microsoft.com/office/powerpoint/2010/main" val="366413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1826C0-2D7C-46E9-86D6-3AAE841B875A}"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37865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1826C0-2D7C-46E9-86D6-3AAE841B875A}" type="datetimeFigureOut">
              <a:rPr lang="en-US" smtClean="0"/>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83499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1826C0-2D7C-46E9-86D6-3AAE841B875A}" type="datetimeFigureOut">
              <a:rPr lang="en-US" smtClean="0"/>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159866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826C0-2D7C-46E9-86D6-3AAE841B875A}" type="datetimeFigureOut">
              <a:rPr lang="en-US" smtClean="0"/>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166117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826C0-2D7C-46E9-86D6-3AAE841B875A}"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391156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826C0-2D7C-46E9-86D6-3AAE841B875A}" type="datetimeFigureOut">
              <a:rPr lang="en-US" smtClean="0"/>
              <a:t>1/3/2023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A4607A3-97B5-4428-BA45-D38602827BD1}" type="slidenum">
              <a:rPr lang="en-US" smtClean="0"/>
              <a:t>‹#›</a:t>
            </a:fld>
            <a:endParaRPr lang="en-US"/>
          </a:p>
        </p:txBody>
      </p:sp>
    </p:spTree>
    <p:extLst>
      <p:ext uri="{BB962C8B-B14F-4D97-AF65-F5344CB8AC3E}">
        <p14:creationId xmlns:p14="http://schemas.microsoft.com/office/powerpoint/2010/main" val="250883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11826C0-2D7C-46E9-86D6-3AAE841B875A}" type="datetimeFigureOut">
              <a:rPr lang="en-US" smtClean="0"/>
              <a:t>1/3/2023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A4607A3-97B5-4428-BA45-D38602827BD1}" type="slidenum">
              <a:rPr lang="en-US" smtClean="0"/>
              <a:t>‹#›</a:t>
            </a:fld>
            <a:endParaRPr lang="en-US"/>
          </a:p>
        </p:txBody>
      </p:sp>
    </p:spTree>
    <p:extLst>
      <p:ext uri="{BB962C8B-B14F-4D97-AF65-F5344CB8AC3E}">
        <p14:creationId xmlns:p14="http://schemas.microsoft.com/office/powerpoint/2010/main" val="2069053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5400" b="0" i="0" u="none"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b="0" i="0" u="none"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BIYI7j_IB5o"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uKB3jqHwCU" TargetMode="External"/><Relationship Id="rId2" Type="http://schemas.openxmlformats.org/officeDocument/2006/relationships/hyperlink" Target="https://www.youtube.com/watch?v=rrKnRGrZpU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hyperlink" Target="https://www.youtube.com/watch?v=44aq2A6NkUw"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hyperlink" Target="https://www.youtube.com/watch?v=s1bEI7CrEpM" TargetMode="Externa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4_Byzhe9Gss"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upload.wikimedia.org/wikipedia/commons/2/27/Drac_life_cycle.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pZdz05_aH1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Phylum: </a:t>
            </a:r>
            <a:r>
              <a:rPr lang="en-US" dirty="0" err="1" smtClean="0"/>
              <a:t>Nematoda</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The Roundworms</a:t>
            </a:r>
          </a:p>
          <a:p>
            <a:endParaRPr lang="en-US" dirty="0"/>
          </a:p>
          <a:p>
            <a:r>
              <a:rPr lang="en-US" dirty="0" smtClean="0"/>
              <a:t>27-2 pg. 689</a:t>
            </a:r>
            <a:endParaRPr lang="en-US" dirty="0"/>
          </a:p>
        </p:txBody>
      </p:sp>
    </p:spTree>
    <p:extLst>
      <p:ext uri="{BB962C8B-B14F-4D97-AF65-F5344CB8AC3E}">
        <p14:creationId xmlns:p14="http://schemas.microsoft.com/office/powerpoint/2010/main" val="284478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a:t>
            </a:r>
            <a:endParaRPr lang="en-US" dirty="0"/>
          </a:p>
        </p:txBody>
      </p:sp>
      <p:pic>
        <p:nvPicPr>
          <p:cNvPr id="12292" name="Picture 4" descr="http://animalreproductionsystems.weebly.com/uploads/1/9/2/8/19282969/1367550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969" y="3861400"/>
            <a:ext cx="3475095" cy="27541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814" y="1722610"/>
            <a:ext cx="4725645" cy="4050792"/>
          </a:xfrm>
        </p:spPr>
        <p:txBody>
          <a:bodyPr/>
          <a:lstStyle/>
          <a:p>
            <a:r>
              <a:rPr lang="en-US" dirty="0" smtClean="0"/>
              <a:t>Reproduce sexually and typically have different sexes</a:t>
            </a:r>
          </a:p>
          <a:p>
            <a:r>
              <a:rPr lang="en-US" dirty="0" smtClean="0"/>
              <a:t>Internal fertilization – the male deposits sperm inside the females reproductive tract.</a:t>
            </a:r>
          </a:p>
          <a:p>
            <a:r>
              <a:rPr lang="en-US" dirty="0" smtClean="0"/>
              <a:t>Males typically have a ‘hooked’ end to grasp the females</a:t>
            </a:r>
          </a:p>
          <a:p>
            <a:r>
              <a:rPr lang="en-US" dirty="0" smtClean="0"/>
              <a:t>Parasitic worms have complex lifecycles which often involve one or two hosts</a:t>
            </a:r>
            <a:endParaRPr lang="en-US" dirty="0"/>
          </a:p>
        </p:txBody>
      </p:sp>
      <p:pic>
        <p:nvPicPr>
          <p:cNvPr id="12290" name="Picture 2" descr="http://image.slidesharecdn.com/phylumnematoda-110409170751-phpapp02/95/phylum-nematoda-20-728.jpg?cb=1302369061"/>
          <p:cNvPicPr>
            <a:picLocks noChangeAspect="1" noChangeArrowheads="1"/>
          </p:cNvPicPr>
          <p:nvPr/>
        </p:nvPicPr>
        <p:blipFill rotWithShape="1">
          <a:blip r:embed="rId3">
            <a:extLst>
              <a:ext uri="{28A0092B-C50C-407E-A947-70E740481C1C}">
                <a14:useLocalDpi xmlns:a14="http://schemas.microsoft.com/office/drawing/2010/main" val="0"/>
              </a:ext>
            </a:extLst>
          </a:blip>
          <a:srcRect l="9797" t="14344" r="6624"/>
          <a:stretch/>
        </p:blipFill>
        <p:spPr bwMode="auto">
          <a:xfrm>
            <a:off x="5705341" y="76166"/>
            <a:ext cx="6349284" cy="372853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media-cache-ak0.pinimg.com/736x/53/39/f1/5339f1dbecfa8309dd2e69e8839fbb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064" y="3748006"/>
            <a:ext cx="4089936" cy="310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soilhuggersjourney.files.wordpress.com/2014/09/nematode-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032" y="223479"/>
            <a:ext cx="9128125" cy="644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77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Parasitic Roundworms</a:t>
            </a:r>
            <a:endParaRPr lang="en-US" dirty="0"/>
          </a:p>
        </p:txBody>
      </p:sp>
      <p:sp>
        <p:nvSpPr>
          <p:cNvPr id="3" name="Content Placeholder 2"/>
          <p:cNvSpPr>
            <a:spLocks noGrp="1"/>
          </p:cNvSpPr>
          <p:nvPr>
            <p:ph idx="1"/>
          </p:nvPr>
        </p:nvSpPr>
        <p:spPr/>
        <p:txBody>
          <a:bodyPr/>
          <a:lstStyle/>
          <a:p>
            <a:r>
              <a:rPr lang="en-US" dirty="0" smtClean="0"/>
              <a:t>Some of the worst worm parasites are members of phylum </a:t>
            </a:r>
            <a:r>
              <a:rPr lang="en-US" dirty="0" err="1" smtClean="0"/>
              <a:t>Nematoda</a:t>
            </a:r>
            <a:r>
              <a:rPr lang="en-US" dirty="0" smtClean="0"/>
              <a:t>. Some examples of very harmful nematodes include:</a:t>
            </a:r>
          </a:p>
          <a:p>
            <a:pPr marL="617220" lvl="1" indent="-342900">
              <a:buFont typeface="+mj-lt"/>
              <a:buAutoNum type="arabicPeriod"/>
            </a:pPr>
            <a:r>
              <a:rPr lang="en-US" dirty="0" smtClean="0"/>
              <a:t>Intestinal roundworms such as </a:t>
            </a:r>
            <a:r>
              <a:rPr lang="en-US" i="1" dirty="0" err="1"/>
              <a:t>Ascaris</a:t>
            </a:r>
            <a:r>
              <a:rPr lang="en-US" i="1" dirty="0"/>
              <a:t> </a:t>
            </a:r>
            <a:r>
              <a:rPr lang="en-US" i="1" dirty="0" err="1"/>
              <a:t>lumbricoides</a:t>
            </a:r>
            <a:r>
              <a:rPr lang="en-US" i="1" dirty="0"/>
              <a:t> </a:t>
            </a:r>
            <a:endParaRPr lang="en-US" i="1" dirty="0" smtClean="0"/>
          </a:p>
          <a:p>
            <a:pPr marL="617220" lvl="1" indent="-342900">
              <a:buFont typeface="+mj-lt"/>
              <a:buAutoNum type="arabicPeriod"/>
            </a:pPr>
            <a:r>
              <a:rPr lang="en-US" dirty="0" smtClean="0"/>
              <a:t>Hookworms that enter between your toes and hook into your intestines to suck your blood</a:t>
            </a:r>
          </a:p>
          <a:p>
            <a:pPr marL="617220" lvl="1" indent="-342900">
              <a:buFont typeface="+mj-lt"/>
              <a:buAutoNum type="arabicPeriod"/>
            </a:pPr>
            <a:r>
              <a:rPr lang="en-US" dirty="0" smtClean="0"/>
              <a:t>Pinworms that crawl out your anus at night</a:t>
            </a:r>
          </a:p>
          <a:p>
            <a:pPr marL="617220" lvl="1" indent="-342900">
              <a:buFont typeface="+mj-lt"/>
              <a:buAutoNum type="arabicPeriod"/>
            </a:pPr>
            <a:r>
              <a:rPr lang="en-US" i="1" dirty="0" err="1" smtClean="0"/>
              <a:t>Trichinella</a:t>
            </a:r>
            <a:r>
              <a:rPr lang="en-US" i="1" dirty="0" smtClean="0"/>
              <a:t> </a:t>
            </a:r>
            <a:r>
              <a:rPr lang="en-US" dirty="0" smtClean="0"/>
              <a:t>which causes painful cysts in your muscles</a:t>
            </a:r>
          </a:p>
          <a:p>
            <a:pPr marL="617220" lvl="1" indent="-342900">
              <a:buFont typeface="+mj-lt"/>
              <a:buAutoNum type="arabicPeriod"/>
            </a:pPr>
            <a:r>
              <a:rPr lang="en-US" dirty="0" smtClean="0"/>
              <a:t>Filarial worms which cause elephantiasis</a:t>
            </a:r>
          </a:p>
          <a:p>
            <a:pPr marL="617220" lvl="1" indent="-342900">
              <a:buFont typeface="+mj-lt"/>
              <a:buAutoNum type="arabicPeriod"/>
            </a:pPr>
            <a:r>
              <a:rPr lang="en-US" dirty="0" smtClean="0"/>
              <a:t>And the Guinea stick worm (AKA </a:t>
            </a:r>
            <a:r>
              <a:rPr lang="en-US" dirty="0" err="1" smtClean="0"/>
              <a:t>Dracunculus</a:t>
            </a:r>
            <a:r>
              <a:rPr lang="en-US" dirty="0" smtClean="0"/>
              <a:t>) which causes … well, you will see! (if you don’t close your eyes)</a:t>
            </a:r>
            <a:endParaRPr lang="en-US" dirty="0"/>
          </a:p>
        </p:txBody>
      </p:sp>
    </p:spTree>
    <p:extLst>
      <p:ext uri="{BB962C8B-B14F-4D97-AF65-F5344CB8AC3E}">
        <p14:creationId xmlns:p14="http://schemas.microsoft.com/office/powerpoint/2010/main" val="18953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92429" y="1786557"/>
            <a:ext cx="5922136" cy="4833184"/>
          </a:xfrm>
        </p:spPr>
        <p:txBody>
          <a:bodyPr>
            <a:normAutofit lnSpcReduction="10000"/>
          </a:bodyPr>
          <a:lstStyle/>
          <a:p>
            <a:pPr>
              <a:buFontTx/>
              <a:buNone/>
            </a:pPr>
            <a:r>
              <a:rPr lang="en-US" altLang="en-US" b="1" u="sng" dirty="0" smtClean="0"/>
              <a:t>1</a:t>
            </a:r>
            <a:r>
              <a:rPr lang="en-US" altLang="en-US" b="1" u="sng" dirty="0"/>
              <a:t>. </a:t>
            </a:r>
            <a:r>
              <a:rPr lang="en-US" altLang="en-US" b="1" i="1" u="sng" dirty="0" err="1"/>
              <a:t>Ascaris</a:t>
            </a:r>
            <a:r>
              <a:rPr lang="en-US" altLang="en-US" b="1" i="1" u="sng" dirty="0"/>
              <a:t> sp.</a:t>
            </a:r>
            <a:r>
              <a:rPr lang="en-US" altLang="en-US" b="1" u="sng" dirty="0"/>
              <a:t> the Intestinal Roundworm</a:t>
            </a:r>
            <a:endParaRPr lang="en-US" altLang="en-US" dirty="0"/>
          </a:p>
          <a:p>
            <a:r>
              <a:rPr lang="en-US" altLang="en-US" dirty="0"/>
              <a:t>Most common </a:t>
            </a:r>
            <a:r>
              <a:rPr lang="en-US" altLang="en-US" dirty="0" smtClean="0"/>
              <a:t>worldwide </a:t>
            </a:r>
            <a:r>
              <a:rPr lang="en-US" altLang="en-US" dirty="0"/>
              <a:t>worm parasite - over 1 billion people have it</a:t>
            </a:r>
          </a:p>
          <a:p>
            <a:r>
              <a:rPr lang="en-US" altLang="en-US" dirty="0"/>
              <a:t>Lives in small intestine but travels through the </a:t>
            </a:r>
            <a:r>
              <a:rPr lang="en-US" altLang="en-US" dirty="0" smtClean="0"/>
              <a:t>body to lungs </a:t>
            </a:r>
            <a:r>
              <a:rPr lang="en-US" altLang="en-US" dirty="0"/>
              <a:t>as a </a:t>
            </a:r>
            <a:r>
              <a:rPr lang="en-US" altLang="en-US" dirty="0" smtClean="0"/>
              <a:t>juvenile</a:t>
            </a:r>
          </a:p>
          <a:p>
            <a:r>
              <a:rPr lang="en-US" altLang="en-US" dirty="0" smtClean="0"/>
              <a:t>Cause malnutrition as they absorb digested food from the host’s small intestine, nausea, vomiting, abdominal pain or coughing and gagging during the part of the lifecycle where they are in the lungs</a:t>
            </a:r>
          </a:p>
          <a:p>
            <a:r>
              <a:rPr lang="en-US" altLang="en-US" dirty="0" smtClean="0"/>
              <a:t>Commonly spread by eating unwashed vegetables</a:t>
            </a:r>
          </a:p>
          <a:p>
            <a:r>
              <a:rPr lang="en-US" altLang="en-US" dirty="0" smtClean="0">
                <a:hlinkClick r:id="rId2"/>
              </a:rPr>
              <a:t>Video – EXTREME WARNING!! </a:t>
            </a:r>
            <a:endParaRPr lang="en-US" altLang="en-US" dirty="0" smtClean="0"/>
          </a:p>
          <a:p>
            <a:pPr lvl="1"/>
            <a:r>
              <a:rPr lang="en-US" altLang="en-US" dirty="0" smtClean="0"/>
              <a:t>Surgery of bolus (ball) of </a:t>
            </a:r>
            <a:r>
              <a:rPr lang="en-US" altLang="en-US" dirty="0" err="1" smtClean="0"/>
              <a:t>ascaris</a:t>
            </a:r>
            <a:r>
              <a:rPr lang="en-US" altLang="en-US" dirty="0" smtClean="0"/>
              <a:t> being removed from intestines</a:t>
            </a:r>
            <a:endParaRPr lang="en-US" altLang="en-US" dirty="0"/>
          </a:p>
        </p:txBody>
      </p:sp>
      <p:sp>
        <p:nvSpPr>
          <p:cNvPr id="4"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pic>
        <p:nvPicPr>
          <p:cNvPr id="1026" name="Picture 2" descr="http://medicalency.com/askarido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011" y="1632010"/>
            <a:ext cx="5649532" cy="3287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carislumbricoideslifecycle.files.wordpress.com/2013/04/ascaris_whole_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527" y="5019675"/>
            <a:ext cx="47625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0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Ascariasis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
            <a:ext cx="7375525" cy="689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03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Imag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4978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94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a:buFontTx/>
              <a:buNone/>
            </a:pPr>
            <a:r>
              <a:rPr lang="en-US" altLang="en-US" b="1" u="sng" dirty="0"/>
              <a:t>2. Hookworm</a:t>
            </a:r>
            <a:endParaRPr lang="en-US" altLang="en-US" dirty="0"/>
          </a:p>
          <a:p>
            <a:r>
              <a:rPr lang="en-US" altLang="en-US" dirty="0"/>
              <a:t>Human hookworm </a:t>
            </a:r>
            <a:r>
              <a:rPr lang="en-US" altLang="en-US" dirty="0" smtClean="0"/>
              <a:t>(</a:t>
            </a:r>
            <a:r>
              <a:rPr lang="en-US" altLang="en-US" i="1" dirty="0" err="1" smtClean="0"/>
              <a:t>Necator</a:t>
            </a:r>
            <a:r>
              <a:rPr lang="en-US" altLang="en-US" i="1" dirty="0" smtClean="0"/>
              <a:t> sp.</a:t>
            </a:r>
            <a:r>
              <a:rPr lang="en-US" altLang="en-US" dirty="0" smtClean="0"/>
              <a:t>) feeds </a:t>
            </a:r>
            <a:r>
              <a:rPr lang="en-US" altLang="en-US" dirty="0"/>
              <a:t>on blood from inside of intestine</a:t>
            </a:r>
          </a:p>
          <a:p>
            <a:r>
              <a:rPr lang="en-US" altLang="en-US" dirty="0"/>
              <a:t>A single worm can drain 20 ml of blood per day</a:t>
            </a:r>
          </a:p>
          <a:p>
            <a:r>
              <a:rPr lang="en-US" altLang="en-US" dirty="0"/>
              <a:t>Most serious in children as can lead to physical and mental retardation</a:t>
            </a:r>
          </a:p>
          <a:p>
            <a:r>
              <a:rPr lang="en-US" altLang="en-US" dirty="0"/>
              <a:t>Enters as “Itch worm” between </a:t>
            </a:r>
            <a:r>
              <a:rPr lang="en-US" altLang="en-US" dirty="0" smtClean="0"/>
              <a:t>toes</a:t>
            </a:r>
          </a:p>
          <a:p>
            <a:r>
              <a:rPr lang="en-US" altLang="en-US" dirty="0" smtClean="0">
                <a:hlinkClick r:id="rId2"/>
              </a:rPr>
              <a:t>Video</a:t>
            </a:r>
            <a:r>
              <a:rPr lang="en-US" altLang="en-US" dirty="0" smtClean="0"/>
              <a:t> – strange, but effective</a:t>
            </a:r>
          </a:p>
          <a:p>
            <a:r>
              <a:rPr lang="en-US" altLang="en-US" dirty="0" smtClean="0">
                <a:hlinkClick r:id="rId3"/>
              </a:rPr>
              <a:t>Video</a:t>
            </a:r>
            <a:endParaRPr lang="en-US" altLang="en-US" dirty="0" smtClean="0"/>
          </a:p>
          <a:p>
            <a:r>
              <a:rPr lang="en-US" altLang="en-US" dirty="0" smtClean="0">
                <a:hlinkClick r:id="rId4"/>
              </a:rPr>
              <a:t>Video</a:t>
            </a:r>
            <a:r>
              <a:rPr lang="en-US" altLang="en-US" dirty="0" smtClean="0"/>
              <a:t> – monsters inside me</a:t>
            </a:r>
            <a:endParaRPr lang="en-US" altLang="en-US" dirty="0"/>
          </a:p>
        </p:txBody>
      </p:sp>
      <p:pic>
        <p:nvPicPr>
          <p:cNvPr id="26629" name="Picture 5" descr="Head of dog hookw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437" y="3771900"/>
            <a:ext cx="3200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spTree>
    <p:extLst>
      <p:ext uri="{BB962C8B-B14F-4D97-AF65-F5344CB8AC3E}">
        <p14:creationId xmlns:p14="http://schemas.microsoft.com/office/powerpoint/2010/main" val="98799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Hokwarm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8915400" cy="686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71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body" sz="half" idx="2"/>
          </p:nvPr>
        </p:nvSpPr>
        <p:spPr>
          <a:xfrm>
            <a:off x="6400800" y="1676400"/>
            <a:ext cx="4267200" cy="4114800"/>
          </a:xfrm>
        </p:spPr>
        <p:txBody>
          <a:bodyPr/>
          <a:lstStyle/>
          <a:p>
            <a:pPr>
              <a:buFontTx/>
              <a:buNone/>
            </a:pPr>
            <a:r>
              <a:rPr lang="en-US" altLang="en-US" b="1" u="sng" dirty="0"/>
              <a:t>3. </a:t>
            </a:r>
            <a:r>
              <a:rPr lang="en-US" altLang="en-US" b="1" u="sng" dirty="0" smtClean="0"/>
              <a:t>Pinworm (</a:t>
            </a:r>
            <a:r>
              <a:rPr lang="en-US" altLang="en-US" b="1" i="1" u="sng" dirty="0" err="1" smtClean="0"/>
              <a:t>Enterobius</a:t>
            </a:r>
            <a:r>
              <a:rPr lang="en-US" altLang="en-US" b="1" i="1" u="sng" dirty="0" smtClean="0"/>
              <a:t> sp.)</a:t>
            </a:r>
            <a:endParaRPr lang="en-US" altLang="en-US" i="1" dirty="0"/>
          </a:p>
          <a:p>
            <a:r>
              <a:rPr lang="en-US" altLang="en-US" dirty="0"/>
              <a:t>Lives in lower bowel</a:t>
            </a:r>
          </a:p>
          <a:p>
            <a:r>
              <a:rPr lang="en-US" altLang="en-US" dirty="0"/>
              <a:t>Female migrates out anus each night to lay eggs</a:t>
            </a:r>
          </a:p>
          <a:p>
            <a:r>
              <a:rPr lang="en-US" altLang="en-US" dirty="0"/>
              <a:t>Secretes irritating toxin to get person to scratch</a:t>
            </a:r>
          </a:p>
          <a:p>
            <a:r>
              <a:rPr lang="en-US" altLang="en-US" dirty="0"/>
              <a:t>Re-infection is </a:t>
            </a:r>
            <a:r>
              <a:rPr lang="en-US" altLang="en-US" dirty="0" smtClean="0"/>
              <a:t>oral</a:t>
            </a:r>
          </a:p>
          <a:p>
            <a:endParaRPr lang="en-US" altLang="en-US" dirty="0"/>
          </a:p>
          <a:p>
            <a:endParaRPr lang="en-US" altLang="en-US" dirty="0" smtClean="0"/>
          </a:p>
          <a:p>
            <a:r>
              <a:rPr lang="en-US" altLang="en-US" dirty="0" smtClean="0">
                <a:hlinkClick r:id="rId2"/>
              </a:rPr>
              <a:t>Awkward video</a:t>
            </a:r>
            <a:endParaRPr lang="en-US" altLang="en-US" dirty="0"/>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5114"/>
            <a:ext cx="3725536" cy="372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descr="Enterobius_adult_w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
            <a:ext cx="3695700" cy="16859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pic>
        <p:nvPicPr>
          <p:cNvPr id="5122" name="Picture 2" descr="http://qsota.com/wp-content/uploads/2015/06/Enterobiasis-pinworms-the-chi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239" y="3496377"/>
            <a:ext cx="4328561" cy="33616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0.wp.com/www.diyhealthremedy.com/wp-content/uploads/2015/05/6-Easy-DIY-Home-Remedies-For-Pinworms.jpg"/>
          <p:cNvPicPr>
            <a:picLocks noChangeAspect="1" noChangeArrowheads="1"/>
          </p:cNvPicPr>
          <p:nvPr/>
        </p:nvPicPr>
        <p:blipFill rotWithShape="1">
          <a:blip r:embed="rId7">
            <a:extLst>
              <a:ext uri="{28A0092B-C50C-407E-A947-70E740481C1C}">
                <a14:useLocalDpi xmlns:a14="http://schemas.microsoft.com/office/drawing/2010/main" val="0"/>
              </a:ext>
            </a:extLst>
          </a:blip>
          <a:srcRect l="62410"/>
          <a:stretch/>
        </p:blipFill>
        <p:spPr bwMode="auto">
          <a:xfrm>
            <a:off x="9743523" y="3048000"/>
            <a:ext cx="2327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22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Enterobius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0"/>
            <a:ext cx="6126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6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the </a:t>
            </a:r>
            <a:r>
              <a:rPr lang="en-US" dirty="0" smtClean="0"/>
              <a:t>defining features of roundworms</a:t>
            </a:r>
          </a:p>
          <a:p>
            <a:r>
              <a:rPr lang="en-US" dirty="0" smtClean="0"/>
              <a:t>Explain the advances </a:t>
            </a:r>
            <a:r>
              <a:rPr lang="en-US" dirty="0" smtClean="0"/>
              <a:t>over Platyhelminthes (the flatworms)</a:t>
            </a:r>
          </a:p>
          <a:p>
            <a:r>
              <a:rPr lang="en-US" dirty="0" smtClean="0"/>
              <a:t>Describe the body </a:t>
            </a:r>
            <a:r>
              <a:rPr lang="en-US" dirty="0" smtClean="0"/>
              <a:t>plans and body systems</a:t>
            </a:r>
          </a:p>
          <a:p>
            <a:r>
              <a:rPr lang="en-US" dirty="0" smtClean="0"/>
              <a:t>Describe 2 </a:t>
            </a:r>
            <a:r>
              <a:rPr lang="en-US" dirty="0" smtClean="0"/>
              <a:t>broad types and their example animals</a:t>
            </a:r>
          </a:p>
          <a:p>
            <a:r>
              <a:rPr lang="en-US" dirty="0" smtClean="0"/>
              <a:t>Describe parasitic </a:t>
            </a:r>
            <a:r>
              <a:rPr lang="en-US" dirty="0" smtClean="0"/>
              <a:t>worms: which roundworms are important in human disease</a:t>
            </a:r>
          </a:p>
          <a:p>
            <a:endParaRPr lang="en-US" dirty="0"/>
          </a:p>
        </p:txBody>
      </p:sp>
    </p:spTree>
    <p:extLst>
      <p:ext uri="{BB962C8B-B14F-4D97-AF65-F5344CB8AC3E}">
        <p14:creationId xmlns:p14="http://schemas.microsoft.com/office/powerpoint/2010/main" val="104735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1524000" y="1828800"/>
            <a:ext cx="3810000" cy="4114800"/>
          </a:xfrm>
        </p:spPr>
        <p:txBody>
          <a:bodyPr/>
          <a:lstStyle/>
          <a:p>
            <a:pPr>
              <a:buFontTx/>
              <a:buNone/>
            </a:pPr>
            <a:r>
              <a:rPr lang="en-US" altLang="en-US" b="1" u="sng" dirty="0"/>
              <a:t>4. </a:t>
            </a:r>
            <a:r>
              <a:rPr lang="en-US" altLang="en-US" b="1" u="sng" dirty="0" err="1"/>
              <a:t>Trichinella</a:t>
            </a:r>
            <a:endParaRPr lang="en-US" altLang="en-US" dirty="0"/>
          </a:p>
          <a:p>
            <a:r>
              <a:rPr lang="en-US" altLang="en-US" dirty="0"/>
              <a:t>From eating undercooked pork</a:t>
            </a:r>
          </a:p>
          <a:p>
            <a:r>
              <a:rPr lang="en-US" altLang="en-US" dirty="0"/>
              <a:t>Causes </a:t>
            </a:r>
            <a:r>
              <a:rPr lang="en-US" altLang="en-US" dirty="0" smtClean="0"/>
              <a:t>Trichinosis by invading </a:t>
            </a:r>
            <a:r>
              <a:rPr lang="en-US" altLang="en-US" dirty="0"/>
              <a:t>muscles </a:t>
            </a:r>
            <a:r>
              <a:rPr lang="en-US" altLang="en-US" dirty="0" smtClean="0"/>
              <a:t>and organs forming </a:t>
            </a:r>
            <a:r>
              <a:rPr lang="en-US" altLang="en-US" dirty="0"/>
              <a:t>painful </a:t>
            </a:r>
            <a:r>
              <a:rPr lang="en-US" altLang="en-US" dirty="0" smtClean="0"/>
              <a:t>cysts</a:t>
            </a:r>
            <a:endParaRPr lang="en-US" altLang="en-US" dirty="0"/>
          </a:p>
        </p:txBody>
      </p:sp>
      <p:pic>
        <p:nvPicPr>
          <p:cNvPr id="28677"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638800" y="2057401"/>
            <a:ext cx="5029200" cy="3819525"/>
          </a:xfrm>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spTree>
    <p:extLst>
      <p:ext uri="{BB962C8B-B14F-4D97-AF65-F5344CB8AC3E}">
        <p14:creationId xmlns:p14="http://schemas.microsoft.com/office/powerpoint/2010/main" val="1745195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Trichinella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263" y="0"/>
            <a:ext cx="59547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03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body" sz="half" idx="2"/>
          </p:nvPr>
        </p:nvSpPr>
        <p:spPr>
          <a:xfrm>
            <a:off x="5048518" y="2951544"/>
            <a:ext cx="5619482" cy="4343400"/>
          </a:xfrm>
        </p:spPr>
        <p:txBody>
          <a:bodyPr/>
          <a:lstStyle/>
          <a:p>
            <a:pPr>
              <a:buFontTx/>
              <a:buNone/>
            </a:pPr>
            <a:r>
              <a:rPr lang="en-US" altLang="en-US" b="1" u="sng" dirty="0"/>
              <a:t>5. Filarial Worm</a:t>
            </a:r>
            <a:endParaRPr lang="en-US" altLang="en-US" dirty="0"/>
          </a:p>
          <a:p>
            <a:r>
              <a:rPr lang="en-US" altLang="en-US" sz="2700" dirty="0"/>
              <a:t>Small nematode that lives in human lymph ducts and blocks them</a:t>
            </a:r>
          </a:p>
          <a:p>
            <a:r>
              <a:rPr lang="en-US" altLang="en-US" sz="2700" dirty="0"/>
              <a:t>As a result, fluids can’t drain so accumulate resulting in severe, grotesque swelling below where the worm is</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473" y="123089"/>
            <a:ext cx="3477296" cy="326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6"/>
          <p:cNvSpPr>
            <a:spLocks noChangeArrowheads="1"/>
          </p:cNvSpPr>
          <p:nvPr/>
        </p:nvSpPr>
        <p:spPr bwMode="auto">
          <a:xfrm>
            <a:off x="672208" y="5287852"/>
            <a:ext cx="41745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Causes Elephantiasis</a:t>
            </a:r>
          </a:p>
        </p:txBody>
      </p:sp>
      <p:pic>
        <p:nvPicPr>
          <p:cNvPr id="29704" name="Picture 8" descr="fig9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19" y="1755485"/>
            <a:ext cx="4822206" cy="33316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59364" y="371856"/>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spTree>
    <p:extLst>
      <p:ext uri="{BB962C8B-B14F-4D97-AF65-F5344CB8AC3E}">
        <p14:creationId xmlns:p14="http://schemas.microsoft.com/office/powerpoint/2010/main" val="838131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W_bancrofti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0"/>
            <a:ext cx="8086725"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94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9848" y="2121408"/>
            <a:ext cx="6155200" cy="4050792"/>
          </a:xfrm>
        </p:spPr>
        <p:txBody>
          <a:bodyPr/>
          <a:lstStyle/>
          <a:p>
            <a:pPr>
              <a:buFontTx/>
              <a:buNone/>
            </a:pPr>
            <a:r>
              <a:rPr lang="en-US" altLang="en-US" b="1" u="sng" dirty="0"/>
              <a:t>6. The Guinea Stick </a:t>
            </a:r>
            <a:r>
              <a:rPr lang="en-US" altLang="en-US" b="1" u="sng" dirty="0" smtClean="0"/>
              <a:t>Worm (</a:t>
            </a:r>
            <a:r>
              <a:rPr lang="en-US" altLang="en-US" b="1" i="1" u="sng" dirty="0" err="1" smtClean="0"/>
              <a:t>Dracunculus</a:t>
            </a:r>
            <a:r>
              <a:rPr lang="en-US" altLang="en-US" b="1" i="1" u="sng" dirty="0" smtClean="0"/>
              <a:t> sp</a:t>
            </a:r>
            <a:r>
              <a:rPr lang="en-US" altLang="en-US" b="1" u="sng" dirty="0" smtClean="0"/>
              <a:t>.)</a:t>
            </a:r>
            <a:endParaRPr lang="en-US" altLang="en-US" dirty="0"/>
          </a:p>
          <a:p>
            <a:r>
              <a:rPr lang="en-US" altLang="en-US" dirty="0"/>
              <a:t>In Africa only</a:t>
            </a:r>
          </a:p>
          <a:p>
            <a:r>
              <a:rPr lang="en-US" altLang="en-US" dirty="0"/>
              <a:t>Enters while a person is in contaminated water and burrows through skin and </a:t>
            </a:r>
            <a:r>
              <a:rPr lang="en-US" altLang="en-US" dirty="0" smtClean="0"/>
              <a:t>grows into a painful open wound</a:t>
            </a:r>
            <a:endParaRPr lang="en-US" altLang="en-US" dirty="0"/>
          </a:p>
          <a:p>
            <a:r>
              <a:rPr lang="en-US" altLang="en-US" dirty="0"/>
              <a:t>No cure - is removed by wrapping around a stick - one turn per day</a:t>
            </a:r>
          </a:p>
          <a:p>
            <a:r>
              <a:rPr lang="en-US" altLang="en-US" dirty="0"/>
              <a:t>Contains deadly toxin if broken it can kill its </a:t>
            </a:r>
            <a:r>
              <a:rPr lang="en-US" altLang="en-US" dirty="0" smtClean="0"/>
              <a:t>victim</a:t>
            </a:r>
          </a:p>
          <a:p>
            <a:r>
              <a:rPr lang="en-US" altLang="en-US" dirty="0" smtClean="0">
                <a:hlinkClick r:id="rId2"/>
              </a:rPr>
              <a:t>Video</a:t>
            </a:r>
            <a:endParaRPr lang="en-US" altLang="en-US" dirty="0"/>
          </a:p>
        </p:txBody>
      </p:sp>
      <p:sp>
        <p:nvSpPr>
          <p:cNvPr id="5" name="Title 1"/>
          <p:cNvSpPr txBox="1">
            <a:spLocks/>
          </p:cNvSpPr>
          <p:nvPr/>
        </p:nvSpPr>
        <p:spPr>
          <a:xfrm>
            <a:off x="848761" y="31218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u="none"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Parasitic Roundworms</a:t>
            </a:r>
            <a:endParaRPr lang="en-US" dirty="0"/>
          </a:p>
        </p:txBody>
      </p:sp>
      <p:pic>
        <p:nvPicPr>
          <p:cNvPr id="2050" name="Picture 2" descr="http://asylumeclectica.com/malady/archives/dracun/dracun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048" y="2121408"/>
            <a:ext cx="4840265" cy="297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29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1"/>
            <a:ext cx="83058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292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dirty="0"/>
          </a:p>
        </p:txBody>
      </p:sp>
      <p:sp>
        <p:nvSpPr>
          <p:cNvPr id="68611" name="Rectangle 3"/>
          <p:cNvSpPr>
            <a:spLocks noGrp="1" noChangeArrowheads="1"/>
          </p:cNvSpPr>
          <p:nvPr>
            <p:ph type="body" idx="1"/>
          </p:nvPr>
        </p:nvSpPr>
        <p:spPr/>
        <p:txBody>
          <a:bodyPr/>
          <a:lstStyle/>
          <a:p>
            <a:endParaRPr lang="en-US"/>
          </a:p>
        </p:txBody>
      </p:sp>
      <p:pic>
        <p:nvPicPr>
          <p:cNvPr id="68613" name="Picture 5" descr="Image:Drac life cycl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70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7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31" y="270147"/>
            <a:ext cx="11708834" cy="6252392"/>
          </a:xfrm>
        </p:spPr>
      </p:pic>
      <p:sp>
        <p:nvSpPr>
          <p:cNvPr id="5" name="Rectangle 4"/>
          <p:cNvSpPr/>
          <p:nvPr/>
        </p:nvSpPr>
        <p:spPr>
          <a:xfrm>
            <a:off x="5897788" y="1497985"/>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1994" y="3703630"/>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96507" y="2701445"/>
            <a:ext cx="1056957" cy="53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25352" y="244021"/>
            <a:ext cx="1302895"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96507" y="3847058"/>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9750" y="2786222"/>
            <a:ext cx="1082133"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7328" y="1460211"/>
            <a:ext cx="86877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47068" y="4930577"/>
            <a:ext cx="1356452" cy="368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903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Nematoda</a:t>
            </a:r>
            <a:r>
              <a:rPr lang="en-CA" dirty="0" smtClean="0"/>
              <a:t> Video</a:t>
            </a:r>
            <a:endParaRPr lang="en-US" dirty="0"/>
          </a:p>
        </p:txBody>
      </p:sp>
      <p:sp>
        <p:nvSpPr>
          <p:cNvPr id="3" name="Content Placeholder 2"/>
          <p:cNvSpPr>
            <a:spLocks noGrp="1"/>
          </p:cNvSpPr>
          <p:nvPr>
            <p:ph idx="1"/>
          </p:nvPr>
        </p:nvSpPr>
        <p:spPr/>
        <p:txBody>
          <a:bodyPr/>
          <a:lstStyle/>
          <a:p>
            <a:r>
              <a:rPr lang="en-CA" dirty="0" smtClean="0">
                <a:hlinkClick r:id="rId2"/>
              </a:rPr>
              <a:t>Video 1</a:t>
            </a:r>
            <a:endParaRPr lang="en-CA" dirty="0" smtClean="0"/>
          </a:p>
          <a:p>
            <a:endParaRPr lang="en-US" dirty="0"/>
          </a:p>
        </p:txBody>
      </p:sp>
    </p:spTree>
    <p:extLst>
      <p:ext uri="{BB962C8B-B14F-4D97-AF65-F5344CB8AC3E}">
        <p14:creationId xmlns:p14="http://schemas.microsoft.com/office/powerpoint/2010/main" val="29515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 </a:t>
            </a:r>
            <a:endParaRPr lang="en-US" dirty="0"/>
          </a:p>
        </p:txBody>
      </p:sp>
      <p:sp>
        <p:nvSpPr>
          <p:cNvPr id="3" name="Content Placeholder 2"/>
          <p:cNvSpPr>
            <a:spLocks noGrp="1"/>
          </p:cNvSpPr>
          <p:nvPr>
            <p:ph idx="1"/>
          </p:nvPr>
        </p:nvSpPr>
        <p:spPr/>
        <p:txBody>
          <a:bodyPr/>
          <a:lstStyle/>
          <a:p>
            <a:pPr marL="0" indent="0">
              <a:buNone/>
            </a:pPr>
            <a:r>
              <a:rPr lang="en-US" dirty="0" smtClean="0"/>
              <a:t>… describe </a:t>
            </a:r>
            <a:r>
              <a:rPr lang="en-US" dirty="0"/>
              <a:t>the defining features of </a:t>
            </a:r>
            <a:r>
              <a:rPr lang="en-US" dirty="0" smtClean="0"/>
              <a:t>roundworms?</a:t>
            </a:r>
          </a:p>
          <a:p>
            <a:pPr marL="0" indent="0">
              <a:buNone/>
            </a:pPr>
            <a:r>
              <a:rPr lang="en-US" dirty="0" smtClean="0"/>
              <a:t>… explain the advances over Platyhelminthes (the flatworms)?</a:t>
            </a:r>
          </a:p>
          <a:p>
            <a:pPr marL="0" indent="0">
              <a:buNone/>
            </a:pPr>
            <a:r>
              <a:rPr lang="en-US" dirty="0" smtClean="0"/>
              <a:t>… describe </a:t>
            </a:r>
            <a:r>
              <a:rPr lang="en-US" dirty="0"/>
              <a:t>the body plans and body </a:t>
            </a:r>
            <a:r>
              <a:rPr lang="en-US" dirty="0" smtClean="0"/>
              <a:t>systems?</a:t>
            </a:r>
            <a:endParaRPr lang="en-US" dirty="0"/>
          </a:p>
          <a:p>
            <a:pPr marL="0" indent="0">
              <a:buNone/>
            </a:pPr>
            <a:r>
              <a:rPr lang="en-US" dirty="0" smtClean="0"/>
              <a:t>… describe </a:t>
            </a:r>
            <a:r>
              <a:rPr lang="en-US" dirty="0"/>
              <a:t>2 broad types and their example </a:t>
            </a:r>
            <a:r>
              <a:rPr lang="en-US" dirty="0" smtClean="0"/>
              <a:t>animals?</a:t>
            </a:r>
            <a:endParaRPr lang="en-US" dirty="0"/>
          </a:p>
          <a:p>
            <a:pPr marL="0" indent="0">
              <a:buNone/>
            </a:pPr>
            <a:r>
              <a:rPr lang="en-US" dirty="0" smtClean="0"/>
              <a:t>… describe </a:t>
            </a:r>
            <a:r>
              <a:rPr lang="en-US" dirty="0"/>
              <a:t>parasitic worms: which roundworms are important in human </a:t>
            </a:r>
            <a:r>
              <a:rPr lang="en-US" dirty="0" smtClean="0"/>
              <a:t>disease?</a:t>
            </a:r>
            <a:endParaRPr lang="en-US" dirty="0"/>
          </a:p>
          <a:p>
            <a:endParaRPr lang="en-US" dirty="0"/>
          </a:p>
          <a:p>
            <a:endParaRPr lang="en-US" dirty="0"/>
          </a:p>
        </p:txBody>
      </p:sp>
    </p:spTree>
    <p:extLst>
      <p:ext uri="{BB962C8B-B14F-4D97-AF65-F5344CB8AC3E}">
        <p14:creationId xmlns:p14="http://schemas.microsoft.com/office/powerpoint/2010/main" val="246829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roundworm?</a:t>
            </a:r>
            <a:endParaRPr lang="en-US" dirty="0"/>
          </a:p>
        </p:txBody>
      </p:sp>
      <p:sp>
        <p:nvSpPr>
          <p:cNvPr id="3" name="Content Placeholder 2"/>
          <p:cNvSpPr>
            <a:spLocks noGrp="1"/>
          </p:cNvSpPr>
          <p:nvPr>
            <p:ph idx="1"/>
          </p:nvPr>
        </p:nvSpPr>
        <p:spPr>
          <a:xfrm>
            <a:off x="1069848" y="1854558"/>
            <a:ext cx="4810252" cy="4317642"/>
          </a:xfrm>
        </p:spPr>
        <p:txBody>
          <a:bodyPr>
            <a:normAutofit fontScale="92500" lnSpcReduction="20000"/>
          </a:bodyPr>
          <a:lstStyle/>
          <a:p>
            <a:r>
              <a:rPr lang="en-US" dirty="0" smtClean="0"/>
              <a:t>Are slender, round, unsegmented worms with tapering ends</a:t>
            </a:r>
          </a:p>
          <a:p>
            <a:r>
              <a:rPr lang="en-US" dirty="0"/>
              <a:t>Their habits range as far north in polar regions to the tropics</a:t>
            </a:r>
          </a:p>
          <a:p>
            <a:r>
              <a:rPr lang="en-US" dirty="0" smtClean="0"/>
              <a:t>There are two groups: </a:t>
            </a:r>
            <a:r>
              <a:rPr lang="en-US" b="1" dirty="0" smtClean="0"/>
              <a:t>free-living</a:t>
            </a:r>
            <a:r>
              <a:rPr lang="en-US" dirty="0" smtClean="0"/>
              <a:t> and </a:t>
            </a:r>
            <a:r>
              <a:rPr lang="en-US" b="1" dirty="0" smtClean="0"/>
              <a:t>parasitic</a:t>
            </a:r>
          </a:p>
          <a:p>
            <a:r>
              <a:rPr lang="en-US" dirty="0" smtClean="0"/>
              <a:t>Most species are </a:t>
            </a:r>
            <a:r>
              <a:rPr lang="en-US" b="1" dirty="0" smtClean="0"/>
              <a:t>free-living</a:t>
            </a:r>
            <a:r>
              <a:rPr lang="en-US" dirty="0" smtClean="0"/>
              <a:t>, inhabiting soil, salt flats, aquatic sediments, and water</a:t>
            </a:r>
          </a:p>
          <a:p>
            <a:r>
              <a:rPr lang="en-US" dirty="0" smtClean="0"/>
              <a:t>Many others are </a:t>
            </a:r>
            <a:r>
              <a:rPr lang="en-US" b="1" dirty="0" smtClean="0"/>
              <a:t>parasitic</a:t>
            </a:r>
            <a:r>
              <a:rPr lang="en-US" dirty="0" smtClean="0"/>
              <a:t> and live in the hosts that include almost every kind of plant or animal</a:t>
            </a:r>
          </a:p>
          <a:p>
            <a:r>
              <a:rPr lang="en-US" dirty="0" smtClean="0"/>
              <a:t>A single rotting apple can contain up to 90,000.  Your garden at home contains millions!</a:t>
            </a:r>
            <a:endParaRPr lang="en-US" dirty="0"/>
          </a:p>
        </p:txBody>
      </p:sp>
      <p:pic>
        <p:nvPicPr>
          <p:cNvPr id="4" name="Picture 3"/>
          <p:cNvPicPr>
            <a:picLocks noChangeAspect="1"/>
          </p:cNvPicPr>
          <p:nvPr/>
        </p:nvPicPr>
        <p:blipFill>
          <a:blip r:embed="rId2"/>
          <a:stretch>
            <a:fillRect/>
          </a:stretch>
        </p:blipFill>
        <p:spPr>
          <a:xfrm>
            <a:off x="6449848" y="1672962"/>
            <a:ext cx="5261304" cy="4499238"/>
          </a:xfrm>
          <a:prstGeom prst="rect">
            <a:avLst/>
          </a:prstGeom>
        </p:spPr>
      </p:pic>
    </p:spTree>
    <p:extLst>
      <p:ext uri="{BB962C8B-B14F-4D97-AF65-F5344CB8AC3E}">
        <p14:creationId xmlns:p14="http://schemas.microsoft.com/office/powerpoint/2010/main" val="31391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Plan</a:t>
            </a:r>
            <a:endParaRPr lang="en-US" dirty="0"/>
          </a:p>
        </p:txBody>
      </p:sp>
      <p:sp>
        <p:nvSpPr>
          <p:cNvPr id="3" name="Content Placeholder 2"/>
          <p:cNvSpPr>
            <a:spLocks noGrp="1"/>
          </p:cNvSpPr>
          <p:nvPr>
            <p:ph idx="1"/>
          </p:nvPr>
        </p:nvSpPr>
        <p:spPr>
          <a:xfrm>
            <a:off x="1069848" y="1568958"/>
            <a:ext cx="10058400" cy="4050792"/>
          </a:xfrm>
        </p:spPr>
        <p:txBody>
          <a:bodyPr/>
          <a:lstStyle/>
          <a:p>
            <a:r>
              <a:rPr lang="en-US" dirty="0" smtClean="0"/>
              <a:t>Like flatworms, nematodes develop from three germ layers - triploblastic</a:t>
            </a:r>
          </a:p>
          <a:p>
            <a:r>
              <a:rPr lang="en-US" dirty="0" smtClean="0"/>
              <a:t>Roundworms have a body cavity that is located between the endoderm and mesoderm, therefore it is not fully surrounded in mesoderm tissue (such as muscle) and is known as a </a:t>
            </a:r>
            <a:r>
              <a:rPr lang="en-US" dirty="0" err="1" smtClean="0"/>
              <a:t>pseudocoelom</a:t>
            </a:r>
            <a:r>
              <a:rPr lang="en-US" dirty="0" smtClean="0"/>
              <a:t>. </a:t>
            </a:r>
          </a:p>
          <a:p>
            <a:pPr lvl="1"/>
            <a:r>
              <a:rPr lang="en-US" dirty="0" smtClean="0"/>
              <a:t>A </a:t>
            </a:r>
            <a:r>
              <a:rPr lang="en-US" dirty="0" err="1" smtClean="0"/>
              <a:t>pseudocoelomate</a:t>
            </a:r>
            <a:r>
              <a:rPr lang="en-US" dirty="0" smtClean="0"/>
              <a:t> is an organism with a “false body cavity” </a:t>
            </a:r>
          </a:p>
        </p:txBody>
      </p:sp>
      <p:pic>
        <p:nvPicPr>
          <p:cNvPr id="4" name="Picture 3"/>
          <p:cNvPicPr>
            <a:picLocks noChangeAspect="1"/>
          </p:cNvPicPr>
          <p:nvPr/>
        </p:nvPicPr>
        <p:blipFill>
          <a:blip r:embed="rId2"/>
          <a:stretch>
            <a:fillRect/>
          </a:stretch>
        </p:blipFill>
        <p:spPr>
          <a:xfrm>
            <a:off x="7271305" y="4198513"/>
            <a:ext cx="4761389" cy="2514169"/>
          </a:xfrm>
          <a:prstGeom prst="rect">
            <a:avLst/>
          </a:prstGeom>
        </p:spPr>
      </p:pic>
      <p:sp>
        <p:nvSpPr>
          <p:cNvPr id="5" name="Rectangle 6"/>
          <p:cNvSpPr>
            <a:spLocks noChangeArrowheads="1"/>
          </p:cNvSpPr>
          <p:nvPr/>
        </p:nvSpPr>
        <p:spPr bwMode="auto">
          <a:xfrm>
            <a:off x="8851899" y="4140708"/>
            <a:ext cx="1600200" cy="2493254"/>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4" descr="http://iranpet.net/modir/images/vynvu2pt6yx7qr7pu7u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02" y="3333751"/>
            <a:ext cx="7013119" cy="33789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18074" y="3262885"/>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4810" y="4347211"/>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9045" y="5314950"/>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18074" y="6124958"/>
            <a:ext cx="1768476" cy="37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1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Plan</a:t>
            </a:r>
            <a:endParaRPr lang="en-US" dirty="0"/>
          </a:p>
        </p:txBody>
      </p:sp>
      <p:sp>
        <p:nvSpPr>
          <p:cNvPr id="3" name="Content Placeholder 2"/>
          <p:cNvSpPr>
            <a:spLocks noGrp="1"/>
          </p:cNvSpPr>
          <p:nvPr>
            <p:ph idx="1"/>
          </p:nvPr>
        </p:nvSpPr>
        <p:spPr>
          <a:xfrm>
            <a:off x="1066263" y="1709674"/>
            <a:ext cx="10058400" cy="4050792"/>
          </a:xfrm>
        </p:spPr>
        <p:txBody>
          <a:bodyPr/>
          <a:lstStyle/>
          <a:p>
            <a:r>
              <a:rPr lang="en-US" dirty="0"/>
              <a:t>Unlike flatworms, the roundworms have a </a:t>
            </a:r>
            <a:r>
              <a:rPr lang="en-US" b="1" dirty="0" smtClean="0"/>
              <a:t>complete digestive </a:t>
            </a:r>
            <a:r>
              <a:rPr lang="en-US" b="1" dirty="0"/>
              <a:t>tract</a:t>
            </a:r>
            <a:r>
              <a:rPr lang="en-US" dirty="0"/>
              <a:t> with two </a:t>
            </a:r>
            <a:r>
              <a:rPr lang="en-US" dirty="0" smtClean="0"/>
              <a:t>separate openings, a mouth and an anus. </a:t>
            </a:r>
            <a:endParaRPr lang="en-US" dirty="0"/>
          </a:p>
          <a:p>
            <a:r>
              <a:rPr lang="en-US" dirty="0" smtClean="0"/>
              <a:t>This body plan is referred to as a tube-within-a-tube structure, with the inner tube being the digestive tract and the outer tube being the body wall.</a:t>
            </a:r>
          </a:p>
          <a:p>
            <a:r>
              <a:rPr lang="en-US" dirty="0" smtClean="0"/>
              <a:t>The development of an anus allows digestive wastes to exit through a different opening.</a:t>
            </a:r>
          </a:p>
          <a:p>
            <a:r>
              <a:rPr lang="en-US" dirty="0" smtClean="0"/>
              <a:t>Free-living nematodes are more complex than parasitic nematodes	</a:t>
            </a:r>
            <a:endParaRPr lang="en-US" dirty="0"/>
          </a:p>
        </p:txBody>
      </p:sp>
      <p:pic>
        <p:nvPicPr>
          <p:cNvPr id="4" name="Picture 3"/>
          <p:cNvPicPr>
            <a:picLocks noChangeAspect="1"/>
          </p:cNvPicPr>
          <p:nvPr/>
        </p:nvPicPr>
        <p:blipFill>
          <a:blip r:embed="rId2"/>
          <a:stretch>
            <a:fillRect/>
          </a:stretch>
        </p:blipFill>
        <p:spPr>
          <a:xfrm>
            <a:off x="9448800" y="0"/>
            <a:ext cx="2743200" cy="1818861"/>
          </a:xfrm>
          <a:prstGeom prst="rect">
            <a:avLst/>
          </a:prstGeom>
        </p:spPr>
      </p:pic>
      <p:pic>
        <p:nvPicPr>
          <p:cNvPr id="7172" name="Picture 4" descr="https://adapaproject.org/images/biobook_images/A000119_anatom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874" y="4188840"/>
            <a:ext cx="9317789" cy="26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 Digestion</a:t>
            </a:r>
            <a:endParaRPr lang="en-US" dirty="0"/>
          </a:p>
        </p:txBody>
      </p:sp>
      <p:sp>
        <p:nvSpPr>
          <p:cNvPr id="3" name="Content Placeholder 2"/>
          <p:cNvSpPr>
            <a:spLocks noGrp="1"/>
          </p:cNvSpPr>
          <p:nvPr>
            <p:ph idx="1"/>
          </p:nvPr>
        </p:nvSpPr>
        <p:spPr/>
        <p:txBody>
          <a:bodyPr/>
          <a:lstStyle/>
          <a:p>
            <a:r>
              <a:rPr lang="en-US" dirty="0" smtClean="0"/>
              <a:t>Typically have a complete digestive system with a mouth, intestine and anus</a:t>
            </a:r>
          </a:p>
          <a:p>
            <a:r>
              <a:rPr lang="en-US" dirty="0" smtClean="0"/>
              <a:t>Free-living nematodes often play an important role in ecology – they are decomposers</a:t>
            </a:r>
            <a:endParaRPr lang="en-US" dirty="0"/>
          </a:p>
          <a:p>
            <a:r>
              <a:rPr lang="en-US" dirty="0" smtClean="0"/>
              <a:t>Parasitic roundworms feed on blood, tissues or pre-digested food from their host</a:t>
            </a:r>
          </a:p>
          <a:p>
            <a:pPr marL="0" indent="0">
              <a:buNone/>
            </a:pPr>
            <a:r>
              <a:rPr lang="en-US" dirty="0"/>
              <a:t>	</a:t>
            </a:r>
            <a:r>
              <a:rPr lang="en-US" dirty="0" smtClean="0"/>
              <a:t>				</a:t>
            </a:r>
          </a:p>
          <a:p>
            <a:pPr marL="0" indent="0">
              <a:buNone/>
            </a:pPr>
            <a:r>
              <a:rPr lang="en-US" dirty="0"/>
              <a:t>	</a:t>
            </a:r>
            <a:r>
              <a:rPr lang="en-US" dirty="0" smtClean="0"/>
              <a:t>				</a:t>
            </a:r>
            <a:endParaRPr lang="en-US" dirty="0"/>
          </a:p>
        </p:txBody>
      </p:sp>
      <p:pic>
        <p:nvPicPr>
          <p:cNvPr id="8194" name="Picture 2" descr="http://phylumdigestivesystem.weebly.com/uploads/2/9/7/3/29739077/7240126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873" y="4076904"/>
            <a:ext cx="4140937" cy="27810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media2.wnyc.org/i/raw/photologue/photos/hookworm-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068" y="4146804"/>
            <a:ext cx="2757338" cy="2757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509776" y="27432"/>
            <a:ext cx="3287272" cy="2093976"/>
          </a:xfrm>
          <a:prstGeom prst="rect">
            <a:avLst/>
          </a:prstGeo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8509776" y="1753736"/>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 Soil Nematode</a:t>
            </a:r>
          </a:p>
        </p:txBody>
      </p:sp>
      <p:sp>
        <p:nvSpPr>
          <p:cNvPr id="8" name="Rectangle 7"/>
          <p:cNvSpPr>
            <a:spLocks noChangeArrowheads="1"/>
          </p:cNvSpPr>
          <p:nvPr/>
        </p:nvSpPr>
        <p:spPr bwMode="auto">
          <a:xfrm>
            <a:off x="4211800" y="3777472"/>
            <a:ext cx="37744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Hookworm - a Parasitic Nematode</a:t>
            </a:r>
          </a:p>
        </p:txBody>
      </p:sp>
    </p:spTree>
    <p:extLst>
      <p:ext uri="{BB962C8B-B14F-4D97-AF65-F5344CB8AC3E}">
        <p14:creationId xmlns:p14="http://schemas.microsoft.com/office/powerpoint/2010/main" val="91789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r>
              <a:rPr lang="en-US" dirty="0" smtClean="0"/>
              <a:t>Respiration, Circulation &amp; Excretion</a:t>
            </a:r>
            <a:endParaRPr lang="en-US" dirty="0"/>
          </a:p>
        </p:txBody>
      </p:sp>
      <p:sp>
        <p:nvSpPr>
          <p:cNvPr id="3" name="Content Placeholder 2"/>
          <p:cNvSpPr>
            <a:spLocks noGrp="1"/>
          </p:cNvSpPr>
          <p:nvPr>
            <p:ph idx="1"/>
          </p:nvPr>
        </p:nvSpPr>
        <p:spPr>
          <a:xfrm>
            <a:off x="1069848" y="1264158"/>
            <a:ext cx="10058400" cy="4050792"/>
          </a:xfrm>
        </p:spPr>
        <p:txBody>
          <a:bodyPr/>
          <a:lstStyle/>
          <a:p>
            <a:r>
              <a:rPr lang="en-US" dirty="0" smtClean="0"/>
              <a:t>Similar to flatworms, roundworms exchange gases and excrete metabolic waste through their body walls</a:t>
            </a:r>
          </a:p>
          <a:p>
            <a:r>
              <a:rPr lang="en-US" dirty="0" smtClean="0"/>
              <a:t>They have no internal transport system therefore rely on diffusion on the movement of nutrients and wastes.</a:t>
            </a:r>
            <a:endParaRPr lang="en-US" dirty="0"/>
          </a:p>
        </p:txBody>
      </p:sp>
      <p:pic>
        <p:nvPicPr>
          <p:cNvPr id="9218" name="Picture 2" descr="http://userscontent2.emaze.com/images/4cd7dc14-0e77-41d0-b53c-d848d5da9b32/5d815141-0335-45c7-a634-fab1320931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33" y="2738908"/>
            <a:ext cx="10072597" cy="411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68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1069848" y="1740408"/>
            <a:ext cx="10058400" cy="4050792"/>
          </a:xfrm>
        </p:spPr>
        <p:txBody>
          <a:bodyPr/>
          <a:lstStyle/>
          <a:p>
            <a:r>
              <a:rPr lang="en-US" dirty="0" smtClean="0"/>
              <a:t>Simple nervous systems with several ganglion</a:t>
            </a:r>
          </a:p>
          <a:p>
            <a:r>
              <a:rPr lang="en-US" dirty="0" smtClean="0"/>
              <a:t>Several nerves extend from the ganglion in the head and run the length of the body</a:t>
            </a:r>
          </a:p>
          <a:p>
            <a:r>
              <a:rPr lang="en-US" dirty="0" smtClean="0"/>
              <a:t>These nerves transmit several types of sense organs and movement</a:t>
            </a:r>
          </a:p>
          <a:p>
            <a:r>
              <a:rPr lang="en-US" dirty="0" smtClean="0"/>
              <a:t>Sense organs can vary between nematodes but some have specialized structures that can detect chemicals given off by prey and hosts.</a:t>
            </a:r>
            <a:endParaRPr lang="en-US" dirty="0"/>
          </a:p>
        </p:txBody>
      </p:sp>
      <p:pic>
        <p:nvPicPr>
          <p:cNvPr id="4" name="Picture 2" descr="https://adapaproject.org/images/biobook_images/A000119_anatom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214" y="3956303"/>
            <a:ext cx="9398034" cy="269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5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MOvement</a:t>
            </a:r>
            <a:endParaRPr lang="en-US" dirty="0"/>
          </a:p>
        </p:txBody>
      </p:sp>
      <p:sp>
        <p:nvSpPr>
          <p:cNvPr id="3" name="Content Placeholder 2"/>
          <p:cNvSpPr>
            <a:spLocks noGrp="1"/>
          </p:cNvSpPr>
          <p:nvPr>
            <p:ph idx="1"/>
          </p:nvPr>
        </p:nvSpPr>
        <p:spPr/>
        <p:txBody>
          <a:bodyPr/>
          <a:lstStyle/>
          <a:p>
            <a:r>
              <a:rPr lang="en-US" dirty="0" smtClean="0"/>
              <a:t>Roundworms have muscles that extend the length of their bodies</a:t>
            </a:r>
          </a:p>
          <a:p>
            <a:r>
              <a:rPr lang="en-US" dirty="0" smtClean="0"/>
              <a:t>Together with the fluid in their </a:t>
            </a:r>
            <a:r>
              <a:rPr lang="en-US" dirty="0" err="1" smtClean="0"/>
              <a:t>psuedocoelom</a:t>
            </a:r>
            <a:r>
              <a:rPr lang="en-US" dirty="0" smtClean="0"/>
              <a:t>, these muscles function as a </a:t>
            </a:r>
            <a:r>
              <a:rPr lang="en-US" b="1" dirty="0" smtClean="0"/>
              <a:t>hydrostatic skeleton</a:t>
            </a:r>
          </a:p>
          <a:p>
            <a:r>
              <a:rPr lang="en-US" dirty="0" smtClean="0"/>
              <a:t>Aquatic roundworms contract these muscles to move like a snake through water</a:t>
            </a:r>
          </a:p>
          <a:p>
            <a:r>
              <a:rPr lang="en-US" dirty="0" smtClean="0"/>
              <a:t>Soil-dwellers push their way through the soil by thrashing around</a:t>
            </a:r>
            <a:endParaRPr lang="en-US" dirty="0"/>
          </a:p>
        </p:txBody>
      </p:sp>
      <p:pic>
        <p:nvPicPr>
          <p:cNvPr id="4" name="Picture 3"/>
          <p:cNvPicPr>
            <a:picLocks noChangeAspect="1"/>
          </p:cNvPicPr>
          <p:nvPr/>
        </p:nvPicPr>
        <p:blipFill>
          <a:blip r:embed="rId2"/>
          <a:stretch>
            <a:fillRect/>
          </a:stretch>
        </p:blipFill>
        <p:spPr>
          <a:xfrm>
            <a:off x="309994" y="4146804"/>
            <a:ext cx="6135684" cy="2463018"/>
          </a:xfrm>
          <a:prstGeom prst="rect">
            <a:avLst/>
          </a:prstGeom>
        </p:spPr>
      </p:pic>
      <p:pic>
        <p:nvPicPr>
          <p:cNvPr id="10242" name="Picture 2" descr="https://www.ncsu.edu/project/bio402_315/nematodes/Nematodes/nematode%20muscle%20nerve%20l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3484"/>
          <a:stretch/>
        </p:blipFill>
        <p:spPr bwMode="auto">
          <a:xfrm>
            <a:off x="7765961" y="4121239"/>
            <a:ext cx="4273593" cy="268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67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0.0&quot;&gt;&lt;object type=&quot;1&quot; unique_id=&quot;10001&quot;&gt;&lt;object type=&quot;8&quot; unique_id=&quot;11743&quot;&gt;&lt;/object&gt;&lt;object type=&quot;2&quot; unique_id=&quot;11744&quot;&gt;&lt;object type=&quot;3&quot; unique_id=&quot;11745&quot;&gt;&lt;property id=&quot;20148&quot; value=&quot;5&quot;/&gt;&lt;property id=&quot;20300&quot; value=&quot;Slide 1 - &amp;quot;Phylum: Nematoda&amp;quot;&quot;/&gt;&lt;property id=&quot;20307&quot; value=&quot;256&quot;/&gt;&lt;/object&gt;&lt;object type=&quot;3&quot; unique_id=&quot;11746&quot;&gt;&lt;property id=&quot;20148&quot; value=&quot;5&quot;/&gt;&lt;property id=&quot;20300&quot; value=&quot;Slide 3 - &amp;quot;What is a roundworm?&amp;quot;&quot;/&gt;&lt;property id=&quot;20307&quot; value=&quot;257&quot;/&gt;&lt;/object&gt;&lt;object type=&quot;3&quot; unique_id=&quot;11795&quot;&gt;&lt;property id=&quot;20148&quot; value=&quot;5&quot;/&gt;&lt;property id=&quot;20300&quot; value=&quot;Slide 2 - &amp;quot;Objectives&amp;quot;&quot;/&gt;&lt;property id=&quot;20307&quot; value=&quot;258&quot;/&gt;&lt;/object&gt;&lt;object type=&quot;3&quot; unique_id=&quot;11797&quot;&gt;&lt;property id=&quot;20148&quot; value=&quot;5&quot;/&gt;&lt;property id=&quot;20300&quot; value=&quot;Slide 4 - &amp;quot;Body Plan&amp;quot;&quot;/&gt;&lt;property id=&quot;20307&quot; value=&quot;259&quot;/&gt;&lt;/object&gt;&lt;object type=&quot;3&quot; unique_id=&quot;11798&quot;&gt;&lt;property id=&quot;20148&quot; value=&quot;5&quot;/&gt;&lt;property id=&quot;20300&quot; value=&quot;Slide 5 - &amp;quot;Body Plan&amp;quot;&quot;/&gt;&lt;property id=&quot;20307&quot; value=&quot;260&quot;/&gt;&lt;/object&gt;&lt;object type=&quot;3&quot; unique_id=&quot;11799&quot;&gt;&lt;property id=&quot;20148&quot; value=&quot;5&quot;/&gt;&lt;property id=&quot;20300&quot; value=&quot;Slide 6 - &amp;quot;Feeding - Digestion&amp;quot;&quot;/&gt;&lt;property id=&quot;20307&quot; value=&quot;261&quot;/&gt;&lt;/object&gt;&lt;object type=&quot;3&quot; unique_id=&quot;11800&quot;&gt;&lt;property id=&quot;20148&quot; value=&quot;5&quot;/&gt;&lt;property id=&quot;20300&quot; value=&quot;Slide 11&quot;/&gt;&lt;property id=&quot;20307&quot; value=&quot;262&quot;/&gt;&lt;/object&gt;&lt;object type=&quot;3&quot; unique_id=&quot;11955&quot;&gt;&lt;property id=&quot;20148&quot; value=&quot;5&quot;/&gt;&lt;property id=&quot;20300&quot; value=&quot;Slide 7 - &amp;quot;Respiration, Circulation &amp;amp; Excretion&amp;quot;&quot;/&gt;&lt;property id=&quot;20307&quot; value=&quot;264&quot;/&gt;&lt;/object&gt;&lt;object type=&quot;3&quot; unique_id=&quot;11956&quot;&gt;&lt;property id=&quot;20148&quot; value=&quot;5&quot;/&gt;&lt;property id=&quot;20300&quot; value=&quot;Slide 8 - &amp;quot;Response&amp;quot;&quot;/&gt;&lt;property id=&quot;20307&quot; value=&quot;265&quot;/&gt;&lt;/object&gt;&lt;object type=&quot;3&quot; unique_id=&quot;11957&quot;&gt;&lt;property id=&quot;20148&quot; value=&quot;5&quot;/&gt;&lt;property id=&quot;20300&quot; value=&quot;Slide 9 - &amp;quot;MOvement&amp;quot;&quot;/&gt;&lt;property id=&quot;20307&quot; value=&quot;266&quot;/&gt;&lt;/object&gt;&lt;object type=&quot;3&quot; unique_id=&quot;11958&quot;&gt;&lt;property id=&quot;20148&quot; value=&quot;5&quot;/&gt;&lt;property id=&quot;20300&quot; value=&quot;Slide 10 - &amp;quot;Reproduction&amp;quot;&quot;/&gt;&lt;property id=&quot;20307&quot; value=&quot;267&quot;/&gt;&lt;/object&gt;&lt;object type=&quot;3&quot; unique_id=&quot;11959&quot;&gt;&lt;property id=&quot;20148&quot; value=&quot;5&quot;/&gt;&lt;property id=&quot;20300&quot; value=&quot;Slide 12 - &amp;quot;Parasitic Roundworms&amp;quot;&quot;/&gt;&lt;property id=&quot;20307&quot; value=&quot;268&quot;/&gt;&lt;/object&gt;&lt;object type=&quot;3&quot; unique_id=&quot;16277&quot;&gt;&lt;property id=&quot;20148&quot; value=&quot;5&quot;/&gt;&lt;property id=&quot;20300&quot; value=&quot;Slide 13&quot;/&gt;&lt;property id=&quot;20307&quot; value=&quot;272&quot;/&gt;&lt;/object&gt;&lt;object type=&quot;3&quot; unique_id=&quot;16278&quot;&gt;&lt;property id=&quot;20148&quot; value=&quot;5&quot;/&gt;&lt;property id=&quot;20300&quot; value=&quot;Slide 14&quot;/&gt;&lt;property id=&quot;20307&quot; value=&quot;273&quot;/&gt;&lt;/object&gt;&lt;object type=&quot;3&quot; unique_id=&quot;16279&quot;&gt;&lt;property id=&quot;20148&quot; value=&quot;5&quot;/&gt;&lt;property id=&quot;20300&quot; value=&quot;Slide 15&quot;/&gt;&lt;property id=&quot;20307&quot; value=&quot;274&quot;/&gt;&lt;/object&gt;&lt;object type=&quot;3&quot; unique_id=&quot;16280&quot;&gt;&lt;property id=&quot;20148&quot; value=&quot;5&quot;/&gt;&lt;property id=&quot;20300&quot; value=&quot;Slide 16&quot;/&gt;&lt;property id=&quot;20307&quot; value=&quot;275&quot;/&gt;&lt;/object&gt;&lt;object type=&quot;3&quot; unique_id=&quot;16281&quot;&gt;&lt;property id=&quot;20148&quot; value=&quot;5&quot;/&gt;&lt;property id=&quot;20300&quot; value=&quot;Slide 17&quot;/&gt;&lt;property id=&quot;20307&quot; value=&quot;276&quot;/&gt;&lt;/object&gt;&lt;object type=&quot;3&quot; unique_id=&quot;16282&quot;&gt;&lt;property id=&quot;20148&quot; value=&quot;5&quot;/&gt;&lt;property id=&quot;20300&quot; value=&quot;Slide 18&quot;/&gt;&lt;property id=&quot;20307&quot; value=&quot;277&quot;/&gt;&lt;/object&gt;&lt;object type=&quot;3&quot; unique_id=&quot;16283&quot;&gt;&lt;property id=&quot;20148&quot; value=&quot;5&quot;/&gt;&lt;property id=&quot;20300&quot; value=&quot;Slide 19&quot;/&gt;&lt;property id=&quot;20307&quot; value=&quot;278&quot;/&gt;&lt;/object&gt;&lt;object type=&quot;3&quot; unique_id=&quot;16284&quot;&gt;&lt;property id=&quot;20148&quot; value=&quot;5&quot;/&gt;&lt;property id=&quot;20300&quot; value=&quot;Slide 20&quot;/&gt;&lt;property id=&quot;20307&quot; value=&quot;279&quot;/&gt;&lt;/object&gt;&lt;object type=&quot;3&quot; unique_id=&quot;16285&quot;&gt;&lt;property id=&quot;20148&quot; value=&quot;5&quot;/&gt;&lt;property id=&quot;20300&quot; value=&quot;Slide 21&quot;/&gt;&lt;property id=&quot;20307&quot; value=&quot;280&quot;/&gt;&lt;/object&gt;&lt;object type=&quot;3&quot; unique_id=&quot;16286&quot;&gt;&lt;property id=&quot;20148&quot; value=&quot;5&quot;/&gt;&lt;property id=&quot;20300&quot; value=&quot;Slide 22&quot;/&gt;&lt;property id=&quot;20307&quot; value=&quot;281&quot;/&gt;&lt;/object&gt;&lt;object type=&quot;3&quot; unique_id=&quot;16287&quot;&gt;&lt;property id=&quot;20148&quot; value=&quot;5&quot;/&gt;&lt;property id=&quot;20300&quot; value=&quot;Slide 23&quot;/&gt;&lt;property id=&quot;20307&quot; value=&quot;282&quot;/&gt;&lt;/object&gt;&lt;object type=&quot;3&quot; unique_id=&quot;16288&quot;&gt;&lt;property id=&quot;20148&quot; value=&quot;5&quot;/&gt;&lt;property id=&quot;20300&quot; value=&quot;Slide 24&quot;/&gt;&lt;property id=&quot;20307&quot; value=&quot;283&quot;/&gt;&lt;/object&gt;&lt;object type=&quot;3&quot; unique_id=&quot;16289&quot;&gt;&lt;property id=&quot;20148&quot; value=&quot;5&quot;/&gt;&lt;property id=&quot;20300&quot; value=&quot;Slide 25&quot;/&gt;&lt;property id=&quot;20307&quot; value=&quot;284&quot;/&gt;&lt;/object&gt;&lt;object type=&quot;3&quot; unique_id=&quot;16290&quot;&gt;&lt;property id=&quot;20148&quot; value=&quot;5&quot;/&gt;&lt;property id=&quot;20300&quot; value=&quot;Slide 26&quot;/&gt;&lt;property id=&quot;20307&quot; value=&quot;285&quot;/&gt;&lt;/object&gt;&lt;object type=&quot;3&quot; unique_id=&quot;16291&quot;&gt;&lt;property id=&quot;20148&quot; value=&quot;5&quot;/&gt;&lt;property id=&quot;20300&quot; value=&quot;Slide 28 - &amp;quot;Nematoda Video&amp;quot;&quot;/&gt;&lt;property id=&quot;20307&quot; value=&quot;286&quot;/&gt;&lt;/object&gt;&lt;object type=&quot;3&quot; unique_id=&quot;17754&quot;&gt;&lt;property id=&quot;20148&quot; value=&quot;5&quot;/&gt;&lt;property id=&quot;20300&quot; value=&quot;Slide 27&quot;/&gt;&lt;property id=&quot;20307&quot; value=&quot;28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23669</TotalTime>
  <Words>973</Words>
  <Application>Microsoft Office PowerPoint</Application>
  <PresentationFormat>Widescreen</PresentationFormat>
  <Paragraphs>110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Rockwell</vt:lpstr>
      <vt:lpstr>Rockwell Condensed</vt:lpstr>
      <vt:lpstr>Wingdings</vt:lpstr>
      <vt:lpstr>Wood Type</vt:lpstr>
      <vt:lpstr>Phylum: Nematoda</vt:lpstr>
      <vt:lpstr>Objectives</vt:lpstr>
      <vt:lpstr>What is a roundworm?</vt:lpstr>
      <vt:lpstr>Body Plan</vt:lpstr>
      <vt:lpstr>Body Plan</vt:lpstr>
      <vt:lpstr>Feeding - Digestion</vt:lpstr>
      <vt:lpstr>Respiration, Circulation &amp; Excretion</vt:lpstr>
      <vt:lpstr>Response</vt:lpstr>
      <vt:lpstr>MOvement</vt:lpstr>
      <vt:lpstr>Reproduction</vt:lpstr>
      <vt:lpstr>PowerPoint Presentation</vt:lpstr>
      <vt:lpstr>Parasitic Roundworms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Nematoda Video</vt:lpstr>
      <vt:lpstr>Can You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Nematoda</dc:title>
  <dc:creator>teacher</dc:creator>
  <cp:lastModifiedBy>Wes Schmitt</cp:lastModifiedBy>
  <cp:revision>33</cp:revision>
  <dcterms:created xsi:type="dcterms:W3CDTF">2016-05-16T18:13:30Z</dcterms:created>
  <dcterms:modified xsi:type="dcterms:W3CDTF">2023-01-03T21:33:13Z</dcterms:modified>
</cp:coreProperties>
</file>