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256" r:id="rId2"/>
    <p:sldId id="559" r:id="rId3"/>
    <p:sldId id="553" r:id="rId4"/>
    <p:sldId id="259" r:id="rId5"/>
    <p:sldId id="536" r:id="rId6"/>
    <p:sldId id="538" r:id="rId7"/>
    <p:sldId id="539" r:id="rId8"/>
    <p:sldId id="558" r:id="rId9"/>
    <p:sldId id="540" r:id="rId10"/>
    <p:sldId id="551" r:id="rId11"/>
    <p:sldId id="541" r:id="rId12"/>
    <p:sldId id="552" r:id="rId13"/>
    <p:sldId id="543" r:id="rId14"/>
    <p:sldId id="544" r:id="rId15"/>
    <p:sldId id="557" r:id="rId16"/>
    <p:sldId id="560" r:id="rId17"/>
    <p:sldId id="546" r:id="rId18"/>
    <p:sldId id="554" r:id="rId19"/>
    <p:sldId id="547" r:id="rId20"/>
    <p:sldId id="548" r:id="rId21"/>
    <p:sldId id="549" r:id="rId22"/>
    <p:sldId id="561" r:id="rId23"/>
    <p:sldId id="555" r:id="rId24"/>
    <p:sldId id="562" r:id="rId2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353" autoAdjust="0"/>
  </p:normalViewPr>
  <p:slideViewPr>
    <p:cSldViewPr>
      <p:cViewPr>
        <p:scale>
          <a:sx n="70" d="100"/>
          <a:sy n="70" d="100"/>
        </p:scale>
        <p:origin x="6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None/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None/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None/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None/>
              <a:defRPr kumimoji="0" sz="1200"/>
            </a:lvl1pPr>
          </a:lstStyle>
          <a:p>
            <a:pPr>
              <a:defRPr/>
            </a:pPr>
            <a:fld id="{938DEC79-8ACF-4B63-AC26-A83141195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kumimoji="0" sz="1200"/>
            </a:lvl1pPr>
          </a:lstStyle>
          <a:p>
            <a:pPr>
              <a:defRPr/>
            </a:pPr>
            <a:fld id="{5101A667-F5F3-4DF8-9F73-3C6D9F71D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77C7B60-597E-4485-8B29-B71D0AD6E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0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5CAA-66D1-4881-828E-479FA7B0C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95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90A9-783D-430D-93BD-9C416C121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87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2286000"/>
            <a:ext cx="36957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943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33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3B3E-D48F-45C7-A5DC-88AF275A4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42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286000"/>
            <a:ext cx="36957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943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33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CB55-FF18-49D9-A636-94FF069C8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F403-4290-4A73-AD49-7F765EC26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83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A99D-BF89-4718-9A52-F34C690CC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46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7275-60AA-4B72-A280-88AAF62DF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5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8EAD-B830-4DF2-BA1E-F4C01C3D5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5D69-027F-4B02-BA53-2BAB69C58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7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E36F-28DA-4FC4-9D2D-3670A40B3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73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A38B-6FEE-4D3D-A1A4-2B9715C82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AFA4-2596-416C-972B-26ED90C84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55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altLang="en-US" smtClean="0">
                <a:solidFill>
                  <a:srgbClr val="FFFFFF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altLang="en-US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809E1FD5-CB4A-4F13-9ACB-D15002DE0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6" r:id="rId8"/>
    <p:sldLayoutId id="2147483847" r:id="rId9"/>
    <p:sldLayoutId id="2147483843" r:id="rId10"/>
    <p:sldLayoutId id="2147483844" r:id="rId11"/>
    <p:sldLayoutId id="2147483848" r:id="rId12"/>
    <p:sldLayoutId id="21474838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RVJyUZoQ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ouQRAKxY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Sciences 11</a:t>
            </a:r>
            <a:br>
              <a:rPr lang="en-US" altLang="en-US" smtClean="0"/>
            </a:br>
            <a:r>
              <a:rPr lang="en-US" altLang="en-US" sz="4000" smtClean="0"/>
              <a:t>Taxonomy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0"/>
            <a:ext cx="456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bugs.bio.usyd.edu.au/learning/resources/CAL/Microconcepts/images/Topics/Evolution/prokaryotic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0618"/>
            <a:ext cx="4114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4625"/>
            <a:ext cx="6965950" cy="1201738"/>
          </a:xfrm>
        </p:spPr>
        <p:txBody>
          <a:bodyPr/>
          <a:lstStyle/>
          <a:p>
            <a:pPr eaLnBrk="1" hangingPunct="1"/>
            <a:r>
              <a:rPr lang="en-US" altLang="en-US" smtClean="0"/>
              <a:t>Domain Archaea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38238"/>
            <a:ext cx="4953000" cy="4913312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b="1" u="sng" dirty="0"/>
              <a:t>Characteristics</a:t>
            </a:r>
            <a:r>
              <a:rPr lang="en-US" sz="2600" dirty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Type of cells: </a:t>
            </a:r>
            <a:r>
              <a:rPr lang="en-US" sz="2600" dirty="0">
                <a:solidFill>
                  <a:srgbClr val="C00000"/>
                </a:solidFill>
              </a:rPr>
              <a:t>p</a:t>
            </a:r>
            <a:r>
              <a:rPr lang="en-US" sz="2600" dirty="0" smtClean="0">
                <a:solidFill>
                  <a:srgbClr val="C00000"/>
                </a:solidFill>
              </a:rPr>
              <a:t>rokaryotic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Number of cells:</a:t>
            </a:r>
            <a:r>
              <a:rPr lang="en-US" sz="2600" dirty="0" smtClean="0">
                <a:solidFill>
                  <a:srgbClr val="C00000"/>
                </a:solidFill>
              </a:rPr>
              <a:t> unicellular</a:t>
            </a:r>
            <a:r>
              <a:rPr lang="en-US" sz="2600" dirty="0" smtClean="0"/>
              <a:t> (microscopic)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600" dirty="0"/>
              <a:t>Mode of nutrition: some autotrophic, some </a:t>
            </a:r>
            <a:r>
              <a:rPr lang="en-US" sz="2600" dirty="0" smtClean="0"/>
              <a:t>heterotrophic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Cell structures: have </a:t>
            </a:r>
            <a:r>
              <a:rPr lang="en-US" sz="2600" dirty="0"/>
              <a:t>a </a:t>
            </a:r>
            <a:r>
              <a:rPr lang="en-US" sz="2600" b="1" dirty="0"/>
              <a:t>cell wall </a:t>
            </a:r>
            <a:r>
              <a:rPr lang="en-US" sz="2600" dirty="0"/>
              <a:t>but lacking </a:t>
            </a:r>
            <a:r>
              <a:rPr lang="en-US" sz="2600" dirty="0" smtClean="0">
                <a:solidFill>
                  <a:srgbClr val="C00000"/>
                </a:solidFill>
              </a:rPr>
              <a:t>peptidoglycan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Oxygen use: </a:t>
            </a:r>
            <a:r>
              <a:rPr lang="en-US" sz="2600" dirty="0" smtClean="0">
                <a:solidFill>
                  <a:srgbClr val="C00000"/>
                </a:solidFill>
              </a:rPr>
              <a:t>obligate </a:t>
            </a:r>
            <a:r>
              <a:rPr lang="en-US" sz="2600" dirty="0" smtClean="0">
                <a:solidFill>
                  <a:srgbClr val="C00000"/>
                </a:solidFill>
              </a:rPr>
              <a:t>anaerobes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DNA</a:t>
            </a:r>
            <a:r>
              <a:rPr lang="en-US" sz="2600" dirty="0" smtClean="0"/>
              <a:t> </a:t>
            </a:r>
            <a:r>
              <a:rPr lang="en-US" sz="2600" dirty="0"/>
              <a:t>unique to Archaea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600" dirty="0"/>
              <a:t>Live in </a:t>
            </a:r>
            <a:r>
              <a:rPr lang="en-US" sz="2600" dirty="0">
                <a:solidFill>
                  <a:srgbClr val="FF0000"/>
                </a:solidFill>
              </a:rPr>
              <a:t>extreme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Domain Bacteria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0184" y="1610519"/>
            <a:ext cx="3733800" cy="36576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Includes </a:t>
            </a:r>
            <a:r>
              <a:rPr lang="en-US" altLang="en-US" sz="3200" dirty="0" smtClean="0">
                <a:solidFill>
                  <a:srgbClr val="000000"/>
                </a:solidFill>
              </a:rPr>
              <a:t>one Kingdom: </a:t>
            </a:r>
            <a:r>
              <a:rPr lang="en-US" altLang="en-US" sz="3200" dirty="0" smtClean="0">
                <a:solidFill>
                  <a:srgbClr val="FF0000"/>
                </a:solidFill>
              </a:rPr>
              <a:t>Eubacteria</a:t>
            </a:r>
            <a:r>
              <a:rPr lang="en-US" altLang="en-US" sz="3200" dirty="0" smtClean="0">
                <a:solidFill>
                  <a:srgbClr val="000000"/>
                </a:solidFill>
              </a:rPr>
              <a:t>. </a:t>
            </a:r>
          </a:p>
          <a:p>
            <a:pPr eaLnBrk="1" hangingPunct="1"/>
            <a:r>
              <a:rPr lang="en-US" sz="3200" dirty="0" smtClean="0"/>
              <a:t>They </a:t>
            </a:r>
            <a:r>
              <a:rPr lang="en-US" sz="3200" dirty="0"/>
              <a:t>include most of the bacteria that we are familiar with such as </a:t>
            </a:r>
            <a:r>
              <a:rPr lang="en-US" sz="3200" i="1" dirty="0"/>
              <a:t>E. coli</a:t>
            </a:r>
            <a:r>
              <a:rPr lang="en-US" sz="3200" dirty="0"/>
              <a:t> (gut bacteria</a:t>
            </a:r>
            <a:r>
              <a:rPr lang="en-US" sz="3200" dirty="0" smtClean="0"/>
              <a:t>).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3984" y="1752600"/>
            <a:ext cx="4343400" cy="3373438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953000" y="5595938"/>
            <a:ext cx="298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u="sng">
                <a:solidFill>
                  <a:srgbClr val="000000"/>
                </a:solidFill>
                <a:latin typeface="Times New Roman" panose="02020603050405020304" pitchFamily="18" charset="0"/>
              </a:rPr>
              <a:t>Staphylococcus aureus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325" y="304800"/>
            <a:ext cx="6964363" cy="12017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Domain Bacteria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84263"/>
            <a:ext cx="79248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b="1" u="sng" dirty="0" smtClean="0"/>
              <a:t>Characteristics</a:t>
            </a:r>
            <a:r>
              <a:rPr lang="en-US" altLang="en-US" sz="3000" dirty="0" smtClean="0"/>
              <a:t>:</a:t>
            </a:r>
          </a:p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Type of cells:</a:t>
            </a:r>
            <a:r>
              <a:rPr lang="en-US" altLang="en-US" sz="3000" dirty="0" smtClean="0">
                <a:solidFill>
                  <a:srgbClr val="FF0000"/>
                </a:solidFill>
              </a:rPr>
              <a:t> prokaryotes</a:t>
            </a:r>
            <a:endParaRPr lang="en-US" altLang="en-US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000" dirty="0" smtClean="0"/>
              <a:t>Number of cells:</a:t>
            </a:r>
            <a:r>
              <a:rPr lang="en-US" sz="3000" dirty="0" smtClean="0">
                <a:solidFill>
                  <a:srgbClr val="C00000"/>
                </a:solidFill>
              </a:rPr>
              <a:t> unicellular</a:t>
            </a:r>
            <a:r>
              <a:rPr lang="en-US" sz="3000" dirty="0" smtClean="0"/>
              <a:t> (microscopic)</a:t>
            </a:r>
          </a:p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Mode of nutrition: </a:t>
            </a:r>
            <a:r>
              <a:rPr lang="en-US" altLang="en-US" sz="3000" dirty="0"/>
              <a:t>s</a:t>
            </a:r>
            <a:r>
              <a:rPr lang="en-US" altLang="en-US" sz="3000" dirty="0" smtClean="0"/>
              <a:t>ome autotrophic, some heterotrophic</a:t>
            </a:r>
            <a:endParaRPr lang="en-US" altLang="en-US" sz="3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3000" dirty="0" smtClean="0"/>
              <a:t>Cell structures: Cell </a:t>
            </a:r>
            <a:r>
              <a:rPr lang="en-US" altLang="en-US" sz="3000" b="1" dirty="0" smtClean="0"/>
              <a:t>walls</a:t>
            </a:r>
            <a:r>
              <a:rPr lang="en-US" altLang="en-US" sz="3000" dirty="0" smtClean="0"/>
              <a:t> </a:t>
            </a:r>
            <a:r>
              <a:rPr lang="en-US" altLang="en-US" sz="3000" dirty="0" smtClean="0">
                <a:solidFill>
                  <a:srgbClr val="000000"/>
                </a:solidFill>
              </a:rPr>
              <a:t>contain</a:t>
            </a:r>
            <a:r>
              <a:rPr lang="en-US" altLang="en-US" sz="3000" dirty="0" smtClean="0">
                <a:solidFill>
                  <a:srgbClr val="FF0000"/>
                </a:solidFill>
              </a:rPr>
              <a:t> peptidoglycan</a:t>
            </a:r>
          </a:p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Oxygen use: </a:t>
            </a:r>
            <a:r>
              <a:rPr lang="en-US" altLang="en-US" sz="3000" dirty="0">
                <a:solidFill>
                  <a:srgbClr val="C00000"/>
                </a:solidFill>
              </a:rPr>
              <a:t>a</a:t>
            </a:r>
            <a:r>
              <a:rPr lang="en-US" altLang="en-US" sz="3000" dirty="0" smtClean="0">
                <a:solidFill>
                  <a:srgbClr val="C00000"/>
                </a:solidFill>
              </a:rPr>
              <a:t>erobes</a:t>
            </a:r>
            <a:endParaRPr lang="en-US" altLang="en-US" sz="3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3000" dirty="0" smtClean="0"/>
              <a:t>DNA </a:t>
            </a:r>
            <a:r>
              <a:rPr lang="en-US" altLang="en-US" sz="3000" dirty="0" smtClean="0"/>
              <a:t>unique to Eubacteria</a:t>
            </a:r>
          </a:p>
          <a:p>
            <a:pPr eaLnBrk="1" hangingPunct="1"/>
            <a:r>
              <a:rPr lang="en-US" altLang="en-US" sz="3000" dirty="0" smtClean="0"/>
              <a:t>Live in </a:t>
            </a:r>
            <a:r>
              <a:rPr lang="en-US" altLang="en-US" sz="3000" dirty="0" smtClean="0">
                <a:solidFill>
                  <a:srgbClr val="FF0000"/>
                </a:solidFill>
              </a:rPr>
              <a:t>moderate environments </a:t>
            </a:r>
            <a:r>
              <a:rPr lang="en-US" altLang="en-US" sz="3000" dirty="0" smtClean="0"/>
              <a:t>(almost everywhere!)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Domain Eukarya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sz="quarter" idx="13"/>
          </p:nvPr>
        </p:nvSpPr>
        <p:spPr>
          <a:xfrm>
            <a:off x="685800" y="1828800"/>
            <a:ext cx="5943600" cy="41148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This is a huge domain that includes all the </a:t>
            </a:r>
            <a:r>
              <a:rPr lang="en-US" altLang="en-US" sz="3200" dirty="0" smtClean="0">
                <a:solidFill>
                  <a:srgbClr val="C00000"/>
                </a:solidFill>
              </a:rPr>
              <a:t>eukaryotic</a:t>
            </a:r>
            <a:r>
              <a:rPr lang="en-US" altLang="en-US" sz="3200" dirty="0" smtClean="0">
                <a:solidFill>
                  <a:srgbClr val="000000"/>
                </a:solidFill>
              </a:rPr>
              <a:t> organisms.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In this domain, we will see and use the more conventional 7 levels of classification.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We divide domain Eukarya into four kingdoms:</a:t>
            </a:r>
          </a:p>
        </p:txBody>
      </p:sp>
      <p:sp>
        <p:nvSpPr>
          <p:cNvPr id="18436" name="Rectangle 13"/>
          <p:cNvSpPr>
            <a:spLocks noGrp="1" noChangeArrowheads="1"/>
          </p:cNvSpPr>
          <p:nvPr>
            <p:ph sz="quarter" idx="14"/>
          </p:nvPr>
        </p:nvSpPr>
        <p:spPr>
          <a:xfrm>
            <a:off x="6629400" y="2209800"/>
            <a:ext cx="2514600" cy="36576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solidFill>
                  <a:srgbClr val="C00000"/>
                </a:solidFill>
              </a:rPr>
              <a:t>Kingdom</a:t>
            </a:r>
          </a:p>
          <a:p>
            <a:pPr eaLnBrk="1" hangingPunct="1"/>
            <a:r>
              <a:rPr lang="en-US" altLang="en-US" sz="2600" smtClean="0">
                <a:solidFill>
                  <a:srgbClr val="C00000"/>
                </a:solidFill>
              </a:rPr>
              <a:t>Phylum</a:t>
            </a:r>
          </a:p>
          <a:p>
            <a:pPr eaLnBrk="1" hangingPunct="1"/>
            <a:r>
              <a:rPr lang="en-US" altLang="en-US" sz="2600" smtClean="0">
                <a:solidFill>
                  <a:srgbClr val="C00000"/>
                </a:solidFill>
              </a:rPr>
              <a:t>Class</a:t>
            </a:r>
          </a:p>
          <a:p>
            <a:pPr eaLnBrk="1" hangingPunct="1"/>
            <a:r>
              <a:rPr lang="en-US" altLang="en-US" sz="2600" smtClean="0">
                <a:solidFill>
                  <a:srgbClr val="C00000"/>
                </a:solidFill>
              </a:rPr>
              <a:t>Order</a:t>
            </a:r>
          </a:p>
          <a:p>
            <a:pPr eaLnBrk="1" hangingPunct="1"/>
            <a:r>
              <a:rPr lang="en-US" altLang="en-US" sz="2600" smtClean="0">
                <a:solidFill>
                  <a:srgbClr val="C00000"/>
                </a:solidFill>
              </a:rPr>
              <a:t>Family</a:t>
            </a:r>
          </a:p>
          <a:p>
            <a:pPr eaLnBrk="1" hangingPunct="1"/>
            <a:r>
              <a:rPr lang="en-US" altLang="en-US" sz="2600" smtClean="0">
                <a:solidFill>
                  <a:srgbClr val="C00000"/>
                </a:solidFill>
              </a:rPr>
              <a:t>Genus</a:t>
            </a:r>
          </a:p>
          <a:p>
            <a:pPr eaLnBrk="1" hangingPunct="1"/>
            <a:r>
              <a:rPr lang="en-US" altLang="en-US" sz="2600" smtClean="0">
                <a:solidFill>
                  <a:srgbClr val="C00000"/>
                </a:solidFill>
              </a:rPr>
              <a:t>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338138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Kingdom 1: Protista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7726" y="1145380"/>
            <a:ext cx="51784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 dirty="0" smtClean="0">
                <a:solidFill>
                  <a:srgbClr val="000000"/>
                </a:solidFill>
              </a:rPr>
              <a:t>Type of cells:</a:t>
            </a:r>
            <a:r>
              <a:rPr lang="en-US" altLang="en-US" sz="2600" dirty="0" smtClean="0">
                <a:solidFill>
                  <a:srgbClr val="FF0000"/>
                </a:solidFill>
              </a:rPr>
              <a:t> eukaryotic</a:t>
            </a:r>
            <a:r>
              <a:rPr lang="en-US" altLang="en-US" sz="2600" dirty="0" smtClean="0"/>
              <a:t>  </a:t>
            </a:r>
            <a:endParaRPr lang="en-US" altLang="en-US" sz="2600" dirty="0" smtClean="0"/>
          </a:p>
          <a:p>
            <a:pPr eaLnBrk="1" hangingPunct="1">
              <a:defRPr/>
            </a:pPr>
            <a:r>
              <a:rPr lang="en-US" altLang="en-US" sz="2600" dirty="0" smtClean="0">
                <a:solidFill>
                  <a:srgbClr val="000000"/>
                </a:solidFill>
              </a:rPr>
              <a:t>Number of cells: mostly </a:t>
            </a:r>
            <a:r>
              <a:rPr lang="en-US" altLang="en-US" sz="2600" dirty="0" smtClean="0">
                <a:solidFill>
                  <a:srgbClr val="FF0000"/>
                </a:solidFill>
              </a:rPr>
              <a:t>unicellular</a:t>
            </a:r>
            <a:r>
              <a:rPr lang="en-US" altLang="en-US" sz="2600" dirty="0" smtClean="0"/>
              <a:t>, some </a:t>
            </a:r>
            <a:r>
              <a:rPr lang="en-US" altLang="en-US" sz="2600" dirty="0" smtClean="0"/>
              <a:t>colonial</a:t>
            </a:r>
            <a:r>
              <a:rPr lang="en-US" altLang="en-US" sz="2600" dirty="0" smtClean="0"/>
              <a:t>, </a:t>
            </a:r>
            <a:endParaRPr lang="en-US" altLang="en-US" sz="2600" dirty="0" smtClean="0"/>
          </a:p>
          <a:p>
            <a:pPr marL="0" indent="0" eaLnBrk="1" hangingPunct="1">
              <a:buNone/>
              <a:defRPr/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   some </a:t>
            </a:r>
            <a:r>
              <a:rPr lang="en-US" altLang="en-US" sz="2600" dirty="0" smtClean="0"/>
              <a:t>multicellular 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000000"/>
                </a:solidFill>
              </a:rPr>
              <a:t>Mode of nutrition: </a:t>
            </a:r>
            <a:r>
              <a:rPr lang="en-US" altLang="en-US" sz="2600" dirty="0">
                <a:solidFill>
                  <a:srgbClr val="C00000"/>
                </a:solidFill>
              </a:rPr>
              <a:t>autotrophic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a or </a:t>
            </a:r>
            <a:r>
              <a:rPr lang="en-US" altLang="en-US" sz="2600" dirty="0" smtClean="0">
                <a:solidFill>
                  <a:srgbClr val="C00000"/>
                </a:solidFill>
              </a:rPr>
              <a:t>heterotrophic</a:t>
            </a:r>
            <a:endParaRPr lang="en-US" altLang="en-US" sz="26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altLang="en-US" sz="2600" dirty="0"/>
              <a:t>Cell structures: may have cell </a:t>
            </a:r>
            <a:r>
              <a:rPr lang="en-US" altLang="en-US" sz="2600" b="1" dirty="0"/>
              <a:t>walls</a:t>
            </a:r>
            <a:r>
              <a:rPr lang="en-US" altLang="en-US" sz="2600" dirty="0"/>
              <a:t> of </a:t>
            </a:r>
            <a:r>
              <a:rPr lang="en-US" altLang="en-US" sz="2600" dirty="0">
                <a:solidFill>
                  <a:srgbClr val="FF0000"/>
                </a:solidFill>
              </a:rPr>
              <a:t>cellulose</a:t>
            </a:r>
            <a:r>
              <a:rPr lang="en-US" altLang="en-US" sz="2600" dirty="0"/>
              <a:t> or may have chloroplasts</a:t>
            </a:r>
          </a:p>
          <a:p>
            <a:pPr eaLnBrk="1" hangingPunct="1">
              <a:defRPr/>
            </a:pPr>
            <a:r>
              <a:rPr lang="en-US" altLang="en-US" sz="2600" dirty="0" smtClean="0">
                <a:solidFill>
                  <a:srgbClr val="C00000"/>
                </a:solidFill>
              </a:rPr>
              <a:t>Motile</a:t>
            </a:r>
            <a:r>
              <a:rPr lang="en-US" altLang="en-US" sz="2600" dirty="0" smtClean="0"/>
              <a:t> </a:t>
            </a:r>
            <a:endParaRPr lang="en-US" altLang="en-US" sz="2600" dirty="0" smtClean="0"/>
          </a:p>
          <a:p>
            <a:pPr eaLnBrk="1" hangingPunct="1">
              <a:defRPr/>
            </a:pPr>
            <a:r>
              <a:rPr lang="en-US" altLang="en-US" sz="2600" dirty="0" smtClean="0"/>
              <a:t>“</a:t>
            </a:r>
            <a:r>
              <a:rPr lang="en-US" altLang="en-US" sz="2600" dirty="0" smtClean="0"/>
              <a:t>Catch-all” or “Junk drawer” of  the Kingdoms – So much variety!</a:t>
            </a:r>
          </a:p>
          <a:p>
            <a:pPr eaLnBrk="1" hangingPunct="1">
              <a:defRPr/>
            </a:pPr>
            <a:endParaRPr lang="en-US" altLang="en-US" sz="2600" dirty="0" smtClean="0"/>
          </a:p>
        </p:txBody>
      </p:sp>
      <p:pic>
        <p:nvPicPr>
          <p:cNvPr id="23556" name="Picture 8" descr="http://lesiuk-biology.wikispaces.com/file/view/protists.gif/302166748/424x452/protis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72" y="3232545"/>
            <a:ext cx="3359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481" y="1145380"/>
            <a:ext cx="3638550" cy="2351088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7205662" y="1860551"/>
            <a:ext cx="13700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&lt;--A protozoan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6774211" y="2702008"/>
            <a:ext cx="10890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&lt;--An algae</a:t>
            </a:r>
          </a:p>
        </p:txBody>
      </p:sp>
      <p:pic>
        <p:nvPicPr>
          <p:cNvPr id="23561" name="Picture 9" descr="2.12: Organization of Cells - Biology LibreTex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03" y="1177173"/>
            <a:ext cx="1762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820" y="282804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Kingdom 2: Fungi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81500" y="1066800"/>
            <a:ext cx="4381500" cy="51054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Cell type: eukaryotic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smtClean="0"/>
              <a:t>Number of cells: Mostly </a:t>
            </a:r>
            <a:r>
              <a:rPr lang="en-US" altLang="en-US" sz="3000" dirty="0" smtClean="0"/>
              <a:t>multicellular, some unicellular (yeast) </a:t>
            </a:r>
          </a:p>
          <a:p>
            <a:pPr eaLnBrk="1" hangingPunct="1"/>
            <a:r>
              <a:rPr lang="en-US" altLang="en-US" sz="3000" dirty="0" smtClean="0"/>
              <a:t>Mode of nutrition: </a:t>
            </a:r>
            <a:r>
              <a:rPr lang="en-US" altLang="en-US" sz="3000" dirty="0" smtClean="0">
                <a:solidFill>
                  <a:srgbClr val="FF0000"/>
                </a:solidFill>
              </a:rPr>
              <a:t>Heterotrophic</a:t>
            </a:r>
          </a:p>
          <a:p>
            <a:pPr eaLnBrk="1" hangingPunct="1"/>
            <a:r>
              <a:rPr lang="en-US" altLang="en-US" sz="3000" dirty="0" smtClean="0"/>
              <a:t>Cell structures: cell </a:t>
            </a:r>
            <a:r>
              <a:rPr lang="en-US" altLang="en-US" sz="3000" b="1" dirty="0" smtClean="0"/>
              <a:t>walls</a:t>
            </a:r>
            <a:r>
              <a:rPr lang="en-US" altLang="en-US" sz="3000" dirty="0" smtClean="0"/>
              <a:t> made of </a:t>
            </a:r>
            <a:r>
              <a:rPr lang="en-US" altLang="en-US" sz="3000" dirty="0" smtClean="0">
                <a:solidFill>
                  <a:srgbClr val="FF0000"/>
                </a:solidFill>
              </a:rPr>
              <a:t>chitin</a:t>
            </a:r>
          </a:p>
          <a:p>
            <a:pPr eaLnBrk="1" hangingPunct="1"/>
            <a:r>
              <a:rPr lang="en-US" altLang="en-US" sz="3000" dirty="0" smtClean="0"/>
              <a:t>Non </a:t>
            </a:r>
            <a:r>
              <a:rPr lang="en-US" altLang="en-US" sz="3000" dirty="0" smtClean="0"/>
              <a:t>motile</a:t>
            </a:r>
          </a:p>
          <a:p>
            <a:pPr eaLnBrk="1" hangingPunct="1"/>
            <a:r>
              <a:rPr lang="en-US" altLang="en-US" sz="3000" dirty="0" smtClean="0">
                <a:solidFill>
                  <a:srgbClr val="FF0000"/>
                </a:solidFill>
              </a:rPr>
              <a:t>Decomposers</a:t>
            </a:r>
            <a:endParaRPr lang="en-US" altLang="en-US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000" dirty="0" smtClean="0"/>
              <a:t>Produce</a:t>
            </a:r>
            <a:r>
              <a:rPr lang="en-US" altLang="en-US" sz="3000" dirty="0" smtClean="0">
                <a:solidFill>
                  <a:srgbClr val="C00000"/>
                </a:solidFill>
              </a:rPr>
              <a:t> </a:t>
            </a:r>
            <a:r>
              <a:rPr lang="en-US" altLang="en-US" sz="3000" dirty="0" smtClean="0">
                <a:solidFill>
                  <a:srgbClr val="FF0000"/>
                </a:solidFill>
              </a:rPr>
              <a:t>spores</a:t>
            </a:r>
            <a:endParaRPr lang="en-US" altLang="en-US" sz="3000" dirty="0" smtClean="0">
              <a:solidFill>
                <a:srgbClr val="FF0000"/>
              </a:solidFill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7" y="14478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01675" y="5715000"/>
            <a:ext cx="339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u="sng">
                <a:solidFill>
                  <a:srgbClr val="000000"/>
                </a:solidFill>
                <a:latin typeface="Times New Roman" panose="02020603050405020304" pitchFamily="18" charset="0"/>
              </a:rPr>
              <a:t>Aspergillius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, a bread mold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http://mycorrhizas.info/emfungi/fungus-typ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3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Kingdom 3: Plantae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52804"/>
            <a:ext cx="5105400" cy="5181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Type of cells: eukaryotic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Number of cells: </a:t>
            </a:r>
            <a:r>
              <a:rPr lang="en-US" altLang="en-US" sz="2800" dirty="0">
                <a:solidFill>
                  <a:srgbClr val="FF0000"/>
                </a:solidFill>
              </a:rPr>
              <a:t>m</a:t>
            </a:r>
            <a:r>
              <a:rPr lang="en-US" altLang="en-US" sz="2800" dirty="0" smtClean="0">
                <a:solidFill>
                  <a:srgbClr val="FF0000"/>
                </a:solidFill>
              </a:rPr>
              <a:t>ulticellular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Mode of nutrition:</a:t>
            </a:r>
            <a:r>
              <a:rPr lang="en-US" altLang="en-US" sz="2800" dirty="0" smtClean="0">
                <a:solidFill>
                  <a:srgbClr val="FF0000"/>
                </a:solidFill>
              </a:rPr>
              <a:t> autotrophic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 smtClean="0"/>
              <a:t>Cell structures: have </a:t>
            </a:r>
            <a:r>
              <a:rPr lang="en-US" altLang="en-US" sz="2800" dirty="0" smtClean="0">
                <a:solidFill>
                  <a:srgbClr val="FF0000"/>
                </a:solidFill>
              </a:rPr>
              <a:t>chloroplasts</a:t>
            </a:r>
            <a:r>
              <a:rPr lang="en-US" altLang="en-US" sz="2800" dirty="0" smtClean="0"/>
              <a:t> and cell </a:t>
            </a:r>
            <a:r>
              <a:rPr lang="en-US" altLang="en-US" sz="2800" b="1" dirty="0" smtClean="0"/>
              <a:t>walls</a:t>
            </a:r>
            <a:r>
              <a:rPr lang="en-US" altLang="en-US" sz="2800" dirty="0" smtClean="0"/>
              <a:t> made of </a:t>
            </a:r>
            <a:r>
              <a:rPr lang="en-US" altLang="en-US" sz="2800" dirty="0" smtClean="0">
                <a:solidFill>
                  <a:srgbClr val="FF0000"/>
                </a:solidFill>
              </a:rPr>
              <a:t>cellulose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Non motile</a:t>
            </a:r>
          </a:p>
          <a:p>
            <a:pPr eaLnBrk="1" hangingPunct="1"/>
            <a:r>
              <a:rPr lang="en-US" altLang="en-US" sz="2800" dirty="0" smtClean="0"/>
              <a:t>Asexual and </a:t>
            </a:r>
            <a:r>
              <a:rPr lang="en-US" altLang="en-US" sz="2800" dirty="0" smtClean="0">
                <a:solidFill>
                  <a:srgbClr val="000000"/>
                </a:solidFill>
              </a:rPr>
              <a:t>sexual </a:t>
            </a:r>
            <a:r>
              <a:rPr lang="en-US" altLang="en-US" sz="2800" dirty="0" smtClean="0"/>
              <a:t>reproduction </a:t>
            </a:r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778" y="1219200"/>
            <a:ext cx="3387982" cy="5315204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www.mun.ca/biology/scarr/139442_Plant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" name="Online Image Placeholder 1"/>
          <p:cNvSpPr>
            <a:spLocks noGrp="1"/>
          </p:cNvSpPr>
          <p:nvPr>
            <p:ph type="clipArt" sz="half" idx="2"/>
          </p:nvPr>
        </p:nvSpPr>
        <p:spPr>
          <a:xfrm>
            <a:off x="1959864" y="518160"/>
            <a:ext cx="3695700" cy="365760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32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Kingdom 4: Animalia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40213" y="1066800"/>
            <a:ext cx="40767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Type of cells: </a:t>
            </a:r>
            <a:r>
              <a:rPr lang="en-US" altLang="en-US" sz="2800" dirty="0" smtClean="0">
                <a:solidFill>
                  <a:srgbClr val="FF0000"/>
                </a:solidFill>
              </a:rPr>
              <a:t>eukaryotic</a:t>
            </a:r>
            <a:r>
              <a:rPr lang="en-US" altLang="en-US" sz="2800" dirty="0" smtClean="0"/>
              <a:t> 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Number of cells: </a:t>
            </a:r>
            <a:r>
              <a:rPr lang="en-US" altLang="en-US" sz="2800" dirty="0">
                <a:solidFill>
                  <a:srgbClr val="FF0000"/>
                </a:solidFill>
              </a:rPr>
              <a:t>m</a:t>
            </a:r>
            <a:r>
              <a:rPr lang="en-US" altLang="en-US" sz="2800" dirty="0" smtClean="0">
                <a:solidFill>
                  <a:srgbClr val="FF0000"/>
                </a:solidFill>
              </a:rPr>
              <a:t>ulticellular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Mode of nutrition:</a:t>
            </a:r>
            <a:r>
              <a:rPr lang="en-US" altLang="en-US" sz="2800" dirty="0" smtClean="0">
                <a:solidFill>
                  <a:srgbClr val="FF0000"/>
                </a:solidFill>
              </a:rPr>
              <a:t> heterotrophic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Cell structures: </a:t>
            </a:r>
            <a:r>
              <a:rPr lang="en-US" altLang="en-US" sz="2800" dirty="0" smtClean="0">
                <a:solidFill>
                  <a:srgbClr val="FF0000"/>
                </a:solidFill>
              </a:rPr>
              <a:t>no cell walls</a:t>
            </a:r>
            <a:r>
              <a:rPr lang="en-US" altLang="en-US" sz="2800" dirty="0" smtClean="0"/>
              <a:t> or chloroplasts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Motile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Sexual and asexual reproduction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Largest </a:t>
            </a:r>
            <a:r>
              <a:rPr lang="en-US" altLang="en-US" sz="2800" dirty="0" smtClean="0"/>
              <a:t>group is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Arthropods</a:t>
            </a:r>
            <a:r>
              <a:rPr lang="en-US" altLang="en-US" sz="2800" dirty="0" smtClean="0"/>
              <a:t> = 70% of all </a:t>
            </a:r>
            <a:r>
              <a:rPr lang="en-US" altLang="en-US" sz="2800" dirty="0" smtClean="0"/>
              <a:t>animals</a:t>
            </a:r>
            <a:endParaRPr lang="en-US" altLang="en-US" sz="2800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2402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295400" y="5257800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A jumping spider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Sciences 11</a:t>
            </a:r>
            <a:br>
              <a:rPr lang="en-US" altLang="en-US" smtClean="0"/>
            </a:br>
            <a:r>
              <a:rPr lang="en-US" altLang="en-US" sz="4000" smtClean="0"/>
              <a:t>Taxonomy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Taxonomy shows us where a species </a:t>
            </a:r>
            <a:r>
              <a:rPr lang="en-US" altLang="en-US" sz="3200" dirty="0" smtClean="0">
                <a:solidFill>
                  <a:srgbClr val="FF0000"/>
                </a:solidFill>
              </a:rPr>
              <a:t>diverged from its relatives.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Let’s use humans, </a:t>
            </a:r>
            <a:r>
              <a:rPr lang="en-US" altLang="en-US" sz="3200" dirty="0" smtClean="0">
                <a:solidFill>
                  <a:srgbClr val="000000"/>
                </a:solidFill>
              </a:rPr>
              <a:t>chimpanzees, house cats, </a:t>
            </a:r>
            <a:r>
              <a:rPr lang="en-US" altLang="en-US" sz="3200" dirty="0" smtClean="0">
                <a:solidFill>
                  <a:srgbClr val="000000"/>
                </a:solidFill>
              </a:rPr>
              <a:t>and </a:t>
            </a:r>
            <a:r>
              <a:rPr lang="en-US" altLang="en-US" sz="3200" dirty="0" smtClean="0">
                <a:solidFill>
                  <a:srgbClr val="000000"/>
                </a:solidFill>
              </a:rPr>
              <a:t>maple trees </a:t>
            </a:r>
            <a:r>
              <a:rPr lang="en-US" altLang="en-US" sz="3200" dirty="0" smtClean="0">
                <a:solidFill>
                  <a:srgbClr val="000000"/>
                </a:solidFill>
              </a:rPr>
              <a:t>as examples to illustrate this: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30225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Examples of Taxonomic Classification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93663" y="12192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     </a:t>
            </a:r>
            <a:r>
              <a:rPr lang="en-US" altLang="en-US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Humans	Chimpanzees	House Cats	Maple Trees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Domain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Eukarya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Eukarya	Eukarya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Eukarya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Kingdom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Animalia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Animalia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Animalia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Plantae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Phylum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Chordata   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Chordata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Chordata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Tracheophyta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Class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Mammalia 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Mammalia  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Mammalia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Angiospermidea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Order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Primata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Primata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Carnivora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Sapindales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Family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Hominidia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Hominidia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Felidia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 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Aceridea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Genus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Homo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Pan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Felis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Acer</a:t>
            </a:r>
            <a:endParaRPr lang="en-US" altLang="en-US" sz="2200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Species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sapiens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trogolodytes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catus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rubrum</a:t>
            </a:r>
            <a:endParaRPr lang="en-US" altLang="en-US" sz="2200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4572000"/>
            <a:ext cx="7391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kumimoji="0" lang="en-US" altLang="en-US" sz="3200">
                <a:solidFill>
                  <a:srgbClr val="000000"/>
                </a:solidFill>
              </a:rPr>
              <a:t>We use the </a:t>
            </a:r>
            <a:r>
              <a:rPr kumimoji="0" lang="en-US" altLang="en-US" sz="3200">
                <a:solidFill>
                  <a:srgbClr val="FF0000"/>
                </a:solidFill>
              </a:rPr>
              <a:t>genus</a:t>
            </a:r>
            <a:r>
              <a:rPr kumimoji="0" lang="en-US" altLang="en-US" sz="3200">
                <a:solidFill>
                  <a:srgbClr val="000000"/>
                </a:solidFill>
              </a:rPr>
              <a:t> and </a:t>
            </a:r>
            <a:r>
              <a:rPr kumimoji="0" lang="en-US" altLang="en-US" sz="3200">
                <a:solidFill>
                  <a:srgbClr val="FF0000"/>
                </a:solidFill>
              </a:rPr>
              <a:t>species</a:t>
            </a:r>
            <a:r>
              <a:rPr kumimoji="0" lang="en-US" altLang="en-US" sz="3200">
                <a:solidFill>
                  <a:srgbClr val="000000"/>
                </a:solidFill>
              </a:rPr>
              <a:t> name to identify organisms. </a:t>
            </a:r>
          </a:p>
          <a:p>
            <a:pPr eaLnBrk="1" hangingPunct="1"/>
            <a:r>
              <a:rPr kumimoji="0" lang="en-US" altLang="en-US" sz="3200">
                <a:solidFill>
                  <a:srgbClr val="000000"/>
                </a:solidFill>
              </a:rPr>
              <a:t>Ex. </a:t>
            </a:r>
            <a:r>
              <a:rPr kumimoji="0" lang="en-US" altLang="en-US" sz="3200" i="1">
                <a:solidFill>
                  <a:srgbClr val="FF0000"/>
                </a:solidFill>
              </a:rPr>
              <a:t>Homo sapiens, Felis catus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30225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Examples of Taxonomic Classification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93663" y="12192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     </a:t>
            </a:r>
            <a:r>
              <a:rPr lang="en-US" altLang="en-US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Humans	Chimpanzees	House Cats	Maple Trees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Domain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Eukarya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Eukarya	Eukarya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Eukarya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Kingdom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Animalia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Animalia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Animalia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Plantae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Phylum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Chordata   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Chordata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Chordata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Tracheophyta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Class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Mammalia 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Mammalia  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Mammalia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Angiospermidea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Order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Primata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Primata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Carnivora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Sapindales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Family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Hominidia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Hominidia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Felidia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 	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Aceridea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Genus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Homo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Pan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Felis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Acer</a:t>
            </a:r>
            <a:endParaRPr lang="en-US" altLang="en-US" sz="2200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Species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sapiens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trogolodytes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catus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rubrum</a:t>
            </a:r>
            <a:endParaRPr lang="en-US" altLang="en-US" sz="2200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4572000"/>
            <a:ext cx="7391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kumimoji="0" lang="en-US" altLang="en-US" sz="3200">
                <a:solidFill>
                  <a:srgbClr val="000000"/>
                </a:solidFill>
              </a:rPr>
              <a:t>We use the </a:t>
            </a:r>
            <a:r>
              <a:rPr kumimoji="0" lang="en-US" altLang="en-US" sz="3200">
                <a:solidFill>
                  <a:srgbClr val="FF0000"/>
                </a:solidFill>
              </a:rPr>
              <a:t>genus</a:t>
            </a:r>
            <a:r>
              <a:rPr kumimoji="0" lang="en-US" altLang="en-US" sz="3200">
                <a:solidFill>
                  <a:srgbClr val="000000"/>
                </a:solidFill>
              </a:rPr>
              <a:t> and </a:t>
            </a:r>
            <a:r>
              <a:rPr kumimoji="0" lang="en-US" altLang="en-US" sz="3200">
                <a:solidFill>
                  <a:srgbClr val="FF0000"/>
                </a:solidFill>
              </a:rPr>
              <a:t>species</a:t>
            </a:r>
            <a:r>
              <a:rPr kumimoji="0" lang="en-US" altLang="en-US" sz="3200">
                <a:solidFill>
                  <a:srgbClr val="000000"/>
                </a:solidFill>
              </a:rPr>
              <a:t> name to identify organisms. </a:t>
            </a:r>
          </a:p>
          <a:p>
            <a:pPr eaLnBrk="1" hangingPunct="1"/>
            <a:r>
              <a:rPr kumimoji="0" lang="en-US" altLang="en-US" sz="3200">
                <a:solidFill>
                  <a:srgbClr val="000000"/>
                </a:solidFill>
              </a:rPr>
              <a:t>Ex. </a:t>
            </a:r>
            <a:r>
              <a:rPr kumimoji="0" lang="en-US" altLang="en-US" sz="3200" i="1">
                <a:solidFill>
                  <a:srgbClr val="FF0000"/>
                </a:solidFill>
              </a:rPr>
              <a:t>Homo sapiens, Felis catus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0823" y="2119920"/>
            <a:ext cx="8674100" cy="1477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Notice that the Genus is capitalized, and the species is not. The name should be in </a:t>
            </a:r>
            <a:r>
              <a:rPr lang="en-US" altLang="en-US" i="1" dirty="0"/>
              <a:t>italics</a:t>
            </a:r>
            <a:r>
              <a:rPr lang="en-US" altLang="en-US" dirty="0"/>
              <a:t> if typed or </a:t>
            </a:r>
            <a:r>
              <a:rPr lang="en-US" altLang="en-US" u="sng" dirty="0"/>
              <a:t>underlined</a:t>
            </a:r>
            <a:r>
              <a:rPr lang="en-US" altLang="en-US" dirty="0"/>
              <a:t> if printed.</a:t>
            </a:r>
          </a:p>
        </p:txBody>
      </p:sp>
    </p:spTree>
    <p:extLst>
      <p:ext uri="{BB962C8B-B14F-4D97-AF65-F5344CB8AC3E}">
        <p14:creationId xmlns:p14="http://schemas.microsoft.com/office/powerpoint/2010/main" val="3194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30225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Examples of Taxonomic Classification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225550" y="1031875"/>
            <a:ext cx="669925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lvl="4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House Cat		Lion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Domain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Eukarya		Eukarya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Kingdom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Animalia		Animalia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Phylum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Chordata		Chordata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Class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    	Mammalia  		Mammalia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Order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Carnivora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Carnivora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Family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Felidae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 		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Pantherinae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Genus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Felis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Panthera</a:t>
            </a:r>
            <a:endParaRPr lang="en-US" altLang="en-US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Species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catus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			</a:t>
            </a:r>
            <a:r>
              <a:rPr lang="en-US" altLang="en-US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leo</a:t>
            </a:r>
            <a:endParaRPr lang="en-US" altLang="en-US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4572000"/>
            <a:ext cx="7391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endParaRPr kumimoji="0" lang="en-US" altLang="en-US" sz="320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r>
              <a:rPr kumimoji="0" lang="en-US" altLang="en-US" sz="3200" dirty="0" smtClean="0">
                <a:solidFill>
                  <a:srgbClr val="000000"/>
                </a:solidFill>
              </a:rPr>
              <a:t>How </a:t>
            </a:r>
            <a:r>
              <a:rPr kumimoji="0" lang="en-US" altLang="en-US" sz="3200" dirty="0" smtClean="0">
                <a:solidFill>
                  <a:srgbClr val="000000"/>
                </a:solidFill>
              </a:rPr>
              <a:t>do we identify lions?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62600" y="5181600"/>
            <a:ext cx="2501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 err="1">
                <a:solidFill>
                  <a:srgbClr val="FF0000"/>
                </a:solidFill>
              </a:rPr>
              <a:t>Panthera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leo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5375" y="1828800"/>
            <a:ext cx="7439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sz="2800" dirty="0" smtClean="0">
                <a:solidFill>
                  <a:srgbClr val="000000"/>
                </a:solidFill>
              </a:rPr>
              <a:t>…state the levels of classification and the man who created the classification system?</a:t>
            </a:r>
          </a:p>
          <a:p>
            <a:pPr marL="0" indent="0" eaLnBrk="1" hangingPunct="1"/>
            <a:endParaRPr lang="en-CA" altLang="en-US" sz="2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sz="2800" dirty="0" smtClean="0">
                <a:solidFill>
                  <a:srgbClr val="000000"/>
                </a:solidFill>
              </a:rPr>
              <a:t>… describe the 3 domains and the 4 kingdoms?</a:t>
            </a:r>
          </a:p>
          <a:p>
            <a:pPr marL="0" indent="0" eaLnBrk="1" hangingPunct="1"/>
            <a:endParaRPr lang="en-CA" altLang="en-US" sz="28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sz="2800" dirty="0" smtClean="0">
                <a:solidFill>
                  <a:srgbClr val="000000"/>
                </a:solidFill>
              </a:rPr>
              <a:t>… discuss the relatedness of organisms based on their classification?</a:t>
            </a:r>
            <a:endParaRPr lang="en-CA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Objectives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419600"/>
          </a:xfrm>
        </p:spPr>
        <p:txBody>
          <a:bodyPr/>
          <a:lstStyle/>
          <a:p>
            <a:pPr marL="0" indent="0" eaLnBrk="1" hangingPunct="1">
              <a:buFont typeface="Brush Script MT" panose="03060802040406070304" pitchFamily="66" charset="0"/>
              <a:buNone/>
            </a:pPr>
            <a:r>
              <a:rPr lang="en-CA" altLang="en-US" sz="3200" dirty="0" smtClean="0">
                <a:solidFill>
                  <a:srgbClr val="000000"/>
                </a:solidFill>
              </a:rPr>
              <a:t>By the end of the lesson you should be able to:</a:t>
            </a:r>
          </a:p>
          <a:p>
            <a:pPr marL="0" indent="0" eaLnBrk="1" hangingPunct="1"/>
            <a:r>
              <a:rPr lang="en-CA" altLang="en-US" sz="3200" dirty="0" smtClean="0">
                <a:solidFill>
                  <a:srgbClr val="000000"/>
                </a:solidFill>
              </a:rPr>
              <a:t>State the levels of classification and the man who created the classification system</a:t>
            </a:r>
          </a:p>
          <a:p>
            <a:pPr marL="0" indent="0" eaLnBrk="1" hangingPunct="1"/>
            <a:r>
              <a:rPr lang="en-CA" altLang="en-US" sz="3200" dirty="0" smtClean="0">
                <a:solidFill>
                  <a:srgbClr val="000000"/>
                </a:solidFill>
              </a:rPr>
              <a:t>Describe the 3 domains and the 4 kingdoms</a:t>
            </a:r>
          </a:p>
          <a:p>
            <a:pPr marL="0" indent="0" eaLnBrk="1" hangingPunct="1"/>
            <a:r>
              <a:rPr lang="en-CA" altLang="en-US" sz="3200" dirty="0" smtClean="0">
                <a:solidFill>
                  <a:srgbClr val="000000"/>
                </a:solidFill>
              </a:rPr>
              <a:t>Discuss the relatedness of organisms based on their classification</a:t>
            </a:r>
          </a:p>
          <a:p>
            <a:pPr marL="0" indent="0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958850" y="1847850"/>
            <a:ext cx="6981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68738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idx="1"/>
          </p:nvPr>
        </p:nvSpPr>
        <p:spPr>
          <a:xfrm>
            <a:off x="958850" y="1828800"/>
            <a:ext cx="7270750" cy="3657600"/>
          </a:xfrm>
        </p:spPr>
        <p:txBody>
          <a:bodyPr lIns="0" tIns="457200" rIns="0" bIns="457200"/>
          <a:lstStyle/>
          <a:p>
            <a:pPr eaLnBrk="1" hangingPunct="1">
              <a:buFontTx/>
              <a:buNone/>
            </a:pPr>
            <a:r>
              <a:rPr lang="en-US" altLang="en-US" sz="3200" smtClean="0">
                <a:solidFill>
                  <a:srgbClr val="000000"/>
                </a:solidFill>
              </a:rPr>
              <a:t>Recall: </a:t>
            </a:r>
          </a:p>
          <a:p>
            <a:pPr eaLnBrk="1" hangingPunct="1">
              <a:buFontTx/>
              <a:buNone/>
            </a:pPr>
            <a:r>
              <a:rPr lang="en-US" altLang="en-US" sz="3200" smtClean="0">
                <a:solidFill>
                  <a:srgbClr val="000000"/>
                </a:solidFill>
              </a:rPr>
              <a:t>1) Life is both similar and diverse</a:t>
            </a:r>
          </a:p>
          <a:p>
            <a:pPr eaLnBrk="1" hangingPunct="1">
              <a:buFontTx/>
              <a:buNone/>
            </a:pPr>
            <a:r>
              <a:rPr lang="en-US" altLang="en-US" sz="3200" smtClean="0">
                <a:solidFill>
                  <a:srgbClr val="000000"/>
                </a:solidFill>
              </a:rPr>
              <a:t>2) Evolution helps us understand who is related to who</a:t>
            </a:r>
          </a:p>
          <a:p>
            <a:pPr eaLnBrk="1" hangingPunct="1">
              <a:buFontTx/>
              <a:buChar char=" "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eaLnBrk="1" hangingPunct="1">
              <a:buFont typeface="Brush Script MT" panose="03060802040406070304" pitchFamily="66" charset="0"/>
              <a:buNone/>
            </a:pPr>
            <a:r>
              <a:rPr lang="en-US" altLang="en-US" sz="3200" i="1" smtClean="0">
                <a:solidFill>
                  <a:srgbClr val="C00000"/>
                </a:solidFill>
              </a:rPr>
              <a:t>BUT….How do we organize and make sense of all these different life forms?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Taxonomy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idx="1"/>
          </p:nvPr>
        </p:nvSpPr>
        <p:spPr>
          <a:xfrm>
            <a:off x="1463675" y="2119313"/>
            <a:ext cx="6461125" cy="3603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</a:rPr>
              <a:t>The solution to this problem is </a:t>
            </a:r>
            <a:r>
              <a:rPr lang="en-US" altLang="en-US" sz="3200" b="1" dirty="0" smtClean="0">
                <a:solidFill>
                  <a:srgbClr val="000000"/>
                </a:solidFill>
                <a:hlinkClick r:id="rId2"/>
              </a:rPr>
              <a:t>taxonomy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– the study of naming and classifying organisms</a:t>
            </a:r>
            <a:endParaRPr lang="en-US" altLang="en-US" sz="32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en-US" sz="32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</a:rPr>
              <a:t>Based upon Carl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Linneaus</a:t>
            </a:r>
            <a:r>
              <a:rPr lang="en-US" altLang="en-US" sz="3200" dirty="0" smtClean="0">
                <a:solidFill>
                  <a:srgbClr val="000000"/>
                </a:solidFill>
              </a:rPr>
              <a:t>’ system of </a:t>
            </a:r>
            <a:r>
              <a:rPr lang="en-US" altLang="en-US" sz="3200" dirty="0" smtClean="0">
                <a:solidFill>
                  <a:srgbClr val="C00000"/>
                </a:solidFill>
              </a:rPr>
              <a:t>Binomial Nomenclature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	(name in 2 parts, based on Latin words)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19313"/>
            <a:ext cx="7543800" cy="36036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The first question in taxonomy is: </a:t>
            </a:r>
            <a:r>
              <a:rPr lang="en-US" altLang="en-US" sz="3200" dirty="0" smtClean="0"/>
              <a:t>What are the main divisions?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There used to be only 2 kingdoms: plants and animals.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Now, the latest classification system employs a “super category” called </a:t>
            </a:r>
            <a:r>
              <a:rPr lang="en-US" altLang="en-US" sz="3200" dirty="0" smtClean="0">
                <a:solidFill>
                  <a:srgbClr val="C00000"/>
                </a:solidFill>
              </a:rPr>
              <a:t>Domains</a:t>
            </a:r>
            <a:r>
              <a:rPr lang="en-US" altLang="en-US" sz="3200" dirty="0" smtClean="0">
                <a:solidFill>
                  <a:srgbClr val="000000"/>
                </a:solidFill>
              </a:rPr>
              <a:t>.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Domains</a:t>
            </a:r>
          </a:p>
        </p:txBody>
      </p:sp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5200"/>
            <a:ext cx="86868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8763000" cy="6572250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200400"/>
            <a:ext cx="3581400" cy="1201737"/>
          </a:xfrm>
        </p:spPr>
        <p:txBody>
          <a:bodyPr/>
          <a:lstStyle/>
          <a:p>
            <a:r>
              <a:rPr lang="en-US" altLang="en-US" dirty="0" smtClean="0">
                <a:hlinkClick r:id="rId3"/>
              </a:rPr>
              <a:t>Intro to Classification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6965950" cy="1201738"/>
          </a:xfrm>
        </p:spPr>
        <p:txBody>
          <a:bodyPr/>
          <a:lstStyle/>
          <a:p>
            <a:pPr eaLnBrk="1" hangingPunct="1"/>
            <a:r>
              <a:rPr lang="en-US" altLang="en-US" smtClean="0"/>
              <a:t>Domain Archaea</a:t>
            </a:r>
          </a:p>
        </p:txBody>
      </p:sp>
      <p:sp>
        <p:nvSpPr>
          <p:cNvPr id="18435" name="Rectangle 10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5334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This includes </a:t>
            </a:r>
            <a:r>
              <a:rPr lang="en-US" altLang="en-US" sz="3200" dirty="0" smtClean="0">
                <a:solidFill>
                  <a:srgbClr val="000000"/>
                </a:solidFill>
              </a:rPr>
              <a:t>one Kingdom: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Archaebacteria</a:t>
            </a:r>
            <a:r>
              <a:rPr lang="en-US" altLang="en-US" sz="32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They include forms of bacteria today that live in the most </a:t>
            </a:r>
            <a:r>
              <a:rPr lang="en-US" altLang="en-US" sz="3200" dirty="0" smtClean="0">
                <a:solidFill>
                  <a:srgbClr val="FF0000"/>
                </a:solidFill>
              </a:rPr>
              <a:t>extreme conditions </a:t>
            </a:r>
            <a:r>
              <a:rPr lang="en-US" altLang="en-US" sz="3200" dirty="0" smtClean="0">
                <a:solidFill>
                  <a:srgbClr val="000000"/>
                </a:solidFill>
              </a:rPr>
              <a:t>such as hot springs and sulfur pools.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Examples include:</a:t>
            </a:r>
            <a:endParaRPr lang="en-US" altLang="en-US" sz="32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Methanogens</a:t>
            </a:r>
          </a:p>
          <a:p>
            <a:pPr lvl="1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Halophiles</a:t>
            </a:r>
          </a:p>
        </p:txBody>
      </p:sp>
      <p:pic>
        <p:nvPicPr>
          <p:cNvPr id="18436" name="Picture 13" descr="halophiles-methanogens-electron-microscope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2672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4961</TotalTime>
  <Words>972</Words>
  <Application>Microsoft Office PowerPoint</Application>
  <PresentationFormat>On-screen Show (4:3)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Constantia</vt:lpstr>
      <vt:lpstr>Franklin Gothic Book</vt:lpstr>
      <vt:lpstr>Brush Script MT</vt:lpstr>
      <vt:lpstr>Times New Roman</vt:lpstr>
      <vt:lpstr>Rage Italic</vt:lpstr>
      <vt:lpstr>Pushpin</vt:lpstr>
      <vt:lpstr>Life Sciences 11 Taxonomy</vt:lpstr>
      <vt:lpstr>Life Sciences 11 Taxonomy</vt:lpstr>
      <vt:lpstr>Objectives</vt:lpstr>
      <vt:lpstr>Introduction</vt:lpstr>
      <vt:lpstr>Taxonomy</vt:lpstr>
      <vt:lpstr>Classifications</vt:lpstr>
      <vt:lpstr>Domains</vt:lpstr>
      <vt:lpstr>Intro to Classification</vt:lpstr>
      <vt:lpstr>Domain Archaea</vt:lpstr>
      <vt:lpstr>Domain Archaea</vt:lpstr>
      <vt:lpstr>Domain Bacteria</vt:lpstr>
      <vt:lpstr>Domain Bacteria</vt:lpstr>
      <vt:lpstr>Domain Eukarya</vt:lpstr>
      <vt:lpstr>Kingdom 1: Protista</vt:lpstr>
      <vt:lpstr>Kingdom 2: Fungi</vt:lpstr>
      <vt:lpstr>PowerPoint Presentation</vt:lpstr>
      <vt:lpstr>Kingdom 3: Plantae</vt:lpstr>
      <vt:lpstr>PowerPoint Presentation</vt:lpstr>
      <vt:lpstr>Kingdom 4: Animalia</vt:lpstr>
      <vt:lpstr>Conclusion</vt:lpstr>
      <vt:lpstr>Examples of Taxonomic Classification</vt:lpstr>
      <vt:lpstr>Examples of Taxonomic Classification</vt:lpstr>
      <vt:lpstr>Examples of Taxonomic Classification</vt:lpstr>
      <vt:lpstr>Can You …</vt:lpstr>
    </vt:vector>
  </TitlesOfParts>
  <Company>SD #23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Testbank</dc:creator>
  <cp:lastModifiedBy>Wes Schmitt</cp:lastModifiedBy>
  <cp:revision>50</cp:revision>
  <dcterms:created xsi:type="dcterms:W3CDTF">2004-02-23T09:27:54Z</dcterms:created>
  <dcterms:modified xsi:type="dcterms:W3CDTF">2022-10-24T03:08:32Z</dcterms:modified>
</cp:coreProperties>
</file>