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1" r:id="rId3"/>
    <p:sldId id="257" r:id="rId4"/>
    <p:sldId id="274" r:id="rId5"/>
    <p:sldId id="259" r:id="rId6"/>
    <p:sldId id="276" r:id="rId7"/>
    <p:sldId id="275" r:id="rId8"/>
    <p:sldId id="277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69" r:id="rId17"/>
    <p:sldId id="265" r:id="rId18"/>
    <p:sldId id="266" r:id="rId19"/>
    <p:sldId id="267" r:id="rId20"/>
    <p:sldId id="268" r:id="rId21"/>
    <p:sldId id="273" r:id="rId22"/>
    <p:sldId id="272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33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4E159-E86D-40A0-9871-F3A8483E3A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6753C-B171-4604-B580-B5A59128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0345EE-EBC4-4C36-AE08-FB351581E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21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748CC0-9A02-49AD-A764-5C7D9774B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1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3C65CE-421D-4D91-A15D-BFECB9017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CDB421-DE1C-4014-8C91-E4AE7A8B956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0C8FB8-B844-4708-8EFB-0060BE600F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u="none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Qb7Xq0en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657599"/>
          </a:xfrm>
        </p:spPr>
        <p:txBody>
          <a:bodyPr/>
          <a:lstStyle/>
          <a:p>
            <a:r>
              <a:rPr lang="en-CA" dirty="0" smtClean="0"/>
              <a:t>Life Sciences</a:t>
            </a:r>
            <a:r>
              <a:rPr lang="en-CA" dirty="0" smtClean="0"/>
              <a:t> </a:t>
            </a:r>
            <a:r>
              <a:rPr lang="en-CA" dirty="0" smtClean="0"/>
              <a:t>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Kingdom </a:t>
            </a:r>
            <a:r>
              <a:rPr lang="en-CA" dirty="0" err="1" smtClean="0"/>
              <a:t>Animalia</a:t>
            </a:r>
            <a:r>
              <a:rPr lang="en-CA" dirty="0" smtClean="0"/>
              <a:t>:</a:t>
            </a:r>
          </a:p>
          <a:p>
            <a:r>
              <a:rPr lang="en-CA" dirty="0" smtClean="0"/>
              <a:t>Phylum Annelida:</a:t>
            </a:r>
          </a:p>
          <a:p>
            <a:r>
              <a:rPr lang="en-CA" dirty="0" smtClean="0"/>
              <a:t>The Segmented Worms</a:t>
            </a:r>
          </a:p>
        </p:txBody>
      </p:sp>
      <p:pic>
        <p:nvPicPr>
          <p:cNvPr id="1028" name="Picture 4" descr="http://study.com/cimages/multimages/16/redwigg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5105"/>
            <a:ext cx="4114800" cy="30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First phylum to have a circulatory system - frees them from diffusion of materials - can grow larger. </a:t>
            </a:r>
            <a:endParaRPr lang="en-US" altLang="en-US" dirty="0" smtClean="0"/>
          </a:p>
          <a:p>
            <a:r>
              <a:rPr lang="en-US" dirty="0"/>
              <a:t>C</a:t>
            </a:r>
            <a:r>
              <a:rPr lang="en-US" dirty="0" smtClean="0"/>
              <a:t>losed circulatory system where blood is contained within a network of blood vessels</a:t>
            </a:r>
          </a:p>
          <a:p>
            <a:r>
              <a:rPr lang="en-US" altLang="en-US" dirty="0"/>
              <a:t>Also have “hearts</a:t>
            </a:r>
            <a:r>
              <a:rPr lang="en-US" altLang="en-US" dirty="0" smtClean="0"/>
              <a:t>” or sets of aortic arches that pump blood through dorsal and ventral blood vessels that run the length of the body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6146" name="Picture 2" descr="http://zoology2014rylee.weebly.com/uploads/2/6/1/6/26160481/923841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6705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 annelids often breathe through gills which exchange gases underwater</a:t>
            </a:r>
          </a:p>
          <a:p>
            <a:r>
              <a:rPr lang="en-US" dirty="0" smtClean="0"/>
              <a:t>Terrestrial annelids must stay moist as they still rely on diffusion through their skin for gas exchange</a:t>
            </a:r>
            <a:endParaRPr lang="en-US" dirty="0"/>
          </a:p>
        </p:txBody>
      </p:sp>
      <p:pic>
        <p:nvPicPr>
          <p:cNvPr id="8194" name="Picture 2" descr="http://www.ryanphotographic.com/images/JPEGS/Branchioma%20nigromaculata%20Spotted%20feather%20duster%20worm%20Belize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352800"/>
            <a:ext cx="5032375" cy="335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4525963"/>
          </a:xfrm>
        </p:spPr>
        <p:txBody>
          <a:bodyPr/>
          <a:lstStyle/>
          <a:p>
            <a:r>
              <a:rPr lang="en-US" altLang="en-US" dirty="0"/>
              <a:t>Have specialized excretory units called </a:t>
            </a:r>
            <a:r>
              <a:rPr lang="en-US" altLang="en-US" dirty="0" err="1" smtClean="0"/>
              <a:t>nephridia</a:t>
            </a:r>
            <a:r>
              <a:rPr lang="en-US" altLang="en-US" dirty="0" smtClean="0"/>
              <a:t> </a:t>
            </a:r>
            <a:r>
              <a:rPr lang="en-US" altLang="en-US" dirty="0"/>
              <a:t>in pairs in each segment</a:t>
            </a:r>
          </a:p>
          <a:p>
            <a:r>
              <a:rPr lang="en-US" altLang="en-US" dirty="0"/>
              <a:t>Used as a </a:t>
            </a:r>
            <a:r>
              <a:rPr lang="en-US" altLang="en-US" dirty="0" smtClean="0"/>
              <a:t>‘kidney’ </a:t>
            </a:r>
            <a:r>
              <a:rPr lang="en-US" altLang="en-US" dirty="0"/>
              <a:t>to get rid of metabolic </a:t>
            </a:r>
            <a:r>
              <a:rPr lang="en-US" altLang="en-US" dirty="0" smtClean="0"/>
              <a:t>wastes and excess water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 descr="http://people.eku.edu/schusterg/bio141/POWERPOINT%20NOTES/Annelids_files/slide0004_image01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/>
          <a:stretch/>
        </p:blipFill>
        <p:spPr bwMode="auto">
          <a:xfrm>
            <a:off x="1905000" y="2895600"/>
            <a:ext cx="5486400" cy="396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5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Nervous system has a single ventral nerve cord with an anterior </a:t>
            </a:r>
            <a:r>
              <a:rPr lang="en-US" altLang="en-US" dirty="0" smtClean="0"/>
              <a:t>brain</a:t>
            </a:r>
          </a:p>
          <a:p>
            <a:r>
              <a:rPr lang="en-US" altLang="en-US" dirty="0" smtClean="0"/>
              <a:t>There are many adaptations for detecting stimuli including sensory tentacles, chemical receptors, </a:t>
            </a:r>
            <a:r>
              <a:rPr lang="en-US" altLang="en-US" dirty="0" err="1" smtClean="0"/>
              <a:t>statocysts</a:t>
            </a:r>
            <a:r>
              <a:rPr lang="en-US" altLang="en-US" dirty="0" smtClean="0"/>
              <a:t> for balance and ocelli for detecting light</a:t>
            </a:r>
            <a:endParaRPr lang="en-US" altLang="en-US" dirty="0"/>
          </a:p>
        </p:txBody>
      </p:sp>
      <p:pic>
        <p:nvPicPr>
          <p:cNvPr id="10242" name="Picture 2" descr="http://www.reaps.org/compost/images/wormsyst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726858"/>
            <a:ext cx="6214855" cy="29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9699"/>
            <a:ext cx="8229600" cy="1600200"/>
          </a:xfrm>
        </p:spPr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501"/>
            <a:ext cx="8229600" cy="4525963"/>
          </a:xfrm>
        </p:spPr>
        <p:txBody>
          <a:bodyPr/>
          <a:lstStyle/>
          <a:p>
            <a:r>
              <a:rPr lang="en-US" dirty="0" smtClean="0"/>
              <a:t>Hydrostatic skeleton with two groups of body muscles which contract to make the worm shorter and fatter or longer and thinner</a:t>
            </a:r>
          </a:p>
          <a:p>
            <a:r>
              <a:rPr lang="en-US" dirty="0" smtClean="0"/>
              <a:t>By alternately contracting these muscles, and using setae to prevent slipping, burrowing annelids can move through the ground</a:t>
            </a:r>
          </a:p>
          <a:p>
            <a:r>
              <a:rPr lang="en-US" dirty="0" smtClean="0"/>
              <a:t>Marine annelids have paddle-like appendages called </a:t>
            </a:r>
            <a:r>
              <a:rPr lang="en-US" dirty="0" err="1" smtClean="0"/>
              <a:t>parapodia</a:t>
            </a:r>
            <a:r>
              <a:rPr lang="en-US" dirty="0"/>
              <a:t> </a:t>
            </a:r>
            <a:r>
              <a:rPr lang="en-US" dirty="0" smtClean="0"/>
              <a:t>(“foot-like”)</a:t>
            </a:r>
            <a:endParaRPr lang="en-US" dirty="0"/>
          </a:p>
        </p:txBody>
      </p:sp>
      <p:pic>
        <p:nvPicPr>
          <p:cNvPr id="11266" name="Picture 2" descr="http://www.landcareresearch.co.nz/__data/assets/image/0009/49464/nereid_2_waiwhetumontage_b_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20" y="4039738"/>
            <a:ext cx="3904981" cy="27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extension.illinois.edu/worms/images/anatomy/anatomy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1000"/>
            <a:ext cx="489720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sexual reproduction with separate sexes and external fertilization</a:t>
            </a:r>
          </a:p>
          <a:p>
            <a:r>
              <a:rPr lang="en-US" dirty="0" smtClean="0"/>
              <a:t>Specialized region called the clitellum secretes a mucous ring where fertilization takes place then forms a protective cocoon</a:t>
            </a:r>
            <a:endParaRPr lang="en-US" dirty="0"/>
          </a:p>
        </p:txBody>
      </p:sp>
      <p:pic>
        <p:nvPicPr>
          <p:cNvPr id="12292" name="Picture 4" descr="https://usercontent1.hubstatic.com/3991640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47728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northeastparkscience.files.wordpress.com/2010/07/earthwormcopu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25871"/>
            <a:ext cx="4485190" cy="33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Annelid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There are three major classes of Annelids:</a:t>
            </a:r>
          </a:p>
          <a:p>
            <a:r>
              <a:rPr lang="en-US" altLang="en-US" dirty="0"/>
              <a:t>Class </a:t>
            </a:r>
            <a:r>
              <a:rPr lang="en-US" altLang="en-US" dirty="0" err="1" smtClean="0"/>
              <a:t>Oligochaeta</a:t>
            </a:r>
            <a:r>
              <a:rPr lang="en-US" altLang="en-US" dirty="0" smtClean="0"/>
              <a:t>: ex. the earthworm</a:t>
            </a:r>
            <a:endParaRPr lang="en-US" altLang="en-US" dirty="0"/>
          </a:p>
          <a:p>
            <a:r>
              <a:rPr lang="en-US" altLang="en-US" dirty="0"/>
              <a:t>Class </a:t>
            </a:r>
            <a:r>
              <a:rPr lang="en-US" altLang="en-US" dirty="0" smtClean="0"/>
              <a:t>Polychaeta: ex. the sandworm</a:t>
            </a:r>
            <a:endParaRPr lang="en-US" altLang="en-US" dirty="0"/>
          </a:p>
          <a:p>
            <a:r>
              <a:rPr lang="en-US" altLang="en-US" dirty="0"/>
              <a:t>Class </a:t>
            </a:r>
            <a:r>
              <a:rPr lang="en-US" altLang="en-US" dirty="0" err="1" smtClean="0"/>
              <a:t>Hirudinea</a:t>
            </a:r>
            <a:r>
              <a:rPr lang="en-US" altLang="en-US" dirty="0" smtClean="0"/>
              <a:t>: ex. the leech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4" descr="https://s-media-cache-ak0.pinimg.com/736x/43/b7/0c/43b70cbadbef1c8201efc9477cb1d0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5718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u="sng" dirty="0"/>
              <a:t>Class </a:t>
            </a:r>
            <a:r>
              <a:rPr lang="en-US" altLang="en-US" sz="4800" b="1" u="sng" dirty="0" err="1"/>
              <a:t>Oligochaeta</a:t>
            </a:r>
            <a:endParaRPr lang="en-US" altLang="en-US" sz="4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191000" cy="4267200"/>
          </a:xfrm>
        </p:spPr>
        <p:txBody>
          <a:bodyPr/>
          <a:lstStyle/>
          <a:p>
            <a:r>
              <a:rPr lang="en-US" altLang="en-US" dirty="0" smtClean="0"/>
              <a:t>“few hairs”</a:t>
            </a:r>
          </a:p>
          <a:p>
            <a:r>
              <a:rPr lang="en-US" altLang="en-US" dirty="0" smtClean="0"/>
              <a:t>Contains </a:t>
            </a:r>
            <a:r>
              <a:rPr lang="en-US" altLang="en-US" dirty="0"/>
              <a:t>the earthworm</a:t>
            </a:r>
          </a:p>
          <a:p>
            <a:r>
              <a:rPr lang="en-US" altLang="en-US" dirty="0"/>
              <a:t>Move using setae (bristles)</a:t>
            </a:r>
            <a:endParaRPr lang="en-US" altLang="en-US" sz="2800" dirty="0"/>
          </a:p>
          <a:p>
            <a:r>
              <a:rPr lang="en-US" altLang="en-US" dirty="0" smtClean="0"/>
              <a:t>Fairly </a:t>
            </a:r>
            <a:r>
              <a:rPr lang="en-US" altLang="en-US" dirty="0"/>
              <a:t>well adapted to land but must stay in moist environment</a:t>
            </a:r>
          </a:p>
          <a:p>
            <a:r>
              <a:rPr lang="en-US" altLang="en-US" dirty="0"/>
              <a:t>Head is reduced as are obvious sense </a:t>
            </a:r>
            <a:r>
              <a:rPr lang="en-US" altLang="en-US" dirty="0" smtClean="0"/>
              <a:t>organs</a:t>
            </a:r>
            <a:endParaRPr lang="en-US" altLang="en-US" dirty="0"/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57400"/>
            <a:ext cx="4495800" cy="2497138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u="sng" dirty="0"/>
              <a:t>Class </a:t>
            </a:r>
            <a:r>
              <a:rPr lang="en-US" altLang="en-US" b="1" u="sng" dirty="0" err="1"/>
              <a:t>Polychaeta</a:t>
            </a:r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4343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Contains “</a:t>
            </a:r>
            <a:r>
              <a:rPr lang="en-US" altLang="en-US" sz="2800" dirty="0" err="1"/>
              <a:t>parapodia</a:t>
            </a:r>
            <a:r>
              <a:rPr lang="en-US" altLang="en-US" sz="2800" dirty="0"/>
              <a:t>” that are modified setae</a:t>
            </a:r>
          </a:p>
          <a:p>
            <a:r>
              <a:rPr lang="en-US" altLang="en-US" sz="2800" dirty="0"/>
              <a:t>Used as paddles (thus this class is marine) to move about - beginning of appendage development</a:t>
            </a:r>
          </a:p>
          <a:p>
            <a:r>
              <a:rPr lang="en-US" altLang="en-US" sz="2800" dirty="0"/>
              <a:t>Also used as crude gills - beginning of respiratory system</a:t>
            </a:r>
          </a:p>
          <a:p>
            <a:r>
              <a:rPr lang="en-US" altLang="en-US" sz="2800" dirty="0"/>
              <a:t>Include sandworms and tubeworms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511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6763"/>
            <a:ext cx="2843213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295400"/>
            <a:ext cx="258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Tube Worms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502920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Cluster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590800" y="4191000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close up of mouth</a:t>
            </a:r>
          </a:p>
        </p:txBody>
      </p:sp>
    </p:spTree>
    <p:extLst>
      <p:ext uri="{BB962C8B-B14F-4D97-AF65-F5344CB8AC3E}">
        <p14:creationId xmlns:p14="http://schemas.microsoft.com/office/powerpoint/2010/main" val="15877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187" y="609600"/>
            <a:ext cx="7772400" cy="1143000"/>
          </a:xfrm>
        </p:spPr>
        <p:txBody>
          <a:bodyPr/>
          <a:lstStyle/>
          <a:p>
            <a:r>
              <a:rPr lang="en-US" altLang="en-US" b="1" u="sng" dirty="0"/>
              <a:t>Class </a:t>
            </a:r>
            <a:r>
              <a:rPr lang="en-US" altLang="en-US" b="1" u="sng" dirty="0" err="1"/>
              <a:t>Polychaeta</a:t>
            </a:r>
            <a:endParaRPr lang="en-US" altLang="en-US" b="1" u="sng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86216" y="1828800"/>
            <a:ext cx="6371983" cy="25146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sandworm shows the </a:t>
            </a:r>
            <a:r>
              <a:rPr lang="en-US" altLang="en-US" sz="2800" dirty="0" err="1"/>
              <a:t>parapodia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development</a:t>
            </a:r>
            <a:endParaRPr lang="en-US" altLang="en-US" sz="28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5894" y="2385891"/>
            <a:ext cx="6858003" cy="208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rmbr.nus.edu.sg/polychaete/polychae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67271"/>
            <a:ext cx="3340510" cy="39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Phylum Annelida Objectives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By the end of the lesson you should be able to:</a:t>
            </a:r>
          </a:p>
          <a:p>
            <a:r>
              <a:rPr lang="en-US" dirty="0"/>
              <a:t>State the advances over Nematodes</a:t>
            </a:r>
          </a:p>
          <a:p>
            <a:r>
              <a:rPr lang="en-US" dirty="0"/>
              <a:t>Describe all the body systems and structures (specifically on the Earthworm)</a:t>
            </a:r>
          </a:p>
          <a:p>
            <a:r>
              <a:rPr lang="en-US" dirty="0"/>
              <a:t>Describe the 3 classes and their example animals (and adaptations)</a:t>
            </a:r>
          </a:p>
        </p:txBody>
      </p:sp>
    </p:spTree>
    <p:extLst>
      <p:ext uri="{BB962C8B-B14F-4D97-AF65-F5344CB8AC3E}">
        <p14:creationId xmlns:p14="http://schemas.microsoft.com/office/powerpoint/2010/main" val="35809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u="sng" dirty="0"/>
              <a:t>Class </a:t>
            </a:r>
            <a:r>
              <a:rPr lang="en-US" altLang="en-US" sz="4800" b="1" u="sng" dirty="0" err="1"/>
              <a:t>Hirudinea</a:t>
            </a:r>
            <a:endParaRPr lang="en-US" altLang="en-US" sz="4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Leeches</a:t>
            </a:r>
          </a:p>
          <a:p>
            <a:r>
              <a:rPr lang="en-US" altLang="en-US" dirty="0"/>
              <a:t>These are </a:t>
            </a:r>
            <a:r>
              <a:rPr lang="en-US" altLang="en-US" dirty="0" err="1"/>
              <a:t>ectoparasites</a:t>
            </a:r>
            <a:r>
              <a:rPr lang="en-US" altLang="en-US" dirty="0"/>
              <a:t> that feed upon the blood of vertebrates including us.</a:t>
            </a:r>
          </a:p>
          <a:p>
            <a:r>
              <a:rPr lang="en-US" altLang="en-US" dirty="0"/>
              <a:t>Most common in fish</a:t>
            </a:r>
          </a:p>
          <a:p>
            <a:r>
              <a:rPr lang="en-US" altLang="en-US" dirty="0"/>
              <a:t>Can be used for medical purposes</a:t>
            </a:r>
            <a:endParaRPr lang="en-US" altLang="en-US" sz="2800" dirty="0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828800"/>
            <a:ext cx="5257800" cy="35607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486400" y="5410200"/>
            <a:ext cx="315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leech in a persons eye</a:t>
            </a:r>
          </a:p>
        </p:txBody>
      </p:sp>
    </p:spTree>
    <p:extLst>
      <p:ext uri="{BB962C8B-B14F-4D97-AF65-F5344CB8AC3E}">
        <p14:creationId xmlns:p14="http://schemas.microsoft.com/office/powerpoint/2010/main" val="1280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4" descr="http://www.abc.net.au/reslib/200704/r138958_4754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32" y="788504"/>
            <a:ext cx="6777935" cy="5307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4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Annelids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Hank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 descr="Evol_Animals_Fig_29_2_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9812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35052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9530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Annelid?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Annelids are worms with segmented bodies</a:t>
            </a:r>
          </a:p>
          <a:p>
            <a:r>
              <a:rPr lang="en-US" dirty="0" smtClean="0"/>
              <a:t>Their name comes from the Latin </a:t>
            </a:r>
            <a:r>
              <a:rPr lang="en-US" i="1" dirty="0" err="1" smtClean="0"/>
              <a:t>annellus</a:t>
            </a:r>
            <a:r>
              <a:rPr lang="en-US" dirty="0" smtClean="0"/>
              <a:t> which means ‘little ring’</a:t>
            </a:r>
          </a:p>
          <a:p>
            <a:r>
              <a:rPr lang="en-US" dirty="0" smtClean="0"/>
              <a:t>Annelida is the first phylum with a true coelom – a body cavity surrounded in mesoderm </a:t>
            </a:r>
            <a:endParaRPr lang="en-US" dirty="0"/>
          </a:p>
        </p:txBody>
      </p:sp>
      <p:pic>
        <p:nvPicPr>
          <p:cNvPr id="2050" name="Picture 2" descr="https://s-media-cache-ak0.pinimg.com/736x/91/46/e4/9146e4f39c5e50598f17f7b381254c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3765504"/>
            <a:ext cx="3952875" cy="30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avice.files.wordpress.com/2010/02/coel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12" y="4029929"/>
            <a:ext cx="5190840" cy="25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Along </a:t>
            </a:r>
            <a:r>
              <a:rPr lang="en-US" altLang="en-US" dirty="0"/>
              <a:t>with </a:t>
            </a:r>
            <a:r>
              <a:rPr lang="en-US" altLang="en-US" dirty="0" smtClean="0"/>
              <a:t>Arthropoda and Mollusca, Annelida are considered Protostomes, which means they develop mouth first in early development</a:t>
            </a:r>
          </a:p>
          <a:p>
            <a:r>
              <a:rPr lang="en-US" altLang="en-US" dirty="0" smtClean="0"/>
              <a:t>While </a:t>
            </a:r>
            <a:r>
              <a:rPr lang="en-US" altLang="en-US" dirty="0"/>
              <a:t>considered less advanced than the Deuterostomes, these phyla are the dominant animals on Earth today</a:t>
            </a:r>
          </a:p>
        </p:txBody>
      </p:sp>
      <p:pic>
        <p:nvPicPr>
          <p:cNvPr id="9218" name="Picture 2" descr="https://upload.wikimedia.org/wikipedia/commons/thumb/6/65/Protovsdeuterostomes.svg/220px-Protovsdeuterostom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41" y="1529541"/>
            <a:ext cx="4414293" cy="47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Annelid?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e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62425"/>
            <a:ext cx="47625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1012"/>
            <a:ext cx="8229600" cy="1600200"/>
          </a:xfrm>
        </p:spPr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188"/>
            <a:ext cx="8229600" cy="4525963"/>
          </a:xfrm>
        </p:spPr>
        <p:txBody>
          <a:bodyPr/>
          <a:lstStyle/>
          <a:p>
            <a:r>
              <a:rPr lang="en-US" dirty="0"/>
              <a:t>Like </a:t>
            </a:r>
            <a:r>
              <a:rPr lang="en-US" dirty="0" smtClean="0"/>
              <a:t>flatworms and roundworms, annelids develop </a:t>
            </a:r>
            <a:r>
              <a:rPr lang="en-US" dirty="0"/>
              <a:t>from three germ layers </a:t>
            </a:r>
            <a:r>
              <a:rPr lang="en-US" dirty="0" smtClean="0"/>
              <a:t>– triploblastic</a:t>
            </a:r>
          </a:p>
          <a:p>
            <a:r>
              <a:rPr lang="en-US" altLang="en-US" dirty="0" smtClean="0"/>
              <a:t>At </a:t>
            </a:r>
            <a:r>
              <a:rPr lang="en-US" altLang="en-US" dirty="0"/>
              <a:t>this point in animal evolution, a true coelom developed. So there is mesoderm - and therefore muscle - around the skin and the </a:t>
            </a:r>
            <a:r>
              <a:rPr lang="en-US" altLang="en-US" dirty="0" smtClean="0"/>
              <a:t>gut</a:t>
            </a:r>
          </a:p>
          <a:p>
            <a:r>
              <a:rPr lang="en-US" altLang="en-US" dirty="0" smtClean="0"/>
              <a:t>Tube-within-a-tube digestive tract surrounded in muscle – coordinated digestion and specialization </a:t>
            </a:r>
            <a:r>
              <a:rPr lang="en-US" altLang="en-US" dirty="0"/>
              <a:t>of the food tube begins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38800" y="4114800"/>
            <a:ext cx="1600200" cy="27432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1012"/>
            <a:ext cx="8229600" cy="1600200"/>
          </a:xfrm>
        </p:spPr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188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Segmented bodies separated by septa (internal walls) which may be modified to perform special functions </a:t>
            </a:r>
            <a:r>
              <a:rPr lang="en-US" altLang="en-US" dirty="0" err="1" smtClean="0"/>
              <a:t>ie</a:t>
            </a:r>
            <a:r>
              <a:rPr lang="en-US" altLang="en-US" dirty="0" smtClean="0"/>
              <a:t>. segments for eyes, antennae, excretion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r>
              <a:rPr lang="en-US" altLang="en-US" dirty="0" smtClean="0"/>
              <a:t>Setae or bristles may line the ventral side of the worm to aid in movement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100" name="Picture 4" descr="https://c1.staticflickr.com/3/2849/12948634595_435942d5b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446071"/>
            <a:ext cx="5108575" cy="34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angelfire.com/ny4/sci7/Sep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071"/>
            <a:ext cx="4368800" cy="34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01" y="-249548"/>
            <a:ext cx="8229600" cy="1600200"/>
          </a:xfrm>
        </p:spPr>
        <p:txBody>
          <a:bodyPr/>
          <a:lstStyle/>
          <a:p>
            <a:r>
              <a:rPr lang="en-US" dirty="0" smtClean="0"/>
              <a:t>Feeding and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1" y="1357243"/>
            <a:ext cx="8991600" cy="4525963"/>
          </a:xfrm>
        </p:spPr>
        <p:txBody>
          <a:bodyPr/>
          <a:lstStyle/>
          <a:p>
            <a:r>
              <a:rPr lang="en-US" dirty="0" smtClean="0"/>
              <a:t>Diverse feeding methods from filter feeders to predators</a:t>
            </a:r>
          </a:p>
          <a:p>
            <a:r>
              <a:rPr lang="en-US" dirty="0" smtClean="0"/>
              <a:t>Carnivorous worms such as </a:t>
            </a:r>
            <a:r>
              <a:rPr lang="en-US" i="1" dirty="0" err="1" smtClean="0"/>
              <a:t>Nereis</a:t>
            </a:r>
            <a:r>
              <a:rPr lang="en-US" dirty="0" smtClean="0"/>
              <a:t> which includes the sandworm have sharp jaws</a:t>
            </a:r>
          </a:p>
          <a:p>
            <a:r>
              <a:rPr lang="en-US" dirty="0" smtClean="0"/>
              <a:t>Decomposers may use a sticky mucous covered pharynx to feed on decaying vegetation while others filter out food particles in water in a mucous bag</a:t>
            </a:r>
          </a:p>
          <a:p>
            <a:r>
              <a:rPr lang="en-US" dirty="0" err="1" smtClean="0"/>
              <a:t>Ectoparasites</a:t>
            </a:r>
            <a:r>
              <a:rPr lang="en-US" dirty="0" smtClean="0"/>
              <a:t> such as leeches feed on the blood of the host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2" name="Picture 2" descr="https://c1.staticflickr.com/1/151/408586738_c18080fdd6_z.jpg?zz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/>
          <a:stretch/>
        </p:blipFill>
        <p:spPr bwMode="auto">
          <a:xfrm>
            <a:off x="0" y="4512757"/>
            <a:ext cx="2743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nfoplease.com/images/ESCI312FEEDIN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01" y="4390017"/>
            <a:ext cx="23812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ache4.asset-cache.net/xd/135723336.jpg?v=1&amp;c=IWSAsset&amp;k=2&amp;d=D656D72FA81C4CB0C99C4BEC2BEFEE7B2B6A5D266AEA58DB5E62354BFB3AAFC050E040662B205CF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8"/>
          <a:stretch/>
        </p:blipFill>
        <p:spPr bwMode="auto">
          <a:xfrm>
            <a:off x="2174519" y="4629280"/>
            <a:ext cx="2394282" cy="22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pload.wikimedia.org/wikipedia/commons/7/77/Sucking_lee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52" y="5029201"/>
            <a:ext cx="2427998" cy="18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01" y="-249548"/>
            <a:ext cx="8229600" cy="1600200"/>
          </a:xfrm>
        </p:spPr>
        <p:txBody>
          <a:bodyPr/>
          <a:lstStyle/>
          <a:p>
            <a:r>
              <a:rPr lang="en-US" dirty="0" smtClean="0"/>
              <a:t>Feeding and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1" y="1357243"/>
            <a:ext cx="8991600" cy="4525963"/>
          </a:xfrm>
        </p:spPr>
        <p:txBody>
          <a:bodyPr/>
          <a:lstStyle/>
          <a:p>
            <a:r>
              <a:rPr lang="en-US" dirty="0" smtClean="0"/>
              <a:t>Earthworms have a pharynx to move food and soil into the esophagus</a:t>
            </a:r>
          </a:p>
          <a:p>
            <a:r>
              <a:rPr lang="en-US" dirty="0" smtClean="0"/>
              <a:t>Food moves to the crop to be stored then muscular gizzard where it is ground into smaller pieces before being absorbed in the intestine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01266"/>
            <a:ext cx="6477000" cy="35567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4800" y="35052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43434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3250833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5801" y="3294051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4102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7711" y="3936123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4456" y="3555633"/>
            <a:ext cx="1443943" cy="25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6630&quot;&gt;&lt;object type=&quot;3&quot; unique_id=&quot;16631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6632&quot;&gt;&lt;property id=&quot;20148&quot; value=&quot;5&quot;/&gt;&lt;property id=&quot;20300&quot; value=&quot;Slide 3&quot;/&gt;&lt;property id=&quot;20307&quot; value=&quot;257&quot;/&gt;&lt;/object&gt;&lt;object type=&quot;3&quot; unique_id=&quot;16634&quot;&gt;&lt;property id=&quot;20148&quot; value=&quot;5&quot;/&gt;&lt;property id=&quot;20300&quot; value=&quot;Slide 5 - &amp;quot;What is an Annelid?&amp;quot;&quot;/&gt;&lt;property id=&quot;20307&quot; value=&quot;259&quot;/&gt;&lt;/object&gt;&lt;object type=&quot;3&quot; unique_id=&quot;16636&quot;&gt;&lt;property id=&quot;20148&quot; value=&quot;5&quot;/&gt;&lt;property id=&quot;20300&quot; value=&quot;Slide 2 - &amp;quot;Phylum Annelida Objectives&amp;quot;&quot;/&gt;&lt;property id=&quot;20307&quot; value=&quot;261&quot;/&gt;&lt;/object&gt;&lt;object type=&quot;3&quot; unique_id=&quot;16640&quot;&gt;&lt;property id=&quot;20148&quot; value=&quot;5&quot;/&gt;&lt;property id=&quot;20300&quot; value=&quot;Slide 16 - &amp;quot;Annelid Classes&amp;quot;&quot;/&gt;&lt;property id=&quot;20307&quot; value=&quot;269&quot;/&gt;&lt;/object&gt;&lt;object type=&quot;3&quot; unique_id=&quot;16641&quot;&gt;&lt;property id=&quot;20148&quot; value=&quot;5&quot;/&gt;&lt;property id=&quot;20300&quot; value=&quot;Slide 17 - &amp;quot;Class Oligochaeta&amp;quot;&quot;/&gt;&lt;property id=&quot;20307&quot; value=&quot;265&quot;/&gt;&lt;/object&gt;&lt;object type=&quot;3&quot; unique_id=&quot;16643&quot;&gt;&lt;property id=&quot;20148&quot; value=&quot;5&quot;/&gt;&lt;property id=&quot;20300&quot; value=&quot;Slide 18 - &amp;quot;Class Polychaeta&amp;quot;&quot;/&gt;&lt;property id=&quot;20307&quot; value=&quot;266&quot;/&gt;&lt;/object&gt;&lt;object type=&quot;3&quot; unique_id=&quot;16644&quot;&gt;&lt;property id=&quot;20148&quot; value=&quot;5&quot;/&gt;&lt;property id=&quot;20300&quot; value=&quot;Slide 19 - &amp;quot;Class Polychaeta&amp;quot;&quot;/&gt;&lt;property id=&quot;20307&quot; value=&quot;267&quot;/&gt;&lt;/object&gt;&lt;object type=&quot;3&quot; unique_id=&quot;16645&quot;&gt;&lt;property id=&quot;20148&quot; value=&quot;5&quot;/&gt;&lt;property id=&quot;20300&quot; value=&quot;Slide 20 - &amp;quot;Class Hirudinea&amp;quot;&quot;/&gt;&lt;property id=&quot;20307&quot; value=&quot;268&quot;/&gt;&lt;/object&gt;&lt;object type=&quot;3&quot; unique_id=&quot;16646&quot;&gt;&lt;property id=&quot;20148&quot; value=&quot;5&quot;/&gt;&lt;property id=&quot;20300&quot; value=&quot;Slide 21&quot;/&gt;&lt;property id=&quot;20307&quot; value=&quot;273&quot;/&gt;&lt;/object&gt;&lt;object type=&quot;3&quot; unique_id=&quot;16648&quot;&gt;&lt;property id=&quot;20148&quot; value=&quot;5&quot;/&gt;&lt;property id=&quot;20300&quot; value=&quot;Slide 22 - &amp;quot;Annelids Video&amp;quot;&quot;/&gt;&lt;property id=&quot;20307&quot; value=&quot;272&quot;/&gt;&lt;/object&gt;&lt;object type=&quot;3&quot; unique_id=&quot;16709&quot;&gt;&lt;property id=&quot;20148&quot; value=&quot;5&quot;/&gt;&lt;property id=&quot;20300&quot; value=&quot;Slide 4 - &amp;quot;What is an Annelid?&amp;quot;&quot;/&gt;&lt;property id=&quot;20307&quot; value=&quot;274&quot;/&gt;&lt;/object&gt;&lt;object type=&quot;3&quot; unique_id=&quot;17025&quot;&gt;&lt;property id=&quot;20148&quot; value=&quot;5&quot;/&gt;&lt;property id=&quot;20300&quot; value=&quot;Slide 6 - &amp;quot;Body Plan&amp;quot;&quot;/&gt;&lt;property id=&quot;20307&quot; value=&quot;276&quot;/&gt;&lt;/object&gt;&lt;object type=&quot;3&quot; unique_id=&quot;17026&quot;&gt;&lt;property id=&quot;20148&quot; value=&quot;5&quot;/&gt;&lt;property id=&quot;20300&quot; value=&quot;Slide 7 - &amp;quot;Body Plan&amp;quot;&quot;/&gt;&lt;property id=&quot;20307&quot; value=&quot;275&quot;/&gt;&lt;/object&gt;&lt;object type=&quot;3&quot; unique_id=&quot;17027&quot;&gt;&lt;property id=&quot;20148&quot; value=&quot;5&quot;/&gt;&lt;property id=&quot;20300&quot; value=&quot;Slide 8 - &amp;quot;Feeding and Digestion&amp;quot;&quot;/&gt;&lt;property id=&quot;20307&quot; value=&quot;277&quot;/&gt;&lt;/object&gt;&lt;object type=&quot;3&quot; unique_id=&quot;17028&quot;&gt;&lt;property id=&quot;20148&quot; value=&quot;5&quot;/&gt;&lt;property id=&quot;20300&quot; value=&quot;Slide 9 - &amp;quot;Feeding and Digestion&amp;quot;&quot;/&gt;&lt;property id=&quot;20307&quot; value=&quot;279&quot;/&gt;&lt;/object&gt;&lt;object type=&quot;3&quot; unique_id=&quot;17029&quot;&gt;&lt;property id=&quot;20148&quot; value=&quot;5&quot;/&gt;&lt;property id=&quot;20300&quot; value=&quot;Slide 10 - &amp;quot;Circulation&amp;quot;&quot;/&gt;&lt;property id=&quot;20307&quot; value=&quot;278&quot;/&gt;&lt;/object&gt;&lt;object type=&quot;3&quot; unique_id=&quot;17030&quot;&gt;&lt;property id=&quot;20148&quot; value=&quot;5&quot;/&gt;&lt;property id=&quot;20300&quot; value=&quot;Slide 11 - &amp;quot;Respiration&amp;quot;&quot;/&gt;&lt;property id=&quot;20307&quot; value=&quot;280&quot;/&gt;&lt;/object&gt;&lt;object type=&quot;3&quot; unique_id=&quot;17031&quot;&gt;&lt;property id=&quot;20148&quot; value=&quot;5&quot;/&gt;&lt;property id=&quot;20300&quot; value=&quot;Slide 12 - &amp;quot;Excretion&amp;quot;&quot;/&gt;&lt;property id=&quot;20307&quot; value=&quot;281&quot;/&gt;&lt;/object&gt;&lt;object type=&quot;3&quot; unique_id=&quot;17032&quot;&gt;&lt;property id=&quot;20148&quot; value=&quot;5&quot;/&gt;&lt;property id=&quot;20300&quot; value=&quot;Slide 13 - &amp;quot;Response&amp;quot;&quot;/&gt;&lt;property id=&quot;20307&quot; value=&quot;282&quot;/&gt;&lt;/object&gt;&lt;object type=&quot;3&quot; unique_id=&quot;17033&quot;&gt;&lt;property id=&quot;20148&quot; value=&quot;5&quot;/&gt;&lt;property id=&quot;20300&quot; value=&quot;Slide 14 - &amp;quot;Movement&amp;quot;&quot;/&gt;&lt;property id=&quot;20307&quot; value=&quot;283&quot;/&gt;&lt;/object&gt;&lt;object type=&quot;3&quot; unique_id=&quot;17411&quot;&gt;&lt;property id=&quot;20148&quot; value=&quot;5&quot;/&gt;&lt;property id=&quot;20300&quot; value=&quot;Slide 15 - &amp;quot;Reproduction&amp;quot;&quot;/&gt;&lt;property id=&quot;20307&quot; value=&quot;284&quot;/&gt;&lt;/object&gt;&lt;/object&gt;&lt;object type=&quot;8&quot; unique_id=&quot;1666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6771</TotalTime>
  <Words>728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Palatino Linotype</vt:lpstr>
      <vt:lpstr>Executive</vt:lpstr>
      <vt:lpstr>Life Sciences 11</vt:lpstr>
      <vt:lpstr>Phylum Annelida Objectives</vt:lpstr>
      <vt:lpstr>PowerPoint Presentation</vt:lpstr>
      <vt:lpstr>What is an Annelid?</vt:lpstr>
      <vt:lpstr>What is an Annelid?</vt:lpstr>
      <vt:lpstr>Body Plan</vt:lpstr>
      <vt:lpstr>Body Plan</vt:lpstr>
      <vt:lpstr>Feeding and Digestion</vt:lpstr>
      <vt:lpstr>Feeding and Digestion</vt:lpstr>
      <vt:lpstr>Circulation</vt:lpstr>
      <vt:lpstr>Respiration</vt:lpstr>
      <vt:lpstr>Excretion</vt:lpstr>
      <vt:lpstr>Response</vt:lpstr>
      <vt:lpstr>Movement</vt:lpstr>
      <vt:lpstr>Reproduction</vt:lpstr>
      <vt:lpstr>Annelid Classes</vt:lpstr>
      <vt:lpstr>Class Oligochaeta</vt:lpstr>
      <vt:lpstr>Class Polychaeta</vt:lpstr>
      <vt:lpstr>Class Polychaeta</vt:lpstr>
      <vt:lpstr>Class Hirudinea</vt:lpstr>
      <vt:lpstr>PowerPoint Presentation</vt:lpstr>
      <vt:lpstr>Annelids Video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38</cp:revision>
  <dcterms:created xsi:type="dcterms:W3CDTF">2010-12-01T19:54:37Z</dcterms:created>
  <dcterms:modified xsi:type="dcterms:W3CDTF">2020-01-07T19:44:28Z</dcterms:modified>
</cp:coreProperties>
</file>