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3" r:id="rId3"/>
    <p:sldId id="266" r:id="rId4"/>
    <p:sldId id="267" r:id="rId5"/>
    <p:sldId id="264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7" r:id="rId16"/>
    <p:sldId id="279" r:id="rId17"/>
    <p:sldId id="282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119C95-A823-F0A7-77A7-47D4261A403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2067441B-561A-680A-6B20-A1A46192D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255E0E0-0404-DADD-21A8-35926703E97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BA7C14B1-9F95-F217-5270-2DFE74F2DDC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1E130E32-CA48-B631-EEAB-C576EBD92237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6A7DDB23-34E6-6886-8A43-5F79567A1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D89E47C2-231B-845E-A661-DA3BB2F1C26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5C3BDA09-90D1-5771-F6C1-01F474914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Line 10">
                <a:extLst>
                  <a:ext uri="{FF2B5EF4-FFF2-40B4-BE49-F238E27FC236}">
                    <a16:creationId xmlns:a16="http://schemas.microsoft.com/office/drawing/2014/main" id="{5AF4BF76-8803-A80B-3B3D-314567EC3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2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0A2BEEB-C1D5-0D49-3E21-2EA50795C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64922CB-480B-F280-747B-0F8FB0826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EB892AC1-5E9D-CCBE-6AE3-E0DA22C53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2B0E5E-2930-4C36-8424-8F02D9629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11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D274759-1B57-48D0-253A-E381E62CA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92FAB5B-9215-5AAD-0374-BF6264CE0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BFCFE92-4CE9-21B0-6F0C-EDEE1E78E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C509-AF95-494B-B306-A3F579ED4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A306826-7EBA-137E-48FB-4A7FE010E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51D5D5E-8B25-8781-4966-F1383082F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02CA032-FF1E-2EBC-3931-AD24DC463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39254-A48D-4FF5-8C8F-5EF91F405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67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5D8479E-73EB-90C5-63B7-5763581D1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FD0E2CB-77C7-8009-1C3A-01AE2690D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A1A4B38-E6CB-5C90-6679-F98B4A7C4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3143D-5B59-4CA4-9001-CDF3549A3A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5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B239CE6-E054-BB7B-73EE-6EF54990F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EA9B357-83D2-1D4D-CEDF-4919C3980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616BEE5-1F7A-845C-2C48-55F55C0D8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FCF8-2D74-466F-B75E-95646EEF0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78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4281E6A-47A8-1729-9EED-6A4F87002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3EC5FAB-C8A4-F784-CF02-69CAEBC004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93414A8-2E4F-3022-C94B-0E843155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1B313-345D-4D16-A548-C2F9AC20D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01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A72897F-5984-8252-9926-7B28F9FDB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54D0A08-41DF-9A21-DC8F-68392CA7F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B25520D-EF5F-C1A0-4DE9-6E86DADAD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5F1C0-1900-435C-A227-8351397F9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33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7887523-1E13-50E7-C7AE-3E7AF0C80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AAC42CC-A958-541B-D696-B92812BDD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D840ECC-FF1E-DA70-9D09-51FCC35F6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17A1-E2CE-48DB-926D-A226C378F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7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03D09DB-72EC-E7C1-DF12-86AFC1186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D61D094-4571-C9D1-A9B2-CB2AAB986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4D3A96C-6A29-4DB8-A801-1490AB55E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FF66-A165-4B58-8E22-CE0B5FEB0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04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CF59F8E-ACE1-91E6-C461-F7B6DBECA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90C2A4C-5EB2-A7E2-8804-D5D6DA996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4B6136A-7B86-7F80-D7E3-D6E133A58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B04AF-2092-4BAB-BF49-D7F5FEBE7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58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A10C4B3-06C5-5AF0-FEDE-8E414338A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C6A7D73-9DE9-836B-D2AA-DD73A1705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91A5967-5F59-BEB2-9B2E-2EAC3EB0B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50B7-86FB-4C88-B1E0-32436C45A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8EFDE9E-0064-6AD0-21A5-6ADC82F52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17C6687-3195-131F-A670-320A37921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10279BD-156A-741B-CFC9-7970D19D4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AAB8F-288F-4A0E-92E2-CCFD7D764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28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FC4F83-FE40-6C28-1B56-91BA8831F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6669414-1B37-7CE4-23A7-51FDA438B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A6E8543-72AE-ED99-DC03-94692E04A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47087-B5CE-4249-9A34-565DE9833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94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E1B0ACA-88AD-8305-5AEF-D74CE346DBB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24378EE7-98D0-D939-188B-BD7BEC081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CBF213AA-8E9B-E5FB-581E-61812070B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6B958A22-D8EA-E59B-657C-A16EFCAB5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3DBFBDF3-CF53-EEE2-6B0B-DD2EA19B3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B08458A6-8A70-65DB-1FAF-818E989C1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80151088-6DCE-0B54-8081-634F88272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DCCECACE-BF81-EC18-377B-A2D5F0007B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EC691955-589A-BD84-EEEE-F26D21AEB9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19E794C6-5C79-B3A5-2C94-93D4884363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5A21F69E-0404-4A1D-9D03-BB7F1CCB1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AC7FC64C-2111-B4E1-00C6-FB003B18D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E7CBAC5-9A39-3EF5-58B8-712405227A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4724400" cy="3200400"/>
          </a:xfrm>
        </p:spPr>
        <p:txBody>
          <a:bodyPr/>
          <a:lstStyle/>
          <a:p>
            <a:pPr eaLnBrk="1" hangingPunct="1"/>
            <a:r>
              <a:rPr lang="en-US" altLang="en-US" sz="7000">
                <a:latin typeface="Georgia" panose="02040502050405020303" pitchFamily="18" charset="0"/>
              </a:rPr>
              <a:t>Crayfish Dissection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B22B708-8367-7789-3EF2-4D6A03782C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52400" y="4038600"/>
            <a:ext cx="6858000" cy="1600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Georgia" panose="02040502050405020303" pitchFamily="18" charset="0"/>
              </a:rPr>
              <a:t>A Laboratory Investigation</a:t>
            </a:r>
          </a:p>
        </p:txBody>
      </p:sp>
      <p:pic>
        <p:nvPicPr>
          <p:cNvPr id="3076" name="Picture 12">
            <a:extLst>
              <a:ext uri="{FF2B5EF4-FFF2-40B4-BE49-F238E27FC236}">
                <a16:creationId xmlns:a16="http://schemas.microsoft.com/office/drawing/2014/main" id="{A98CE812-DC3E-AC6B-D365-1A53AD37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438" y="228600"/>
            <a:ext cx="358298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9BDEB-AAC7-76A1-35EC-491F2A86D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8382000" cy="4530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Use forceps to </a:t>
            </a:r>
            <a:r>
              <a:rPr lang="en-US" sz="2400" i="1" dirty="0">
                <a:latin typeface="+mj-lt"/>
                <a:ea typeface="+mn-ea"/>
              </a:rPr>
              <a:t>carefully </a:t>
            </a:r>
            <a:r>
              <a:rPr lang="en-US" sz="2400" dirty="0">
                <a:latin typeface="+mj-lt"/>
                <a:ea typeface="+mn-ea"/>
              </a:rPr>
              <a:t>lift away the remaining parts of the carapace, exposing the underlying </a:t>
            </a:r>
            <a:r>
              <a:rPr lang="en-US" sz="2400" b="1" dirty="0">
                <a:latin typeface="+mj-lt"/>
                <a:ea typeface="+mn-ea"/>
              </a:rPr>
              <a:t>gills</a:t>
            </a:r>
            <a:r>
              <a:rPr lang="en-US" sz="2400" dirty="0">
                <a:latin typeface="+mj-lt"/>
                <a:ea typeface="+mn-ea"/>
              </a:rPr>
              <a:t> and other organs.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58758544-8C14-B7F5-32A7-8DB55FE2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655763"/>
            <a:ext cx="73152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DCA4-069D-50C2-5468-8A6D0313F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3733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+mj-lt"/>
                <a:ea typeface="+mn-ea"/>
              </a:rPr>
              <a:t>Use the diagram below to locate and identify the organs of the digestive system.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Locate the </a:t>
            </a:r>
            <a:r>
              <a:rPr lang="en-US" sz="2400" b="1" dirty="0">
                <a:latin typeface="+mj-lt"/>
                <a:ea typeface="+mn-ea"/>
              </a:rPr>
              <a:t>maxillae</a:t>
            </a:r>
            <a:r>
              <a:rPr lang="en-US" sz="2400" dirty="0">
                <a:latin typeface="+mj-lt"/>
                <a:ea typeface="+mn-ea"/>
              </a:rPr>
              <a:t> that pass the pieces of food into the mouth. The food travels down the short esophagus into the stomach.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Locate the </a:t>
            </a:r>
            <a:r>
              <a:rPr lang="en-US" sz="2400" b="1" dirty="0">
                <a:latin typeface="+mj-lt"/>
                <a:ea typeface="+mn-ea"/>
              </a:rPr>
              <a:t>digestive gland</a:t>
            </a:r>
            <a:r>
              <a:rPr lang="en-US" sz="2400" dirty="0">
                <a:latin typeface="+mj-lt"/>
                <a:ea typeface="+mn-ea"/>
              </a:rPr>
              <a:t>, which produces digestive substances and from which the absorption of nutrients occurs.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Undigested material passes into the </a:t>
            </a:r>
            <a:r>
              <a:rPr lang="en-US" sz="2400" b="1" dirty="0">
                <a:latin typeface="+mj-lt"/>
                <a:ea typeface="+mn-ea"/>
              </a:rPr>
              <a:t>intestin</a:t>
            </a:r>
            <a:r>
              <a:rPr lang="en-US" sz="2400" dirty="0">
                <a:latin typeface="+mj-lt"/>
                <a:ea typeface="+mn-ea"/>
              </a:rPr>
              <a:t>e. Observe that the intestine is attached to the lobed </a:t>
            </a:r>
            <a:r>
              <a:rPr lang="en-US" sz="2400" b="1" dirty="0">
                <a:latin typeface="+mj-lt"/>
                <a:ea typeface="+mn-ea"/>
              </a:rPr>
              <a:t>stomach</a:t>
            </a:r>
            <a:r>
              <a:rPr lang="en-US" sz="2400" dirty="0">
                <a:latin typeface="+mj-lt"/>
                <a:ea typeface="+mn-ea"/>
              </a:rPr>
              <a:t>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The undigested material is eliminated from the </a:t>
            </a:r>
            <a:r>
              <a:rPr lang="en-US" sz="2400" b="1" dirty="0">
                <a:latin typeface="+mj-lt"/>
                <a:ea typeface="+mn-ea"/>
              </a:rPr>
              <a:t>anus</a:t>
            </a:r>
            <a:r>
              <a:rPr lang="en-US" sz="2400" dirty="0">
                <a:latin typeface="+mj-lt"/>
                <a:ea typeface="+mn-ea"/>
              </a:rPr>
              <a:t>.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BF8F474A-33AD-90FD-AB5F-E5D651EE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3810000"/>
            <a:ext cx="5105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B0D0914E-BFB1-7835-A0CB-ECD89DF3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4279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A440B-C6D4-3156-69A4-33AF8610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3048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+mj-lt"/>
                <a:ea typeface="+mn-ea"/>
              </a:rPr>
              <a:t>Use the diagram below to locate and identify the organs of the respiratory system.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Locate the </a:t>
            </a:r>
            <a:r>
              <a:rPr lang="en-US" sz="2400" b="1" dirty="0">
                <a:latin typeface="+mj-lt"/>
                <a:ea typeface="+mn-ea"/>
              </a:rPr>
              <a:t>gills</a:t>
            </a:r>
            <a:r>
              <a:rPr lang="en-US" sz="2400" dirty="0">
                <a:latin typeface="+mj-lt"/>
                <a:ea typeface="+mn-ea"/>
              </a:rPr>
              <a:t>, which are featherlike structures found underneath the carapace and attached to the </a:t>
            </a:r>
            <a:r>
              <a:rPr lang="en-US" sz="2400" dirty="0" err="1">
                <a:latin typeface="+mj-lt"/>
                <a:ea typeface="+mn-ea"/>
              </a:rPr>
              <a:t>chelipeds</a:t>
            </a:r>
            <a:r>
              <a:rPr lang="en-US" sz="2400" dirty="0">
                <a:latin typeface="+mj-lt"/>
                <a:ea typeface="+mn-ea"/>
              </a:rPr>
              <a:t> and walking legs. A constant flow of blood to the gills releases carbon dioxide and picks up oxygen.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CDE308E4-43FE-C24D-3A5E-422E17EA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5750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61DE9EFD-20CA-6F3B-0B0A-6684F079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528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A238A964-7B80-EA63-C2B4-EAE0910F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8200" y="2514600"/>
            <a:ext cx="6096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3DCE-57A0-D072-B68B-B9D8FD52B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2514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+mj-lt"/>
                <a:ea typeface="+mn-ea"/>
              </a:rPr>
              <a:t>Use the diagram of the internal anatomy of the crayfish to locate and identify the organs of the circulatory system.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Locate the </a:t>
            </a:r>
            <a:r>
              <a:rPr lang="en-US" sz="2400" b="1" dirty="0">
                <a:latin typeface="+mj-lt"/>
                <a:ea typeface="+mn-ea"/>
              </a:rPr>
              <a:t>dorsal tubular heart</a:t>
            </a:r>
            <a:r>
              <a:rPr lang="en-US" sz="2400" dirty="0">
                <a:latin typeface="+mj-lt"/>
                <a:ea typeface="+mn-ea"/>
              </a:rPr>
              <a:t> and several </a:t>
            </a:r>
            <a:r>
              <a:rPr lang="en-US" sz="2400" b="1" dirty="0">
                <a:latin typeface="+mj-lt"/>
                <a:ea typeface="+mn-ea"/>
              </a:rPr>
              <a:t>arteries</a:t>
            </a:r>
            <a:r>
              <a:rPr lang="en-US" sz="2400" dirty="0">
                <a:latin typeface="+mj-lt"/>
                <a:ea typeface="+mn-ea"/>
              </a:rPr>
              <a:t>. The crayfish has an </a:t>
            </a:r>
            <a:r>
              <a:rPr lang="en-US" sz="2400" b="1" dirty="0">
                <a:latin typeface="+mj-lt"/>
                <a:ea typeface="+mn-ea"/>
              </a:rPr>
              <a:t>open circulatory system</a:t>
            </a:r>
            <a:r>
              <a:rPr lang="en-US" sz="2400" dirty="0">
                <a:latin typeface="+mj-lt"/>
                <a:ea typeface="+mn-ea"/>
              </a:rPr>
              <a:t> in which the blood flows from arteries into </a:t>
            </a:r>
            <a:r>
              <a:rPr lang="en-US" sz="2400" b="1" dirty="0">
                <a:latin typeface="+mj-lt"/>
                <a:ea typeface="+mn-ea"/>
              </a:rPr>
              <a:t>sinuses</a:t>
            </a:r>
            <a:r>
              <a:rPr lang="en-US" sz="2400" dirty="0">
                <a:latin typeface="+mj-lt"/>
                <a:ea typeface="+mn-ea"/>
              </a:rPr>
              <a:t>, or spaces, in tissues. The blood flows over the gills before returning to the heart.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28E765BC-04EE-5652-2A9C-B740C62F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54864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4E4A2-304B-5947-FAC9-7C693E267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04800"/>
            <a:ext cx="8610600" cy="4530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Locate the </a:t>
            </a:r>
            <a:r>
              <a:rPr lang="en-US" sz="2400" b="1" dirty="0">
                <a:latin typeface="+mj-lt"/>
                <a:ea typeface="+mn-ea"/>
              </a:rPr>
              <a:t>dorsal brain</a:t>
            </a:r>
            <a:r>
              <a:rPr lang="en-US" sz="2400" dirty="0">
                <a:latin typeface="+mj-lt"/>
                <a:ea typeface="+mn-ea"/>
              </a:rPr>
              <a:t>, which is located just behind the compound </a:t>
            </a:r>
            <a:r>
              <a:rPr lang="en-US" sz="2400" b="1" dirty="0">
                <a:latin typeface="+mj-lt"/>
                <a:ea typeface="+mn-ea"/>
              </a:rPr>
              <a:t>eyes</a:t>
            </a:r>
            <a:r>
              <a:rPr lang="en-US" sz="2400" dirty="0">
                <a:latin typeface="+mj-lt"/>
                <a:ea typeface="+mn-ea"/>
              </a:rPr>
              <a:t>. Note the two large nerves that lead from the brain, around the esophagus, and join the ventral nerve cord.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7E2D6478-94CE-85B0-0FC2-1DEB44EA8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7005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E00B-E786-5162-A32C-075D79FE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2590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+mj-lt"/>
                <a:ea typeface="+mn-ea"/>
              </a:rPr>
              <a:t>Identify the organs of the excretory system.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The blood carries cellular wastes to the disk-like </a:t>
            </a:r>
            <a:r>
              <a:rPr lang="en-US" sz="2400" b="1" dirty="0">
                <a:latin typeface="+mj-lt"/>
                <a:ea typeface="+mn-ea"/>
              </a:rPr>
              <a:t>green glands</a:t>
            </a:r>
            <a:r>
              <a:rPr lang="en-US" sz="2400" dirty="0">
                <a:latin typeface="+mj-lt"/>
                <a:ea typeface="+mn-ea"/>
              </a:rPr>
              <a:t>. Locate these organs just in front of the stomach. The green glands excrete waste through pores at the base of each antenna.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1D432DFD-6A5E-A770-FC86-58432DC86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868488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2DDCD-A6B7-E9A9-311A-9EE3F122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"/>
            <a:ext cx="8839200" cy="5181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+mj-lt"/>
                <a:ea typeface="+mn-ea"/>
              </a:rPr>
              <a:t>Identify the organs of the reproductive system.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If your specimen is a male, locate the testis. The testis is the long, white organ under the heart and a bit forward. The sperm ducts that carry sperm from the testis open at the fifth walking leg.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If your specimen is a female, locate the bi-lobed ovary. It is in the same relative position as the testis, but the ovary appears as a large, yellowish mass under the heart. 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81FD3272-5198-0E52-5804-6640768C7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5475" y="29718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>
            <a:extLst>
              <a:ext uri="{FF2B5EF4-FFF2-40B4-BE49-F238E27FC236}">
                <a16:creationId xmlns:a16="http://schemas.microsoft.com/office/drawing/2014/main" id="{5945B1CA-01E6-9784-7636-D8C5619C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D5E82925-2CAC-B6EC-EDEB-B3603B12F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304800"/>
            <a:ext cx="8839200" cy="75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  <a:t>1.</a:t>
            </a:r>
            <a:r>
              <a:rPr lang="en-US" altLang="en-US" sz="18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  <a:t>What structures are used for capturing prey and securing and eating food?</a:t>
            </a:r>
            <a:endParaRPr lang="en-US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  <a:t>2. How are the antennae, chelipeds, other walking legs, and swimmerets related?</a:t>
            </a:r>
            <a:endParaRPr lang="en-US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  <a:t>3. What are the main structures you could have observed if you had removed the exoskeleton  of the abdomen?</a:t>
            </a:r>
            <a:endParaRPr lang="en-US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  <a:t>4. Is the crayfish most vulnerable to its enemies from the dorsal or ventral side? Why?</a:t>
            </a:r>
            <a:b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en-US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  <a:t>5</a:t>
            </a:r>
            <a:r>
              <a:rPr lang="en-US" altLang="en-US" sz="1800" b="1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  <a:t> The crayfish usually molts, or sheds its exoskeleton, twice a year. Why do you think the crayfish "hide" after it molts?</a:t>
            </a:r>
            <a:endParaRPr lang="en-US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  <a:t>6. Compare what happens to digested nutrients and undigested food in a crayfish</a:t>
            </a:r>
            <a:endParaRPr lang="en-US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  <a:t>7. Of the systems studied, which two are most unlike the related human system? Why?</a:t>
            </a:r>
            <a:endParaRPr lang="en-US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  <a:t>8. Although the crayfish has an inflexible cephalothorax, the crayfish is classified as a segmented animal. Why?</a:t>
            </a:r>
            <a:endParaRPr lang="en-US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  <a:t>9. What is the major function of the exoskeleton of a crayfish? How is the exoskeleton an adaptive advantage to the crayfish?</a:t>
            </a:r>
            <a:endParaRPr lang="en-US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en-US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en-US" alt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90E8205-0F4A-8305-80C9-FC26C2C1C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800" b="1"/>
              <a:t>APPENDAGES</a:t>
            </a:r>
          </a:p>
        </p:txBody>
      </p:sp>
      <p:graphicFrame>
        <p:nvGraphicFramePr>
          <p:cNvPr id="49257" name="Group 105">
            <a:extLst>
              <a:ext uri="{FF2B5EF4-FFF2-40B4-BE49-F238E27FC236}">
                <a16:creationId xmlns:a16="http://schemas.microsoft.com/office/drawing/2014/main" id="{F3175F53-9E17-B52B-E802-A1EE27BBB13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685800"/>
          <a:ext cx="8686800" cy="5943600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ANTENNA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Touch, taste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ANTENNULE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Touch, taste, equilibrium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MANDIBLE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Chew 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MAXILLA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Manipulate food </a:t>
                      </a:r>
                      <a:b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Last pair “bailers”-         </a:t>
                      </a:r>
                      <a:b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         Move water over gills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MAXILLIPEDS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Touch, taste, manipulate 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CHELIPED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Capture food, defense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WALKING LEGS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Locomotion, </a:t>
                      </a:r>
                      <a:b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move water over gills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SWIMMERETS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Move water over EGGS, transfer sperm (males) </a:t>
                      </a:r>
                      <a:b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carry young/eggs (females)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UROPOD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Propulsion during tailflips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5CDB567-0E63-FA07-54BC-61B5D457A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001000" cy="1143000"/>
          </a:xfrm>
        </p:spPr>
        <p:txBody>
          <a:bodyPr/>
          <a:lstStyle/>
          <a:p>
            <a:r>
              <a:rPr lang="en-US" altLang="en-US" sz="3600" b="1" i="1"/>
              <a:t>Part 1—</a:t>
            </a:r>
            <a:br>
              <a:rPr lang="en-US" altLang="en-US" sz="3600" b="1" i="1"/>
            </a:br>
            <a:r>
              <a:rPr lang="en-US" altLang="en-US" sz="3600" b="1" i="1"/>
              <a:t>External Anatomy of a Crayfish</a:t>
            </a:r>
            <a:endParaRPr lang="en-US" alt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C699-46FA-941C-2919-DA27CB079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100" y="1447800"/>
            <a:ext cx="9182100" cy="4683125"/>
          </a:xfrm>
        </p:spPr>
        <p:txBody>
          <a:bodyPr/>
          <a:lstStyle/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Place a crayfish on its </a:t>
            </a:r>
            <a:r>
              <a:rPr lang="en-US" sz="2400" b="1" dirty="0">
                <a:latin typeface="+mj-lt"/>
                <a:ea typeface="+mn-ea"/>
              </a:rPr>
              <a:t>ventral</a:t>
            </a:r>
            <a:r>
              <a:rPr lang="en-US" sz="2400" dirty="0">
                <a:latin typeface="+mj-lt"/>
                <a:ea typeface="+mn-ea"/>
              </a:rPr>
              <a:t> side in a dissection tray. 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Use the diagram below to locate the </a:t>
            </a:r>
            <a:r>
              <a:rPr lang="en-US" sz="2400" b="1" dirty="0">
                <a:latin typeface="+mj-lt"/>
                <a:ea typeface="+mn-ea"/>
              </a:rPr>
              <a:t>cephalothorax</a:t>
            </a:r>
            <a:r>
              <a:rPr lang="en-US" sz="2400" dirty="0">
                <a:latin typeface="+mj-lt"/>
                <a:ea typeface="+mn-ea"/>
              </a:rPr>
              <a:t> and the </a:t>
            </a:r>
            <a:r>
              <a:rPr lang="en-US" sz="2400" b="1" dirty="0">
                <a:latin typeface="+mj-lt"/>
                <a:ea typeface="+mn-ea"/>
              </a:rPr>
              <a:t>abdomen</a:t>
            </a:r>
            <a:r>
              <a:rPr lang="en-US" sz="2400" dirty="0">
                <a:latin typeface="+mj-lt"/>
                <a:ea typeface="+mn-ea"/>
              </a:rPr>
              <a:t>. 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The </a:t>
            </a:r>
            <a:r>
              <a:rPr lang="en-US" sz="2400" b="1" dirty="0">
                <a:latin typeface="+mj-lt"/>
                <a:ea typeface="+mn-ea"/>
              </a:rPr>
              <a:t>carapac</a:t>
            </a:r>
            <a:r>
              <a:rPr lang="en-US" sz="2400" dirty="0">
                <a:latin typeface="+mj-lt"/>
                <a:ea typeface="+mn-ea"/>
              </a:rPr>
              <a:t>e, a shield of chitin, covers the dorsal surface of the cephalothorax. 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On the carapace, observe an indentation, the </a:t>
            </a:r>
            <a:r>
              <a:rPr lang="en-US" sz="2400" b="1" dirty="0">
                <a:latin typeface="+mj-lt"/>
                <a:ea typeface="+mn-ea"/>
              </a:rPr>
              <a:t>cervical groove</a:t>
            </a:r>
            <a:r>
              <a:rPr lang="en-US" sz="2400" dirty="0">
                <a:latin typeface="+mj-lt"/>
                <a:ea typeface="+mn-ea"/>
              </a:rPr>
              <a:t>, that extends across the mid-region and separates the head and </a:t>
            </a:r>
            <a:r>
              <a:rPr lang="en-US" sz="2400" b="1" dirty="0">
                <a:latin typeface="+mj-lt"/>
                <a:ea typeface="+mn-ea"/>
              </a:rPr>
              <a:t>thoracic regions</a:t>
            </a:r>
            <a:r>
              <a:rPr lang="en-US" sz="2400" dirty="0">
                <a:latin typeface="+mj-lt"/>
                <a:ea typeface="+mn-ea"/>
              </a:rPr>
              <a:t>. 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en-US" sz="2400" dirty="0">
                <a:latin typeface="+mj-lt"/>
                <a:ea typeface="+mn-ea"/>
              </a:rPr>
              <a:t>Note the individual                                                                          </a:t>
            </a:r>
            <a:r>
              <a:rPr lang="en-US" sz="2400" b="1" dirty="0">
                <a:latin typeface="+mj-lt"/>
                <a:ea typeface="+mn-ea"/>
              </a:rPr>
              <a:t>segments</a:t>
            </a:r>
            <a:r>
              <a:rPr lang="en-US" sz="2400" dirty="0">
                <a:latin typeface="+mj-lt"/>
                <a:ea typeface="+mn-ea"/>
              </a:rPr>
              <a:t> of the                                                                                       abdomen.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7A5B51B9-AFFD-7065-80EF-6ADCC3672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0" y="3886200"/>
            <a:ext cx="6096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3F4848D4-15D7-4BBA-02E9-013AF57BA9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52400"/>
            <a:ext cx="8229600" cy="4530725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Times New Roman" panose="02020603050405020304" pitchFamily="18" charset="0"/>
              </a:rPr>
              <a:t>Turn the crayfish on its side, and locate the rostrum, 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Times New Roman" panose="02020603050405020304" pitchFamily="18" charset="0"/>
              </a:rPr>
              <a:t>Beneath the rostrum locate the two eyes. 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Times New Roman" panose="02020603050405020304" pitchFamily="18" charset="0"/>
              </a:rPr>
              <a:t>Locate the five pairs of appendages on the head region. First locate the antennules in the most anterior segment. Behind them observe the much longer pair of antennae.</a:t>
            </a:r>
          </a:p>
          <a:p>
            <a:pPr marL="514350" indent="-514350">
              <a:buFont typeface="Wingdings" panose="05000000000000000000" pitchFamily="2" charset="2"/>
              <a:buAutoNum type="arabicPeriod" startAt="2"/>
            </a:pPr>
            <a:endParaRPr lang="en-US" altLang="en-US" sz="2400"/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6611CDAA-6C78-C6F1-A13B-7CBAC6110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4008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D259D133-8A36-3BBB-A4D9-D9B485C78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534400" cy="4530725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Times New Roman" panose="02020603050405020304" pitchFamily="18" charset="0"/>
              </a:rPr>
              <a:t>Locate the mouth. Then observe the </a:t>
            </a:r>
            <a:r>
              <a:rPr lang="en-US" altLang="en-US" sz="2400" b="1">
                <a:latin typeface="Times New Roman" panose="02020603050405020304" pitchFamily="18" charset="0"/>
              </a:rPr>
              <a:t>mandibles</a:t>
            </a:r>
            <a:r>
              <a:rPr lang="en-US" altLang="en-US" sz="2400">
                <a:latin typeface="Times New Roman" panose="02020603050405020304" pitchFamily="18" charset="0"/>
              </a:rPr>
              <a:t>, or true jaws, behind the antennae. 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Times New Roman" panose="02020603050405020304" pitchFamily="18" charset="0"/>
              </a:rPr>
              <a:t>Now locate the two pairs of maxillae, which are the last appendages in the cephalic region.</a:t>
            </a: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BF21F3C3-EBC0-EBE1-78CC-AAF924557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2635250"/>
            <a:ext cx="5040312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>
            <a:extLst>
              <a:ext uri="{FF2B5EF4-FFF2-40B4-BE49-F238E27FC236}">
                <a16:creationId xmlns:a16="http://schemas.microsoft.com/office/drawing/2014/main" id="{EBE8930F-8E4B-3938-510A-8145B3374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54752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36F47-8D50-2131-7B7A-BB59F3DDDB56}"/>
              </a:ext>
            </a:extLst>
          </p:cNvPr>
          <p:cNvSpPr txBox="1"/>
          <p:nvPr/>
        </p:nvSpPr>
        <p:spPr>
          <a:xfrm>
            <a:off x="1244600" y="6457950"/>
            <a:ext cx="15478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  <a:ea typeface="+mn-ea"/>
              </a:rPr>
              <a:t>Mandibles</a:t>
            </a:r>
            <a:r>
              <a:rPr lang="en-US" dirty="0">
                <a:latin typeface="Arial" charset="0"/>
                <a:ea typeface="+mn-ea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776BC-8011-D815-F9EE-CD87291A7D57}"/>
              </a:ext>
            </a:extLst>
          </p:cNvPr>
          <p:cNvSpPr txBox="1"/>
          <p:nvPr/>
        </p:nvSpPr>
        <p:spPr>
          <a:xfrm>
            <a:off x="6672263" y="6072188"/>
            <a:ext cx="1139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  <a:ea typeface="+mn-ea"/>
              </a:rPr>
              <a:t>Maxilla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F0A9076C-39E4-F344-D9DC-80C30DC9D2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304800"/>
            <a:ext cx="7772400" cy="4530725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400" b="1">
                <a:latin typeface="Times New Roman" panose="02020603050405020304" pitchFamily="18" charset="0"/>
              </a:rPr>
              <a:t>On the thoracic portion of the cephalothorax, observe the three pointed maxillipeds. </a:t>
            </a: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7171" name="Picture 5">
            <a:extLst>
              <a:ext uri="{FF2B5EF4-FFF2-40B4-BE49-F238E27FC236}">
                <a16:creationId xmlns:a16="http://schemas.microsoft.com/office/drawing/2014/main" id="{5C1EB99F-C431-3A39-BE16-5A759758A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731963"/>
            <a:ext cx="67818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82C02666-A9B1-014A-76D9-A981912E14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7772400" cy="4530725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Times New Roman" panose="02020603050405020304" pitchFamily="18" charset="0"/>
              </a:rPr>
              <a:t>Next observe the largest prominent pair of appendages, the </a:t>
            </a:r>
            <a:r>
              <a:rPr lang="en-US" altLang="en-US" sz="2400" b="1">
                <a:latin typeface="Times New Roman" panose="02020603050405020304" pitchFamily="18" charset="0"/>
              </a:rPr>
              <a:t>chelipeds</a:t>
            </a:r>
            <a:r>
              <a:rPr lang="en-US" altLang="en-US" sz="2400">
                <a:latin typeface="Times New Roman" panose="02020603050405020304" pitchFamily="18" charset="0"/>
              </a:rPr>
              <a:t>, or claws. Behind the chelipeds locate the four pairs of </a:t>
            </a:r>
            <a:r>
              <a:rPr lang="en-US" altLang="en-US" sz="2400" b="1">
                <a:latin typeface="Times New Roman" panose="02020603050405020304" pitchFamily="18" charset="0"/>
              </a:rPr>
              <a:t>walking legs</a:t>
            </a:r>
            <a:r>
              <a:rPr lang="en-US" altLang="en-US" sz="2400">
                <a:latin typeface="Times New Roman" panose="02020603050405020304" pitchFamily="18" charset="0"/>
              </a:rPr>
              <a:t>, one pair on each segment.</a:t>
            </a: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13541D5A-6DD3-66A8-0BC0-D36F7D7B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8006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8861830E-9D93-DCE5-265C-06CF0E8D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4152900"/>
            <a:ext cx="44862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5566CA63-BB59-C757-0897-643578EE42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610600" cy="5867400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Times New Roman" panose="02020603050405020304" pitchFamily="18" charset="0"/>
              </a:rPr>
              <a:t>On the abdomen, observe the six distinct </a:t>
            </a:r>
            <a:r>
              <a:rPr lang="en-US" altLang="en-US" sz="2400" b="1">
                <a:latin typeface="Times New Roman" panose="02020603050405020304" pitchFamily="18" charset="0"/>
              </a:rPr>
              <a:t>segments</a:t>
            </a:r>
            <a:r>
              <a:rPr lang="en-US" altLang="en-US" sz="2400">
                <a:latin typeface="Times New Roman" panose="02020603050405020304" pitchFamily="18" charset="0"/>
              </a:rPr>
              <a:t>. On each of the first five segments, observe a pair of </a:t>
            </a:r>
            <a:r>
              <a:rPr lang="en-US" altLang="en-US" sz="2400" b="1">
                <a:latin typeface="Times New Roman" panose="02020603050405020304" pitchFamily="18" charset="0"/>
              </a:rPr>
              <a:t>swimmerets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  <a:p>
            <a:pPr marL="514350" indent="-514350">
              <a:buFont typeface="Wingdings" panose="05000000000000000000" pitchFamily="2" charset="2"/>
              <a:buAutoNum type="arabicPeriod" startAt="2"/>
            </a:pPr>
            <a:r>
              <a:rPr lang="en-US" altLang="en-US" sz="2400">
                <a:latin typeface="Times New Roman" panose="02020603050405020304" pitchFamily="18" charset="0"/>
              </a:rPr>
              <a:t>On the last abdominal segment, observe a pair of pointed appendages modified into a pair of </a:t>
            </a:r>
            <a:r>
              <a:rPr lang="en-US" altLang="en-US" sz="2400" b="1">
                <a:latin typeface="Times New Roman" panose="02020603050405020304" pitchFamily="18" charset="0"/>
              </a:rPr>
              <a:t>uropods</a:t>
            </a:r>
            <a:r>
              <a:rPr lang="en-US" altLang="en-US" sz="2400">
                <a:latin typeface="Times New Roman" panose="02020603050405020304" pitchFamily="18" charset="0"/>
              </a:rPr>
              <a:t>. In the middle of the uropods, locate the triangular-shaped </a:t>
            </a:r>
            <a:r>
              <a:rPr lang="en-US" altLang="en-US" sz="2400" b="1">
                <a:latin typeface="Times New Roman" panose="02020603050405020304" pitchFamily="18" charset="0"/>
              </a:rPr>
              <a:t>telson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  <a:p>
            <a:pPr marL="514350" indent="-514350">
              <a:buFont typeface="Wingdings" panose="05000000000000000000" pitchFamily="2" charset="2"/>
              <a:buAutoNum type="arabicPeriod" startAt="3"/>
            </a:pPr>
            <a:r>
              <a:rPr lang="en-US" altLang="en-US" sz="2400">
                <a:latin typeface="Times New Roman" panose="02020603050405020304" pitchFamily="18" charset="0"/>
              </a:rPr>
              <a:t>Now turn the crayfish </a:t>
            </a:r>
            <a:r>
              <a:rPr lang="en-US" altLang="en-US" sz="2400" b="1">
                <a:latin typeface="Times New Roman" panose="02020603050405020304" pitchFamily="18" charset="0"/>
              </a:rPr>
              <a:t>ventral side up</a:t>
            </a:r>
            <a:r>
              <a:rPr lang="en-US" altLang="en-US" sz="2400">
                <a:latin typeface="Times New Roman" panose="02020603050405020304" pitchFamily="18" charset="0"/>
              </a:rPr>
              <a:t>. Observe the location of each pair of appendages from the ventral side.</a:t>
            </a: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b="1"/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b="1"/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b="1"/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b="1"/>
          </a:p>
          <a:p>
            <a:pPr marL="514350" indent="-514350"/>
            <a:endParaRPr lang="en-US" altLang="en-US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D0914067-8130-B4D4-2C77-58FCC3AC5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562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4D0D93C-0364-63D6-BE41-5754F04B0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77813"/>
            <a:ext cx="8305800" cy="1143000"/>
          </a:xfrm>
        </p:spPr>
        <p:txBody>
          <a:bodyPr/>
          <a:lstStyle/>
          <a:p>
            <a:r>
              <a:rPr lang="en-US" altLang="en-US" sz="3600" b="1" i="1"/>
              <a:t>Part 2—</a:t>
            </a:r>
            <a:br>
              <a:rPr lang="en-US" altLang="en-US" sz="3600" b="1" i="1"/>
            </a:br>
            <a:r>
              <a:rPr lang="en-US" altLang="en-US" sz="3600" b="1" i="1"/>
              <a:t>Internal Anatomy of a Crayfish</a:t>
            </a:r>
            <a:br>
              <a:rPr lang="en-US" altLang="en-US" sz="3600" b="1" i="1"/>
            </a:br>
            <a:endParaRPr lang="en-US" altLang="en-US" sz="360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8C65F2A-E565-8C23-8CF0-0FF79B7658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Times New Roman" panose="02020603050405020304" pitchFamily="18" charset="0"/>
              </a:rPr>
              <a:t>Using one hand to hold the crayfish dorsal side up, use scissors to carefully cut through the back of the </a:t>
            </a:r>
            <a:r>
              <a:rPr lang="en-US" altLang="en-US" sz="2400" b="1">
                <a:latin typeface="Times New Roman" panose="02020603050405020304" pitchFamily="18" charset="0"/>
              </a:rPr>
              <a:t>carapace</a:t>
            </a:r>
            <a:r>
              <a:rPr lang="en-US" altLang="en-US" sz="2400">
                <a:latin typeface="Times New Roman" panose="02020603050405020304" pitchFamily="18" charset="0"/>
              </a:rPr>
              <a:t> along dissection cut line 1,  as shown in the diagram below. 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Times New Roman" panose="02020603050405020304" pitchFamily="18" charset="0"/>
              </a:rPr>
              <a:t>Cut along the indentations that separate the thoracic portion of the carapace into three regions. 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Times New Roman" panose="02020603050405020304" pitchFamily="18" charset="0"/>
              </a:rPr>
              <a:t>Start the cut at the 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posterior  edges of the 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carapace, and extend it  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along both sides in the 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cephalic region.</a:t>
            </a:r>
          </a:p>
          <a:p>
            <a:pPr marL="514350" indent="-514350">
              <a:buFont typeface="Wingdings" panose="05000000000000000000" pitchFamily="2" charset="2"/>
              <a:buAutoNum type="arabicPeriod" startAt="4"/>
            </a:pPr>
            <a:r>
              <a:rPr lang="en-US" altLang="en-US" sz="2400">
                <a:latin typeface="Times New Roman" panose="02020603050405020304" pitchFamily="18" charset="0"/>
              </a:rPr>
              <a:t>Use forceps to carefully 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lift away the carapace.</a:t>
            </a: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marL="514350" indent="-514350"/>
            <a:endParaRPr lang="en-US" altLang="en-US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E39EE920-196D-87CB-6867-9CA0F595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5257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6BF73663-1733-4470-F312-C0EB145DB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839200" cy="5257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Place the specimen on its side, with the </a:t>
            </a:r>
            <a:r>
              <a:rPr lang="en-US" altLang="en-US" sz="2400" b="1">
                <a:latin typeface="Times New Roman" panose="02020603050405020304" pitchFamily="18" charset="0"/>
              </a:rPr>
              <a:t>head facing left</a:t>
            </a:r>
            <a:r>
              <a:rPr lang="en-US" altLang="en-US" sz="2400">
                <a:latin typeface="Times New Roman" panose="02020603050405020304" pitchFamily="18" charset="0"/>
              </a:rPr>
              <a:t>, as shown in the diagram below. </a:t>
            </a:r>
          </a:p>
          <a:p>
            <a:pPr marL="0" indent="0"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latin typeface="Times New Roman" panose="02020603050405020304" pitchFamily="18" charset="0"/>
              </a:rPr>
              <a:t>Using scissors, start cutting at the base of cut line 1. </a:t>
            </a:r>
          </a:p>
          <a:p>
            <a:pPr marL="0" indent="0"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latin typeface="Times New Roman" panose="02020603050405020304" pitchFamily="18" charset="0"/>
              </a:rPr>
              <a:t>Cut along the side of the crayfish, as illustrated by cut line 2. Extend the cut line forward toward the rostrum (at the top of the head).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1267" name="Picture 2" descr="http://www.biologyjunction.com/images/crayfi7.gif">
            <a:extLst>
              <a:ext uri="{FF2B5EF4-FFF2-40B4-BE49-F238E27FC236}">
                <a16:creationId xmlns:a16="http://schemas.microsoft.com/office/drawing/2014/main" id="{1C86B5B0-D3EA-3DEF-CDFD-075FBF7D2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119438"/>
            <a:ext cx="6821488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1775</TotalTime>
  <Words>1110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ＭＳ Ｐゴシック</vt:lpstr>
      <vt:lpstr>Times New Roman</vt:lpstr>
      <vt:lpstr>Wingdings</vt:lpstr>
      <vt:lpstr>Calibri</vt:lpstr>
      <vt:lpstr>Georgia</vt:lpstr>
      <vt:lpstr>Comic Sans MS</vt:lpstr>
      <vt:lpstr>Layers</vt:lpstr>
      <vt:lpstr>Crayfish Dissection</vt:lpstr>
      <vt:lpstr>Part 1— External Anatomy of a Crayfish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2— Internal Anatomy of a Crayfish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APPENDAGES</vt:lpstr>
    </vt:vector>
  </TitlesOfParts>
  <Company>UTEP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Frog Dissection</dc:title>
  <dc:creator>Laura Rodriguez</dc:creator>
  <cp:lastModifiedBy>Wes Schmitt</cp:lastModifiedBy>
  <cp:revision>51</cp:revision>
  <dcterms:created xsi:type="dcterms:W3CDTF">2009-04-14T03:54:26Z</dcterms:created>
  <dcterms:modified xsi:type="dcterms:W3CDTF">2024-01-12T23:40:06Z</dcterms:modified>
</cp:coreProperties>
</file>