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75" r:id="rId8"/>
    <p:sldId id="281" r:id="rId9"/>
    <p:sldId id="282" r:id="rId10"/>
    <p:sldId id="283" r:id="rId11"/>
    <p:sldId id="284" r:id="rId12"/>
    <p:sldId id="285" r:id="rId13"/>
    <p:sldId id="286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70" d="100"/>
          <a:sy n="70" d="100"/>
        </p:scale>
        <p:origin x="11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5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2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E7C260-A69C-4D0B-9212-FCBAFE556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26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D22CE1-D57E-4A23-BE57-475697F80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6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8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0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92A7FD-A129-44F3-BA0A-01FD8D11BFA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96D9E88-F86E-4743-A8EA-80A849F84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u="none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Life sciences 11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2800" dirty="0" smtClean="0"/>
              <a:t>Kingdom </a:t>
            </a:r>
            <a:r>
              <a:rPr lang="en-CA" sz="2800" dirty="0" err="1" smtClean="0"/>
              <a:t>Animalia</a:t>
            </a:r>
            <a:r>
              <a:rPr lang="en-CA" sz="2800" dirty="0" smtClean="0"/>
              <a:t>:</a:t>
            </a:r>
          </a:p>
          <a:p>
            <a:r>
              <a:rPr lang="en-CA" sz="2800" dirty="0" smtClean="0"/>
              <a:t>Phylum </a:t>
            </a:r>
            <a:r>
              <a:rPr lang="en-CA" sz="2800" dirty="0" err="1" smtClean="0"/>
              <a:t>Arthropoda</a:t>
            </a:r>
            <a:r>
              <a:rPr lang="en-CA" sz="2800" dirty="0" smtClean="0"/>
              <a:t>:</a:t>
            </a:r>
          </a:p>
          <a:p>
            <a:r>
              <a:rPr lang="en-CA" sz="2800" dirty="0" smtClean="0"/>
              <a:t>Jointed Legs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25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4114800" cy="4050792"/>
          </a:xfrm>
        </p:spPr>
        <p:txBody>
          <a:bodyPr/>
          <a:lstStyle/>
          <a:p>
            <a:r>
              <a:rPr lang="en-US" dirty="0" smtClean="0"/>
              <a:t>Well developed nervous systems with brain and single ventral nerve cord</a:t>
            </a:r>
          </a:p>
          <a:p>
            <a:r>
              <a:rPr lang="en-US" dirty="0" smtClean="0"/>
              <a:t>Several ganglia along the ventral nerve cord coordinate the movements of individual legs and wings</a:t>
            </a:r>
          </a:p>
          <a:p>
            <a:r>
              <a:rPr lang="en-US" dirty="0" smtClean="0"/>
              <a:t>Sophisticated sense organs such as compound eyes that detect </a:t>
            </a:r>
            <a:r>
              <a:rPr lang="en-US" dirty="0" err="1" smtClean="0"/>
              <a:t>colour</a:t>
            </a:r>
            <a:r>
              <a:rPr lang="en-US" dirty="0" smtClean="0"/>
              <a:t> and motion to antennae which detect chemicals</a:t>
            </a:r>
            <a:endParaRPr lang="en-US" dirty="0"/>
          </a:p>
        </p:txBody>
      </p:sp>
      <p:pic>
        <p:nvPicPr>
          <p:cNvPr id="6146" name="Picture 2" descr="https://i0.wp.com/bio1152.nicerweb.com/Locked/media/ch49/49_02cNervousSystems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54" y="60027"/>
            <a:ext cx="3810000" cy="41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_QxabWiAlfYg/TCMfvhUzVVI/AAAAAAAAWJ8/xIs4zq6CkZ4/s1600/101_3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283646"/>
            <a:ext cx="3810000" cy="26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4050792"/>
          </a:xfrm>
        </p:spPr>
        <p:txBody>
          <a:bodyPr/>
          <a:lstStyle/>
          <a:p>
            <a:r>
              <a:rPr lang="en-US" dirty="0" smtClean="0"/>
              <a:t>Well-developed groups of muscles contract or relax when stimulated by the nervous system</a:t>
            </a:r>
          </a:p>
          <a:p>
            <a:r>
              <a:rPr lang="en-US" dirty="0" smtClean="0"/>
              <a:t>Different muscles pull against the exoskeleton to move appendages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www.jayreimer.com/TEXTBOOK/ebook/products/0-13-115516-4/sb4043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581400" cy="40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3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609344"/>
          </a:xfrm>
        </p:spPr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1744"/>
            <a:ext cx="7772400" cy="1231392"/>
          </a:xfrm>
        </p:spPr>
        <p:txBody>
          <a:bodyPr/>
          <a:lstStyle/>
          <a:p>
            <a:r>
              <a:rPr lang="en-US" dirty="0" smtClean="0"/>
              <a:t>Separate sexes and all reproduction is sexual</a:t>
            </a:r>
          </a:p>
          <a:p>
            <a:r>
              <a:rPr lang="en-US" dirty="0" smtClean="0"/>
              <a:t>Fertilization is typically internal for terrestrial arthropods and aquatic arthropods may be internal or external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5358" y="6477000"/>
            <a:ext cx="13357013" cy="25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u="none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194" name="Picture 2" descr="https://animalcorner.co.uk/assets/uploads/2015/02/grassma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24669"/>
            <a:ext cx="4419600" cy="33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5923"/>
            <a:ext cx="7772400" cy="4050792"/>
          </a:xfrm>
        </p:spPr>
        <p:txBody>
          <a:bodyPr/>
          <a:lstStyle/>
          <a:p>
            <a:r>
              <a:rPr lang="en-US" dirty="0" smtClean="0"/>
              <a:t>Exoskeletons do not grow as the animal grows, so arthropods undergo molting</a:t>
            </a:r>
          </a:p>
          <a:p>
            <a:r>
              <a:rPr lang="en-US" dirty="0" err="1" smtClean="0"/>
              <a:t>Moulting</a:t>
            </a:r>
            <a:r>
              <a:rPr lang="en-US" dirty="0" smtClean="0"/>
              <a:t> </a:t>
            </a:r>
            <a:r>
              <a:rPr lang="en-US" dirty="0" smtClean="0"/>
              <a:t>is when the arthropod sheds its exoskeleton and builds a larger one to take its place</a:t>
            </a:r>
            <a:endParaRPr lang="en-US" dirty="0"/>
          </a:p>
        </p:txBody>
      </p:sp>
      <p:pic>
        <p:nvPicPr>
          <p:cNvPr id="9218" name="Picture 2" descr="http://bioweb.uwlax.edu/bio203/s2009/luchterh_wesl/mol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24940"/>
            <a:ext cx="5410200" cy="40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u="sng" dirty="0"/>
              <a:t>Class </a:t>
            </a:r>
            <a:r>
              <a:rPr lang="en-US" altLang="en-US" sz="4800" b="1" u="sng" dirty="0" err="1"/>
              <a:t>Chilopoda</a:t>
            </a:r>
            <a:endParaRPr lang="en-US" altLang="en-US" sz="4800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05000"/>
            <a:ext cx="4343400" cy="4191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3200" dirty="0"/>
              <a:t>The Centipedes</a:t>
            </a:r>
          </a:p>
          <a:p>
            <a:r>
              <a:rPr lang="en-US" altLang="en-US" sz="3200" dirty="0"/>
              <a:t>Very annelid-like with repeating segments</a:t>
            </a:r>
          </a:p>
          <a:p>
            <a:r>
              <a:rPr lang="en-US" altLang="en-US" sz="3200" i="1" dirty="0"/>
              <a:t>Setae are modified to crude appendages - only specialized in the </a:t>
            </a:r>
            <a:r>
              <a:rPr lang="en-US" altLang="en-US" sz="3200" i="1" dirty="0" smtClean="0"/>
              <a:t>mouthparts</a:t>
            </a:r>
            <a:endParaRPr lang="en-US" altLang="en-US" sz="3200" i="1" dirty="0"/>
          </a:p>
          <a:p>
            <a:r>
              <a:rPr lang="en-US" altLang="en-US" sz="3200" dirty="0" smtClean="0"/>
              <a:t>Body segments have 1 pair of legs</a:t>
            </a:r>
            <a:endParaRPr lang="en-US" altLang="en-US" sz="3200" dirty="0"/>
          </a:p>
        </p:txBody>
      </p:sp>
      <p:pic>
        <p:nvPicPr>
          <p:cNvPr id="2050" name="Picture 2" descr="http://www.fcps.edu/islandcreekes/ecology/Arthropods/Garden%20Centipede/garden%20centip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438400"/>
            <a:ext cx="472965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u="sng" dirty="0"/>
              <a:t>Class </a:t>
            </a:r>
            <a:r>
              <a:rPr lang="en-US" altLang="en-US" sz="4000" b="1" u="sng" dirty="0" err="1"/>
              <a:t>Diplopoda</a:t>
            </a:r>
            <a:endParaRPr lang="en-US" altLang="en-US" sz="4000" b="1" u="sng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72639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The Millipedes</a:t>
            </a:r>
          </a:p>
          <a:p>
            <a:r>
              <a:rPr lang="en-US" altLang="en-US" sz="2800" dirty="0"/>
              <a:t>Very annelid like but have an exoskeleton</a:t>
            </a:r>
          </a:p>
          <a:p>
            <a:r>
              <a:rPr lang="en-US" altLang="en-US" sz="2800" i="1" dirty="0" smtClean="0"/>
              <a:t>Unspecialized appendages</a:t>
            </a:r>
          </a:p>
          <a:p>
            <a:r>
              <a:rPr lang="en-US" altLang="en-US" sz="2800" dirty="0" smtClean="0"/>
              <a:t>Body segments have 2 pairs of legs</a:t>
            </a:r>
            <a:endParaRPr lang="en-US" altLang="en-US" sz="2800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056839"/>
            <a:ext cx="5334000" cy="37719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6" name="Picture 2" descr="http://www.hiltonpond.org/images/Milliped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07" y="-6445"/>
            <a:ext cx="3289300" cy="2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upload.wikimedia.org/wikipedia/commons/thumb/1/18/Giant_isopod.jpg/220px-Giant_isop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55" y="1776144"/>
            <a:ext cx="2095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fishblog.com/wp-admin/images/Hermit%20cr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305"/>
            <a:ext cx="2918196" cy="20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hotos.travelblog.org/Photos/24949/138082/f/971448-Durban-Dancing-Shrim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863109" cy="21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.dailymail.co.uk/i/pix/2007/06_03/crayfishDM_468x3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2589212" cy="19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u="sng" dirty="0"/>
              <a:t>				Class </a:t>
            </a:r>
            <a:r>
              <a:rPr lang="en-US" altLang="en-US" sz="4000" b="1" u="sng" dirty="0" err="1"/>
              <a:t>Crustacea</a:t>
            </a:r>
            <a:endParaRPr lang="en-US" altLang="en-US" sz="4000" b="1" u="sng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3307" y="1371600"/>
            <a:ext cx="4346574" cy="54864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Development </a:t>
            </a:r>
            <a:r>
              <a:rPr lang="en-US" altLang="en-US" sz="2800" dirty="0"/>
              <a:t>of body regions: head, thorax and abdomen</a:t>
            </a:r>
          </a:p>
          <a:p>
            <a:r>
              <a:rPr lang="en-US" altLang="en-US" sz="2800" dirty="0"/>
              <a:t>Have fused head and thorax called a “Cephalothorax”</a:t>
            </a:r>
          </a:p>
          <a:p>
            <a:r>
              <a:rPr lang="en-US" altLang="en-US" sz="2800" i="1" dirty="0"/>
              <a:t>Show major increase in segment specialization and m</a:t>
            </a:r>
            <a:r>
              <a:rPr lang="en-US" altLang="en-US" sz="2800" i="1" dirty="0" smtClean="0"/>
              <a:t>any </a:t>
            </a:r>
            <a:r>
              <a:rPr lang="en-US" altLang="en-US" sz="2800" i="1" dirty="0"/>
              <a:t>specialized appendages</a:t>
            </a:r>
          </a:p>
          <a:p>
            <a:r>
              <a:rPr lang="en-US" altLang="en-US" sz="2800" i="1" dirty="0"/>
              <a:t>Excellent sense organs and behavior begins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999400" y="3911533"/>
            <a:ext cx="819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Isopod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-33337" y="3682933"/>
            <a:ext cx="126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Decapod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200" y="4876800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" charset="0"/>
              </a:rPr>
              <a:t>Shrimp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0" y="0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" charset="0"/>
              </a:rPr>
              <a:t>Crayfish</a:t>
            </a:r>
          </a:p>
        </p:txBody>
      </p:sp>
      <p:pic>
        <p:nvPicPr>
          <p:cNvPr id="3076" name="Picture 4" descr="http://www.hudsonregional.org/mosquito/images/copep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9702" y="4692516"/>
            <a:ext cx="2551381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895598" y="6400800"/>
            <a:ext cx="1032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Copepod</a:t>
            </a:r>
          </a:p>
        </p:txBody>
      </p:sp>
    </p:spTree>
    <p:extLst>
      <p:ext uri="{BB962C8B-B14F-4D97-AF65-F5344CB8AC3E}">
        <p14:creationId xmlns:p14="http://schemas.microsoft.com/office/powerpoint/2010/main" val="15779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reennature.com/gallery/spider-pictures/giant-house-sp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0585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u="sng" dirty="0"/>
              <a:t>Class </a:t>
            </a:r>
            <a:r>
              <a:rPr lang="en-US" altLang="en-US" sz="4000" b="1" u="sng" dirty="0" smtClean="0"/>
              <a:t>Arachnida</a:t>
            </a:r>
            <a:endParaRPr lang="en-US" alt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495800" cy="4572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2800" dirty="0"/>
              <a:t>Spiders, scorpions, ticks and mites</a:t>
            </a:r>
          </a:p>
          <a:p>
            <a:r>
              <a:rPr lang="en-US" altLang="en-US" sz="2800" dirty="0"/>
              <a:t>Also have a fused cephalothorax but have 4 pairs of legs (an additional pair as mouth parts)</a:t>
            </a:r>
          </a:p>
          <a:p>
            <a:r>
              <a:rPr lang="en-US" altLang="en-US" sz="2800" dirty="0"/>
              <a:t>Use book lungs for breathing</a:t>
            </a:r>
          </a:p>
          <a:p>
            <a:r>
              <a:rPr lang="en-US" altLang="en-US" sz="2800" dirty="0"/>
              <a:t>Are all predators or </a:t>
            </a:r>
            <a:r>
              <a:rPr lang="en-US" altLang="en-US" sz="2800" dirty="0" smtClean="0"/>
              <a:t>parasites</a:t>
            </a:r>
            <a:endParaRPr lang="en-US" altLang="en-US" sz="2800" dirty="0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982492" y="2161952"/>
            <a:ext cx="1112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Spider</a:t>
            </a:r>
            <a:endParaRPr lang="en-US" altLang="en-US" sz="3600" dirty="0"/>
          </a:p>
        </p:txBody>
      </p:sp>
      <p:pic>
        <p:nvPicPr>
          <p:cNvPr id="5124" name="Picture 4" descr="http://www.medtogo.com/assets/images/scorp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294187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095330" y="4320242"/>
            <a:ext cx="14625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Scorpion</a:t>
            </a:r>
          </a:p>
        </p:txBody>
      </p:sp>
    </p:spTree>
    <p:extLst>
      <p:ext uri="{BB962C8B-B14F-4D97-AF65-F5344CB8AC3E}">
        <p14:creationId xmlns:p14="http://schemas.microsoft.com/office/powerpoint/2010/main" val="18832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6325" y="2667000"/>
            <a:ext cx="3962400" cy="3429000"/>
          </a:xfrm>
        </p:spPr>
        <p:txBody>
          <a:bodyPr>
            <a:normAutofit/>
          </a:bodyPr>
          <a:lstStyle/>
          <a:p>
            <a:r>
              <a:rPr lang="en-US" altLang="en-US" sz="4000" b="1" u="sng" dirty="0"/>
              <a:t>Class </a:t>
            </a:r>
            <a:r>
              <a:rPr lang="en-US" altLang="en-US" sz="4000" b="1" u="sng" dirty="0" err="1"/>
              <a:t>Arachnidia</a:t>
            </a:r>
            <a:endParaRPr lang="en-US" altLang="en-US" sz="4000" b="1" u="sng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b="4123"/>
          <a:stretch>
            <a:fillRect/>
          </a:stretch>
        </p:blipFill>
        <p:spPr bwMode="auto">
          <a:xfrm>
            <a:off x="66675" y="457200"/>
            <a:ext cx="3248620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315295" y="294005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Ticks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623175" y="123825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Mites</a:t>
            </a:r>
          </a:p>
        </p:txBody>
      </p:sp>
      <p:pic>
        <p:nvPicPr>
          <p:cNvPr id="6146" name="Picture 2" descr="http://www.irishdigest.com/wp-content/uploads/2010/07/Ti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9338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anicleansystems.com/files/1432890/uploaded/House_Dust_M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01675"/>
            <a:ext cx="374964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u="sng" dirty="0"/>
              <a:t>Class </a:t>
            </a:r>
            <a:r>
              <a:rPr lang="en-US" altLang="en-US" sz="4000" b="1" u="sng" dirty="0" err="1"/>
              <a:t>Insecta</a:t>
            </a:r>
            <a:endParaRPr lang="en-US" altLang="en-US" sz="40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2672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i="1" dirty="0"/>
              <a:t>Compose about 65% - 70% of the animal kingdom</a:t>
            </a:r>
          </a:p>
          <a:p>
            <a:r>
              <a:rPr lang="en-US" altLang="en-US" sz="2800" dirty="0"/>
              <a:t>Have three separate body regions and three pairs of legs</a:t>
            </a:r>
          </a:p>
          <a:p>
            <a:r>
              <a:rPr lang="en-US" altLang="en-US" sz="2800" dirty="0"/>
              <a:t>Only invertebrate capable of flight</a:t>
            </a:r>
          </a:p>
          <a:p>
            <a:r>
              <a:rPr lang="en-US" altLang="en-US" sz="2800" dirty="0"/>
              <a:t>Respiration with </a:t>
            </a:r>
            <a:r>
              <a:rPr lang="en-US" altLang="en-US" sz="2800" dirty="0" smtClean="0"/>
              <a:t>tracheal tubes, </a:t>
            </a:r>
            <a:r>
              <a:rPr lang="en-US" altLang="en-US" sz="2800" dirty="0"/>
              <a:t>excretion by Malpighian Tubules</a:t>
            </a:r>
          </a:p>
        </p:txBody>
      </p:sp>
      <p:pic>
        <p:nvPicPr>
          <p:cNvPr id="4098" name="Picture 2" descr="http://www.grasshoppercontrol.com/two-striped%20grassh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686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Phylum Arthropoda Objectives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State the advances over the Annelids</a:t>
            </a:r>
          </a:p>
          <a:p>
            <a:r>
              <a:rPr lang="en-US" sz="2800" dirty="0"/>
              <a:t>Know the 5 Classes and example animals</a:t>
            </a:r>
          </a:p>
          <a:p>
            <a:r>
              <a:rPr lang="en-US" sz="2800" dirty="0"/>
              <a:t>Explain the differences/similarities between grasshoppers and crayfish</a:t>
            </a:r>
          </a:p>
          <a:p>
            <a:r>
              <a:rPr lang="en-US" sz="2800" dirty="0"/>
              <a:t>Explain why insects are so well adapted to life on land</a:t>
            </a:r>
          </a:p>
        </p:txBody>
      </p:sp>
    </p:spTree>
    <p:extLst>
      <p:ext uri="{BB962C8B-B14F-4D97-AF65-F5344CB8AC3E}">
        <p14:creationId xmlns:p14="http://schemas.microsoft.com/office/powerpoint/2010/main" val="4648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1"/>
            <a:ext cx="8229600" cy="1523999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u="sng" dirty="0"/>
              <a:t>Why are the insects so successful??</a:t>
            </a:r>
            <a:endParaRPr lang="en-US" alt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28800"/>
            <a:ext cx="4419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1. Size: tiny to minute - don’t eat much, can hide</a:t>
            </a:r>
          </a:p>
          <a:p>
            <a:pPr>
              <a:buFontTx/>
              <a:buNone/>
            </a:pPr>
            <a:r>
              <a:rPr lang="en-US" altLang="en-US" sz="2800" dirty="0"/>
              <a:t>2. Exoskeleton: hard, yet great strength</a:t>
            </a:r>
          </a:p>
          <a:p>
            <a:pPr>
              <a:buFontTx/>
              <a:buNone/>
            </a:pPr>
            <a:r>
              <a:rPr lang="en-US" altLang="en-US" sz="2800" dirty="0"/>
              <a:t>3. Short life span - don’t eat much</a:t>
            </a:r>
          </a:p>
          <a:p>
            <a:pPr>
              <a:buFontTx/>
              <a:buNone/>
            </a:pPr>
            <a:r>
              <a:rPr lang="en-US" altLang="en-US" sz="2800" dirty="0"/>
              <a:t>4. Reproduction: all sexual - variation</a:t>
            </a:r>
          </a:p>
          <a:p>
            <a:pPr>
              <a:buFontTx/>
              <a:buNone/>
            </a:pPr>
            <a:r>
              <a:rPr lang="en-US" altLang="en-US" sz="2800" dirty="0"/>
              <a:t>5. Flight: many advantages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495800" cy="4114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2800" dirty="0"/>
              <a:t>6. Specialized appendages: eat many things</a:t>
            </a:r>
          </a:p>
          <a:p>
            <a:pPr>
              <a:buFontTx/>
              <a:buNone/>
            </a:pPr>
            <a:r>
              <a:rPr lang="en-US" altLang="en-US" sz="2800" dirty="0"/>
              <a:t>7. Adaption of exoskeleton: camouflage </a:t>
            </a:r>
            <a:r>
              <a:rPr lang="en-US" altLang="en-US" sz="2800" dirty="0" err="1"/>
              <a:t>etc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8. Well developed sensory ability</a:t>
            </a:r>
          </a:p>
          <a:p>
            <a:pPr>
              <a:buFontTx/>
              <a:buNone/>
            </a:pPr>
            <a:r>
              <a:rPr lang="en-US" altLang="en-US" sz="2800" dirty="0"/>
              <a:t>9. Evolved social behavior</a:t>
            </a:r>
          </a:p>
          <a:p>
            <a:pPr>
              <a:buFontTx/>
              <a:buNone/>
            </a:pPr>
            <a:r>
              <a:rPr lang="en-US" altLang="en-US" sz="2800" dirty="0"/>
              <a:t>10. Very specific niches:  minimizes competition</a:t>
            </a:r>
          </a:p>
        </p:txBody>
      </p:sp>
    </p:spTree>
    <p:extLst>
      <p:ext uri="{BB962C8B-B14F-4D97-AF65-F5344CB8AC3E}">
        <p14:creationId xmlns:p14="http://schemas.microsoft.com/office/powerpoint/2010/main" val="33095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200400"/>
            <a:ext cx="7772400" cy="4050792"/>
          </a:xfrm>
        </p:spPr>
        <p:txBody>
          <a:bodyPr/>
          <a:lstStyle/>
          <a:p>
            <a:r>
              <a:rPr lang="en-US" altLang="en-US" dirty="0"/>
              <a:t>Most dominant animal phylum on Earth making up 75% of all animals</a:t>
            </a:r>
          </a:p>
          <a:p>
            <a:r>
              <a:rPr lang="en-US" dirty="0" smtClean="0"/>
              <a:t>Name comes from Latin ‘jointed foot’</a:t>
            </a:r>
          </a:p>
          <a:p>
            <a:r>
              <a:rPr lang="en-US" dirty="0" smtClean="0"/>
              <a:t>Segmented bodies with a high degree of specialization</a:t>
            </a:r>
          </a:p>
          <a:p>
            <a:r>
              <a:rPr lang="en-US" dirty="0" smtClean="0"/>
              <a:t>Tough exoskeleton and jointed appendages</a:t>
            </a:r>
          </a:p>
          <a:p>
            <a:r>
              <a:rPr lang="en-US" dirty="0" smtClean="0"/>
              <a:t>Protostomes – develop mouth first in early development</a:t>
            </a:r>
          </a:p>
          <a:p>
            <a:r>
              <a:rPr lang="en-US" dirty="0" smtClean="0"/>
              <a:t>Examples include spiders, crabs, ants and centipedes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270559"/>
            <a:ext cx="7772400" cy="1609344"/>
          </a:xfrm>
        </p:spPr>
        <p:txBody>
          <a:bodyPr/>
          <a:lstStyle/>
          <a:p>
            <a:r>
              <a:rPr lang="en-US" dirty="0" smtClean="0"/>
              <a:t>What is an Arthropod?</a:t>
            </a:r>
            <a:endParaRPr lang="en-US" dirty="0"/>
          </a:p>
        </p:txBody>
      </p:sp>
      <p:pic>
        <p:nvPicPr>
          <p:cNvPr id="2050" name="Picture 2" descr="http://nervoussystemphylums.weebly.com/uploads/1/9/2/8/19283691/9104205.jpeg?3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63" y="-19334"/>
            <a:ext cx="4199190" cy="30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sa.edu.au/crustaceans/images/decapod_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07278"/>
            <a:ext cx="4267200" cy="25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Triploblastic coelomates </a:t>
            </a:r>
          </a:p>
          <a:p>
            <a:r>
              <a:rPr lang="en-US" altLang="en-US" dirty="0" smtClean="0"/>
              <a:t>Tube-within-a-tube </a:t>
            </a:r>
          </a:p>
          <a:p>
            <a:r>
              <a:rPr lang="en-US" altLang="en-US" u="sng" dirty="0" smtClean="0"/>
              <a:t>Exoskeleton</a:t>
            </a:r>
            <a:r>
              <a:rPr lang="en-US" altLang="en-US" u="sng" dirty="0"/>
              <a:t>:</a:t>
            </a:r>
            <a:r>
              <a:rPr lang="en-US" altLang="en-US" dirty="0"/>
              <a:t> made of hard non-living chitin; provides strength and protection; must be shed for growth</a:t>
            </a:r>
          </a:p>
          <a:p>
            <a:pPr>
              <a:buFontTx/>
              <a:buNone/>
            </a:pPr>
            <a:r>
              <a:rPr lang="en-US" altLang="en-US" dirty="0"/>
              <a:t>	- Requires many joints to allow for movement</a:t>
            </a:r>
          </a:p>
          <a:p>
            <a:r>
              <a:rPr lang="en-US" altLang="en-US" u="sng" dirty="0" smtClean="0"/>
              <a:t>Appendage </a:t>
            </a:r>
            <a:r>
              <a:rPr lang="en-US" altLang="en-US" u="sng" dirty="0"/>
              <a:t>Formation</a:t>
            </a:r>
            <a:r>
              <a:rPr lang="en-US" altLang="en-US" dirty="0"/>
              <a:t>: can be used for many purposes and adapted and modified</a:t>
            </a:r>
          </a:p>
          <a:p>
            <a:endParaRPr lang="en-US" dirty="0"/>
          </a:p>
        </p:txBody>
      </p:sp>
      <p:pic>
        <p:nvPicPr>
          <p:cNvPr id="4" name="Picture 2" descr="http://sargentanimalsystems.wikispaces.com/file/view/exoskeleton.gif/216345416/exoskelet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746"/>
            <a:ext cx="3790666" cy="25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050792"/>
          </a:xfrm>
        </p:spPr>
        <p:txBody>
          <a:bodyPr/>
          <a:lstStyle/>
          <a:p>
            <a:r>
              <a:rPr lang="en-US" dirty="0" smtClean="0"/>
              <a:t>Hugely diverse phylum which includes herbivores to carnivores and filter feeders to parasites</a:t>
            </a:r>
          </a:p>
          <a:p>
            <a:r>
              <a:rPr lang="en-US" dirty="0" smtClean="0"/>
              <a:t>Arthropods have evolved complex mouth parts such as jaws, pincers and boring drill like structures that allow them to eat almost any type of food you can imagine</a:t>
            </a:r>
            <a:endParaRPr lang="en-US" dirty="0"/>
          </a:p>
        </p:txBody>
      </p:sp>
      <p:pic>
        <p:nvPicPr>
          <p:cNvPr id="3074" name="Picture 2" descr="http://siera104.com/school/biology/arthro/insect%20mouth%20p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19550"/>
            <a:ext cx="7086600" cy="37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033"/>
            <a:ext cx="7772400" cy="1609344"/>
          </a:xfrm>
        </p:spPr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38" y="2743201"/>
            <a:ext cx="8542361" cy="4050792"/>
          </a:xfrm>
        </p:spPr>
        <p:txBody>
          <a:bodyPr/>
          <a:lstStyle/>
          <a:p>
            <a:r>
              <a:rPr lang="en-US" dirty="0" smtClean="0"/>
              <a:t>Most aquatic arthropods such as crabs or lobsters use featherlike gills to breathe</a:t>
            </a:r>
          </a:p>
          <a:p>
            <a:r>
              <a:rPr lang="en-US" dirty="0" smtClean="0"/>
              <a:t>Terrestrial arthropods such as grasshoppers use a network of branching tracheal tubes that extend throughout the body. </a:t>
            </a:r>
          </a:p>
          <a:p>
            <a:r>
              <a:rPr lang="en-US" dirty="0" smtClean="0"/>
              <a:t>Air enters the tracheal tubes through small openings on the side of the body called spiracles.</a:t>
            </a:r>
          </a:p>
          <a:p>
            <a:endParaRPr lang="en-US" dirty="0" smtClean="0"/>
          </a:p>
        </p:txBody>
      </p:sp>
      <p:pic>
        <p:nvPicPr>
          <p:cNvPr id="4098" name="Picture 2" descr="http://www.biology-pages.info/T/TrachealSystem1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16" y="4467557"/>
            <a:ext cx="5815084" cy="23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manitoba.ca/faculties/science/biological_sciences/BIOL1030/Lab2/images/CrayfishGi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4419600" y="1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hropods2011.wikispaces.com/file/view/Spider_Lungs.JPG/211839670/348x376/Spider_Lu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75" y="2026215"/>
            <a:ext cx="4406313" cy="47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Respiration</a:t>
            </a:r>
            <a:endParaRPr lang="en-US" alt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0524" y="1511675"/>
            <a:ext cx="5494476" cy="5230368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Terrestrial arthropods such as spiders use book lungs for respiration. </a:t>
            </a:r>
          </a:p>
          <a:p>
            <a:r>
              <a:rPr lang="en-US" altLang="en-US" sz="2800" dirty="0" smtClean="0"/>
              <a:t>Book lungs are organs that have layers of respiratory tissue stacked like pages of a book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61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044"/>
            <a:ext cx="7772400" cy="1609344"/>
          </a:xfrm>
        </p:spPr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050792"/>
          </a:xfrm>
        </p:spPr>
        <p:txBody>
          <a:bodyPr/>
          <a:lstStyle/>
          <a:p>
            <a:r>
              <a:rPr lang="en-US" dirty="0" smtClean="0"/>
              <a:t>Open circulatory system with a well developed heart</a:t>
            </a:r>
          </a:p>
          <a:p>
            <a:r>
              <a:rPr lang="en-US" dirty="0" smtClean="0"/>
              <a:t>Blood leaves blood vessels into sinuses or cavities then collects in a large sinus surrounding the heart where it is pumped through the body</a:t>
            </a:r>
          </a:p>
          <a:p>
            <a:endParaRPr lang="en-US" dirty="0"/>
          </a:p>
        </p:txBody>
      </p:sp>
      <p:pic>
        <p:nvPicPr>
          <p:cNvPr id="5122" name="Picture 2" descr="http://4.bp.blogspot.com/-llbijrK2uzk/VE-k8wayOQI/AAAAAAAAAUw/zsroVvxKiRY/s1600/clo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" y="2590800"/>
            <a:ext cx="90868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4050792"/>
          </a:xfrm>
        </p:spPr>
        <p:txBody>
          <a:bodyPr/>
          <a:lstStyle/>
          <a:p>
            <a:r>
              <a:rPr lang="en-US" altLang="en-US" dirty="0" smtClean="0"/>
              <a:t>In terrestrial arthropods, excretion of cellular wastes such as ammonia by </a:t>
            </a:r>
            <a:r>
              <a:rPr lang="en-US" altLang="en-US" dirty="0" err="1"/>
              <a:t>malpighian</a:t>
            </a:r>
            <a:r>
              <a:rPr lang="en-US" altLang="en-US" dirty="0"/>
              <a:t> tubes – sacs which extract waste from the </a:t>
            </a:r>
            <a:r>
              <a:rPr lang="en-US" altLang="en-US" dirty="0" smtClean="0"/>
              <a:t>blood and add it to digestive wastes </a:t>
            </a:r>
            <a:endParaRPr lang="en-US" altLang="en-US" dirty="0"/>
          </a:p>
          <a:p>
            <a:r>
              <a:rPr lang="en-US" dirty="0" smtClean="0"/>
              <a:t>In aquatic arthropods, excretion of cellular waste may be by diffusion or may be by kidney-like organs called green glands in organisms such as crayfish</a:t>
            </a:r>
            <a:endParaRPr lang="en-US" dirty="0"/>
          </a:p>
        </p:txBody>
      </p:sp>
      <p:pic>
        <p:nvPicPr>
          <p:cNvPr id="10242" name="Picture 2" descr="https://www.infovisual.info/02/img_en/025%20Internal%20anatomy%20of%20a%20cray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68673"/>
            <a:ext cx="5105400" cy="26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io1152.nicerweb.com/Locked/media/ch44/44_12MalpighianTubules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394"/>
            <a:ext cx="4648200" cy="434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8195&quot;&gt;&lt;object type=&quot;3&quot; unique_id=&quot;18196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8197&quot;&gt;&lt;property id=&quot;20148&quot; value=&quot;5&quot;/&gt;&lt;property id=&quot;20300&quot; value=&quot;Slide 2 - &amp;quot;Phylum Arthropoda Objectives&amp;quot;&quot;/&gt;&lt;property id=&quot;20307&quot; value=&quot;257&quot;/&gt;&lt;/object&gt;&lt;object type=&quot;3&quot; unique_id=&quot;18199&quot;&gt;&lt;property id=&quot;20148&quot; value=&quot;5&quot;/&gt;&lt;property id=&quot;20300&quot; value=&quot;Slide 7 - &amp;quot;Respiration&amp;quot;&quot;/&gt;&lt;property id=&quot;20307&quot; value=&quot;275&quot;/&gt;&lt;/object&gt;&lt;object type=&quot;3&quot; unique_id=&quot;18203&quot;&gt;&lt;property id=&quot;20148&quot; value=&quot;5&quot;/&gt;&lt;property id=&quot;20300&quot; value=&quot;Slide 14 - &amp;quot;Class Chilopoda&amp;quot;&quot;/&gt;&lt;property id=&quot;20307&quot; value=&quot;261&quot;/&gt;&lt;/object&gt;&lt;object type=&quot;3&quot; unique_id=&quot;18204&quot;&gt;&lt;property id=&quot;20148&quot; value=&quot;5&quot;/&gt;&lt;property id=&quot;20300&quot; value=&quot;Slide 15 - &amp;quot;Class Diplopoda&amp;quot;&quot;/&gt;&lt;property id=&quot;20307&quot; value=&quot;262&quot;/&gt;&lt;/object&gt;&lt;object type=&quot;3&quot; unique_id=&quot;18205&quot;&gt;&lt;property id=&quot;20148&quot; value=&quot;5&quot;/&gt;&lt;property id=&quot;20300&quot; value=&quot;Slide 16 - &amp;quot;&amp;amp;#x09;&amp;amp;#x09;&amp;amp;#x09;&amp;amp;#x09;Class Crustacea&amp;quot;&quot;/&gt;&lt;property id=&quot;20307&quot; value=&quot;263&quot;/&gt;&lt;/object&gt;&lt;object type=&quot;3&quot; unique_id=&quot;18206&quot;&gt;&lt;property id=&quot;20148&quot; value=&quot;5&quot;/&gt;&lt;property id=&quot;20300&quot; value=&quot;Slide 17 - &amp;quot;Class Arachnida&amp;quot;&quot;/&gt;&lt;property id=&quot;20307&quot; value=&quot;264&quot;/&gt;&lt;/object&gt;&lt;object type=&quot;3&quot; unique_id=&quot;18207&quot;&gt;&lt;property id=&quot;20148&quot; value=&quot;5&quot;/&gt;&lt;property id=&quot;20300&quot; value=&quot;Slide 18 - &amp;quot;Class Arachnidia&amp;quot;&quot;/&gt;&lt;property id=&quot;20307&quot; value=&quot;265&quot;/&gt;&lt;/object&gt;&lt;object type=&quot;3&quot; unique_id=&quot;18208&quot;&gt;&lt;property id=&quot;20148&quot; value=&quot;5&quot;/&gt;&lt;property id=&quot;20300&quot; value=&quot;Slide 19 - &amp;quot;Class Insecta&amp;quot;&quot;/&gt;&lt;property id=&quot;20307&quot; value=&quot;266&quot;/&gt;&lt;/object&gt;&lt;object type=&quot;3&quot; unique_id=&quot;18209&quot;&gt;&lt;property id=&quot;20148&quot; value=&quot;5&quot;/&gt;&lt;property id=&quot;20300&quot; value=&quot;Slide 20 - &amp;quot;Why are the insects so successful??&amp;quot;&quot;/&gt;&lt;property id=&quot;20307&quot; value=&quot;267&quot;/&gt;&lt;/object&gt;&lt;object type=&quot;3&quot; unique_id=&quot;18468&quot;&gt;&lt;property id=&quot;20148&quot; value=&quot;5&quot;/&gt;&lt;property id=&quot;20300&quot; value=&quot;Slide 3 - &amp;quot;What is an Arthropod?&amp;quot;&quot;/&gt;&lt;property id=&quot;20307&quot; value=&quot;277&quot;/&gt;&lt;/object&gt;&lt;object type=&quot;3&quot; unique_id=&quot;18777&quot;&gt;&lt;property id=&quot;20148&quot; value=&quot;5&quot;/&gt;&lt;property id=&quot;20300&quot; value=&quot;Slide 4 - &amp;quot;Body Plan&amp;quot;&quot;/&gt;&lt;property id=&quot;20307&quot; value=&quot;278&quot;/&gt;&lt;/object&gt;&lt;object type=&quot;3&quot; unique_id=&quot;18778&quot;&gt;&lt;property id=&quot;20148&quot; value=&quot;5&quot;/&gt;&lt;property id=&quot;20300&quot; value=&quot;Slide 5 - &amp;quot;Feeding&amp;quot;&quot;/&gt;&lt;property id=&quot;20307&quot; value=&quot;279&quot;/&gt;&lt;/object&gt;&lt;object type=&quot;3&quot; unique_id=&quot;18779&quot;&gt;&lt;property id=&quot;20148&quot; value=&quot;5&quot;/&gt;&lt;property id=&quot;20300&quot; value=&quot;Slide 6 - &amp;quot;Respiration&amp;quot;&quot;/&gt;&lt;property id=&quot;20307&quot; value=&quot;280&quot;/&gt;&lt;/object&gt;&lt;object type=&quot;3&quot; unique_id=&quot;18780&quot;&gt;&lt;property id=&quot;20148&quot; value=&quot;5&quot;/&gt;&lt;property id=&quot;20300&quot; value=&quot;Slide 8 - &amp;quot;Circulation&amp;quot;&quot;/&gt;&lt;property id=&quot;20307&quot; value=&quot;281&quot;/&gt;&lt;/object&gt;&lt;object type=&quot;3&quot; unique_id=&quot;18781&quot;&gt;&lt;property id=&quot;20148&quot; value=&quot;5&quot;/&gt;&lt;property id=&quot;20300&quot; value=&quot;Slide 9 - &amp;quot;Excretion&amp;quot;&quot;/&gt;&lt;property id=&quot;20307&quot; value=&quot;282&quot;/&gt;&lt;/object&gt;&lt;object type=&quot;3&quot; unique_id=&quot;18782&quot;&gt;&lt;property id=&quot;20148&quot; value=&quot;5&quot;/&gt;&lt;property id=&quot;20300&quot; value=&quot;Slide 10 - &amp;quot;Response&amp;quot;&quot;/&gt;&lt;property id=&quot;20307&quot; value=&quot;283&quot;/&gt;&lt;/object&gt;&lt;object type=&quot;3&quot; unique_id=&quot;18783&quot;&gt;&lt;property id=&quot;20148&quot; value=&quot;5&quot;/&gt;&lt;property id=&quot;20300&quot; value=&quot;Slide 11 - &amp;quot;Movement&amp;quot;&quot;/&gt;&lt;property id=&quot;20307&quot; value=&quot;284&quot;/&gt;&lt;/object&gt;&lt;object type=&quot;3&quot; unique_id=&quot;18784&quot;&gt;&lt;property id=&quot;20148&quot; value=&quot;5&quot;/&gt;&lt;property id=&quot;20300&quot; value=&quot;Slide 12 - &amp;quot;Reproduction&amp;quot;&quot;/&gt;&lt;property id=&quot;20307&quot; value=&quot;285&quot;/&gt;&lt;/object&gt;&lt;object type=&quot;3&quot; unique_id=&quot;18785&quot;&gt;&lt;property id=&quot;20148&quot; value=&quot;5&quot;/&gt;&lt;property id=&quot;20300&quot; value=&quot;Slide 13 - &amp;quot;Growth and Development&amp;quot;&quot;/&gt;&lt;property id=&quot;20307&quot; value=&quot;286&quot;/&gt;&lt;/object&gt;&lt;/object&gt;&lt;object type=&quot;8&quot; unique_id=&quot;18237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12760</TotalTime>
  <Words>713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Rockwell</vt:lpstr>
      <vt:lpstr>Rockwell Condensed</vt:lpstr>
      <vt:lpstr>Times</vt:lpstr>
      <vt:lpstr>Wingdings</vt:lpstr>
      <vt:lpstr>Wood Type</vt:lpstr>
      <vt:lpstr>Life sciences 11</vt:lpstr>
      <vt:lpstr>Phylum Arthropoda Objectives</vt:lpstr>
      <vt:lpstr>What is an Arthropod?</vt:lpstr>
      <vt:lpstr>Body Plan</vt:lpstr>
      <vt:lpstr>Feeding</vt:lpstr>
      <vt:lpstr>Respiration</vt:lpstr>
      <vt:lpstr>Respiration</vt:lpstr>
      <vt:lpstr>Circulation</vt:lpstr>
      <vt:lpstr>Excretion</vt:lpstr>
      <vt:lpstr>Response</vt:lpstr>
      <vt:lpstr>Movement</vt:lpstr>
      <vt:lpstr>Reproduction</vt:lpstr>
      <vt:lpstr>Growth and Development</vt:lpstr>
      <vt:lpstr>Class Chilopoda</vt:lpstr>
      <vt:lpstr>Class Diplopoda</vt:lpstr>
      <vt:lpstr>    Class Crustacea</vt:lpstr>
      <vt:lpstr>Class Arachnida</vt:lpstr>
      <vt:lpstr>Class Arachnidia</vt:lpstr>
      <vt:lpstr>Class Insecta</vt:lpstr>
      <vt:lpstr>Why are the insects so successful??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41</cp:revision>
  <dcterms:created xsi:type="dcterms:W3CDTF">2010-12-08T23:19:15Z</dcterms:created>
  <dcterms:modified xsi:type="dcterms:W3CDTF">2020-01-15T23:34:22Z</dcterms:modified>
</cp:coreProperties>
</file>