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3" r:id="rId8"/>
    <p:sldId id="276" r:id="rId9"/>
    <p:sldId id="264" r:id="rId10"/>
    <p:sldId id="270" r:id="rId11"/>
    <p:sldId id="265" r:id="rId12"/>
    <p:sldId id="266" r:id="rId13"/>
    <p:sldId id="274" r:id="rId14"/>
    <p:sldId id="263" r:id="rId15"/>
    <p:sldId id="271" r:id="rId16"/>
    <p:sldId id="267" r:id="rId17"/>
    <p:sldId id="268" r:id="rId18"/>
    <p:sldId id="269" r:id="rId19"/>
    <p:sldId id="272" r:id="rId20"/>
    <p:sldId id="275" r:id="rId21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33" autoAdjust="0"/>
  </p:normalViewPr>
  <p:slideViewPr>
    <p:cSldViewPr>
      <p:cViewPr>
        <p:scale>
          <a:sx n="37" d="100"/>
          <a:sy n="37" d="100"/>
        </p:scale>
        <p:origin x="2120" y="7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931E-3B12-42CA-8F58-D74FCEADC1BD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61A3-67A9-4059-948E-17B85B9CA427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931E-3B12-42CA-8F58-D74FCEADC1BD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61A3-67A9-4059-948E-17B85B9CA4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931E-3B12-42CA-8F58-D74FCEADC1BD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61A3-67A9-4059-948E-17B85B9CA4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91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118B5-A6CF-4521-ADA3-FB9086CE0E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244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91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6A45A-1711-4F60-805C-920E098385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355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91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2044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1600" y="2044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219200" y="41783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0ED0F-D39C-450E-B47D-8150449382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84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931E-3B12-42CA-8F58-D74FCEADC1BD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61A3-67A9-4059-948E-17B85B9CA4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931E-3B12-42CA-8F58-D74FCEADC1BD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61A3-67A9-4059-948E-17B85B9CA42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931E-3B12-42CA-8F58-D74FCEADC1BD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61A3-67A9-4059-948E-17B85B9CA4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931E-3B12-42CA-8F58-D74FCEADC1BD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61A3-67A9-4059-948E-17B85B9CA4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931E-3B12-42CA-8F58-D74FCEADC1BD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61A3-67A9-4059-948E-17B85B9CA4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931E-3B12-42CA-8F58-D74FCEADC1BD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61A3-67A9-4059-948E-17B85B9CA4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931E-3B12-42CA-8F58-D74FCEADC1BD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61A3-67A9-4059-948E-17B85B9CA427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931E-3B12-42CA-8F58-D74FCEADC1BD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61A3-67A9-4059-948E-17B85B9CA427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C31931E-3B12-42CA-8F58-D74FCEADC1BD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1D261A3-67A9-4059-948E-17B85B9CA42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i="0" u="none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c2.wsu.edu:82/hurlbert/micro101/images/em7a.gi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RB866QSGv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Life Sciences 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Microbiology: Bacteria Basics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8214"/>
            <a:ext cx="5021637" cy="34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1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Other Structures: </a:t>
            </a:r>
            <a:r>
              <a:rPr lang="en-CA" dirty="0" err="1" smtClean="0">
                <a:solidFill>
                  <a:srgbClr val="FFC000"/>
                </a:solidFill>
              </a:rPr>
              <a:t>Pili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for </a:t>
            </a:r>
            <a:r>
              <a:rPr lang="en-US" dirty="0" smtClean="0">
                <a:solidFill>
                  <a:srgbClr val="FFC000"/>
                </a:solidFill>
              </a:rPr>
              <a:t>attachment </a:t>
            </a:r>
            <a:r>
              <a:rPr lang="en-US" dirty="0">
                <a:solidFill>
                  <a:srgbClr val="FFC000"/>
                </a:solidFill>
              </a:rPr>
              <a:t>to solid surfaces</a:t>
            </a:r>
            <a:r>
              <a:rPr lang="en-US" dirty="0"/>
              <a:t>, </a:t>
            </a:r>
            <a:r>
              <a:rPr lang="en-US" dirty="0" smtClean="0"/>
              <a:t>in </a:t>
            </a:r>
            <a:r>
              <a:rPr lang="en-US" dirty="0"/>
              <a:t>transfer of DNA from one cell to another, </a:t>
            </a:r>
            <a:r>
              <a:rPr lang="en-US" dirty="0" smtClean="0"/>
              <a:t>small movements </a:t>
            </a:r>
            <a:r>
              <a:rPr lang="en-US" dirty="0"/>
              <a:t>and cell-cell adhesion</a:t>
            </a:r>
          </a:p>
        </p:txBody>
      </p:sp>
      <p:pic>
        <p:nvPicPr>
          <p:cNvPr id="15362" name="Picture 2" descr="http://www.nature.com/nrmicro/journal/v4/n7/images/nrmicro1443-f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" t="16151" r="-189" b="-11684"/>
          <a:stretch/>
        </p:blipFill>
        <p:spPr bwMode="auto">
          <a:xfrm>
            <a:off x="241300" y="2590800"/>
            <a:ext cx="6715125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424" y="4572000"/>
            <a:ext cx="2112273" cy="216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38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Other Structures: </a:t>
            </a:r>
            <a:r>
              <a:rPr lang="en-US" altLang="en-US" dirty="0" smtClean="0">
                <a:solidFill>
                  <a:srgbClr val="FFC000"/>
                </a:solidFill>
              </a:rPr>
              <a:t>Capsule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4495800" cy="4114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dirty="0" smtClean="0"/>
              <a:t>These are non-protein </a:t>
            </a:r>
            <a:r>
              <a:rPr lang="en-US" altLang="en-US" sz="3200" dirty="0" smtClean="0">
                <a:solidFill>
                  <a:srgbClr val="FFC000"/>
                </a:solidFill>
              </a:rPr>
              <a:t>thick protective coats </a:t>
            </a:r>
            <a:r>
              <a:rPr lang="en-US" altLang="en-US" sz="3200" dirty="0" smtClean="0"/>
              <a:t>outside of a bacteria cell</a:t>
            </a:r>
          </a:p>
        </p:txBody>
      </p:sp>
      <p:sp>
        <p:nvSpPr>
          <p:cNvPr id="2" name="ClipArt Placeholder 1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7170" name="Picture 2" descr="http://pathmicro.med.sc.edu/fox/capsu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4516446" cy="447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09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Other Structures: </a:t>
            </a:r>
            <a:r>
              <a:rPr lang="en-US" altLang="en-US" dirty="0" smtClean="0">
                <a:solidFill>
                  <a:srgbClr val="FFC000"/>
                </a:solidFill>
              </a:rPr>
              <a:t>Endospores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2044700"/>
            <a:ext cx="42672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3200" dirty="0" smtClean="0"/>
              <a:t>Endospores are tough coated structures that contain a </a:t>
            </a:r>
            <a:r>
              <a:rPr lang="en-US" altLang="en-US" sz="3200" dirty="0" smtClean="0">
                <a:solidFill>
                  <a:srgbClr val="FFC000"/>
                </a:solidFill>
              </a:rPr>
              <a:t>complete bacteria chromosome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3200" dirty="0" smtClean="0"/>
              <a:t>Endospores can remain dormant waiting for more </a:t>
            </a:r>
            <a:r>
              <a:rPr lang="en-US" altLang="en-US" sz="3200" dirty="0" err="1" smtClean="0"/>
              <a:t>favourable</a:t>
            </a:r>
            <a:r>
              <a:rPr lang="en-US" altLang="en-US" sz="3200" dirty="0" smtClean="0"/>
              <a:t> growth conditions</a:t>
            </a:r>
            <a:r>
              <a:rPr lang="en-US" altLang="en-US" sz="3200" dirty="0" smtClean="0">
                <a:solidFill>
                  <a:srgbClr val="FFC000"/>
                </a:solidFill>
              </a:rPr>
              <a:t/>
            </a:r>
            <a:br>
              <a:rPr lang="en-US" altLang="en-US" sz="3200" dirty="0" smtClean="0">
                <a:solidFill>
                  <a:srgbClr val="FFC000"/>
                </a:solidFill>
              </a:rPr>
            </a:br>
            <a:endParaRPr lang="en-US" altLang="en-US" sz="3200" dirty="0" smtClean="0">
              <a:solidFill>
                <a:srgbClr val="FFC000"/>
              </a:solidFill>
            </a:endParaRPr>
          </a:p>
        </p:txBody>
      </p:sp>
      <p:pic>
        <p:nvPicPr>
          <p:cNvPr id="5122" name="Picture 2" descr="http://www.acpinternist.org/graphics/observer/may2004/botulis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00200"/>
            <a:ext cx="4648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76800" y="5648235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Clostridium </a:t>
            </a:r>
            <a:r>
              <a:rPr lang="en-US" i="1" dirty="0" err="1" smtClean="0"/>
              <a:t>botulinum</a:t>
            </a:r>
            <a:r>
              <a:rPr lang="en-US" dirty="0" smtClean="0"/>
              <a:t> bacteria</a:t>
            </a:r>
            <a:r>
              <a:rPr lang="en-US" dirty="0"/>
              <a:t>.</a:t>
            </a:r>
            <a:r>
              <a:rPr lang="en-US" dirty="0" smtClean="0"/>
              <a:t> The bacterium produces a nerve toxin that causes botulism.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16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044700"/>
            <a:ext cx="86106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They can tolerate extreme dryness.</a:t>
            </a:r>
          </a:p>
          <a:p>
            <a:r>
              <a:rPr lang="en-US" sz="2800" dirty="0"/>
              <a:t>Some cannot be killed even at subzero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temperatures and high heat.</a:t>
            </a:r>
            <a:endParaRPr lang="en-US" sz="2800" dirty="0"/>
          </a:p>
          <a:p>
            <a:r>
              <a:rPr lang="en-US" sz="2800" dirty="0"/>
              <a:t>Some can spread poisonous </a:t>
            </a:r>
            <a:r>
              <a:rPr lang="en-US" sz="2800" dirty="0" smtClean="0"/>
              <a:t>chemicals</a:t>
            </a:r>
          </a:p>
          <a:p>
            <a:endParaRPr lang="en-US" sz="2800" dirty="0"/>
          </a:p>
          <a:p>
            <a:r>
              <a:rPr lang="en-US" sz="2800" dirty="0" smtClean="0"/>
              <a:t>Bacterial endospores </a:t>
            </a:r>
            <a:r>
              <a:rPr lang="en-US" sz="2800" dirty="0"/>
              <a:t>are extremely resistant. </a:t>
            </a:r>
            <a:r>
              <a:rPr lang="en-US" sz="2800" dirty="0" smtClean="0"/>
              <a:t>Endospores </a:t>
            </a:r>
            <a:r>
              <a:rPr lang="en-US" sz="2800" dirty="0"/>
              <a:t>of tetanus and anthrax, for example, can survive in the soil for many years. </a:t>
            </a:r>
            <a:r>
              <a:rPr lang="en-US" sz="2800" dirty="0" smtClean="0"/>
              <a:t>(1300 year old anthrax endospores can cause disease)</a:t>
            </a:r>
          </a:p>
          <a:p>
            <a:r>
              <a:rPr lang="en-US" sz="2800" dirty="0" smtClean="0"/>
              <a:t>The wall breaks when </a:t>
            </a:r>
            <a:r>
              <a:rPr lang="en-US" sz="2800" dirty="0" err="1" smtClean="0"/>
              <a:t>favourable</a:t>
            </a:r>
            <a:r>
              <a:rPr lang="en-US" sz="2800" dirty="0" smtClean="0"/>
              <a:t> conditions return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53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Typical Prokaryotic Cell</a:t>
            </a:r>
          </a:p>
        </p:txBody>
      </p:sp>
      <p:pic>
        <p:nvPicPr>
          <p:cNvPr id="9218" name="Picture 2" descr="http://naturalorder.info/images/prokaryote_ce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858000" cy="558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917701" y="2262459"/>
            <a:ext cx="1276350" cy="291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38401" y="1892301"/>
            <a:ext cx="1524000" cy="228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71029" y="5728334"/>
            <a:ext cx="834572" cy="367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19799" y="5475514"/>
            <a:ext cx="1752601" cy="252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95650" y="1600200"/>
            <a:ext cx="762000" cy="2285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99279" y="1306281"/>
            <a:ext cx="684893" cy="228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19870" y="2695481"/>
            <a:ext cx="1276350" cy="291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8200" y="3017791"/>
            <a:ext cx="1295400" cy="182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71600" y="3289935"/>
            <a:ext cx="464006" cy="215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6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Form and Arrangement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u="sng" dirty="0" smtClean="0"/>
              <a:t>Form</a:t>
            </a:r>
            <a:r>
              <a:rPr lang="en-CA" sz="3200" dirty="0" smtClean="0"/>
              <a:t>: the </a:t>
            </a:r>
            <a:r>
              <a:rPr lang="en-CA" sz="3200" dirty="0" smtClean="0">
                <a:solidFill>
                  <a:srgbClr val="FFC000"/>
                </a:solidFill>
              </a:rPr>
              <a:t>shape</a:t>
            </a:r>
            <a:r>
              <a:rPr lang="en-CA" sz="3200" dirty="0" smtClean="0"/>
              <a:t> of the bacteria</a:t>
            </a:r>
          </a:p>
          <a:p>
            <a:endParaRPr lang="en-CA" sz="3200" dirty="0"/>
          </a:p>
          <a:p>
            <a:r>
              <a:rPr lang="en-CA" sz="3200" u="sng" dirty="0" smtClean="0"/>
              <a:t>Arrangement</a:t>
            </a:r>
            <a:r>
              <a:rPr lang="en-CA" sz="3200" dirty="0" smtClean="0"/>
              <a:t>: how the bacteria are </a:t>
            </a:r>
            <a:r>
              <a:rPr lang="en-CA" sz="3200" dirty="0" smtClean="0">
                <a:solidFill>
                  <a:srgbClr val="FFC000"/>
                </a:solidFill>
              </a:rPr>
              <a:t>arranged spatially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882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Forms and Arrangement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200"/>
            <a:ext cx="3810000" cy="4114800"/>
          </a:xfrm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CA" altLang="en-US" b="1" u="sng" dirty="0" smtClean="0"/>
              <a:t>FORMS:</a:t>
            </a:r>
            <a:endParaRPr lang="en-US" altLang="en-US" b="1" u="sng" dirty="0" smtClean="0"/>
          </a:p>
          <a:p>
            <a:pPr>
              <a:buFont typeface="Monotype Sorts" charset="2"/>
              <a:buNone/>
              <a:defRPr/>
            </a:pPr>
            <a:r>
              <a:rPr lang="en-US" altLang="en-US" b="1" u="sng" dirty="0" smtClean="0"/>
              <a:t>1. </a:t>
            </a:r>
            <a:r>
              <a:rPr lang="en-US" altLang="en-US" sz="3200" b="1" u="sng" dirty="0" err="1" smtClean="0">
                <a:solidFill>
                  <a:srgbClr val="FFC000"/>
                </a:solidFill>
              </a:rPr>
              <a:t>Coccus</a:t>
            </a:r>
            <a:endParaRPr lang="en-US" altLang="en-US" sz="3200" dirty="0" smtClean="0">
              <a:solidFill>
                <a:srgbClr val="FFC000"/>
              </a:solidFill>
            </a:endParaRPr>
          </a:p>
          <a:p>
            <a:pPr>
              <a:defRPr/>
            </a:pPr>
            <a:r>
              <a:rPr lang="en-US" altLang="en-US" sz="3200" dirty="0" smtClean="0"/>
              <a:t>Cell form (shape) is a </a:t>
            </a:r>
            <a:r>
              <a:rPr lang="en-US" altLang="en-US" sz="3200" dirty="0" smtClean="0">
                <a:solidFill>
                  <a:srgbClr val="FFC000"/>
                </a:solidFill>
              </a:rPr>
              <a:t>sphere</a:t>
            </a:r>
          </a:p>
          <a:p>
            <a:pPr>
              <a:defRPr/>
            </a:pPr>
            <a:endParaRPr lang="en-US" altLang="en-US" sz="2800" dirty="0" smtClean="0"/>
          </a:p>
        </p:txBody>
      </p:sp>
      <p:pic>
        <p:nvPicPr>
          <p:cNvPr id="12292" name="Picture 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6613" y="2209800"/>
            <a:ext cx="4318000" cy="4343400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48200" y="1752600"/>
            <a:ext cx="3810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Monotype Sorts" charset="2"/>
              <a:buNone/>
              <a:defRPr/>
            </a:pPr>
            <a:r>
              <a:rPr lang="en-CA" altLang="en-US" b="1" u="sng" dirty="0" smtClean="0"/>
              <a:t>ARRANGEMENTS:</a:t>
            </a:r>
            <a:endParaRPr lang="en-US" altLang="en-US" b="1" u="sng" dirty="0" smtClean="0"/>
          </a:p>
          <a:p>
            <a:pPr>
              <a:defRPr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30545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Forms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1066800" y="4648200"/>
            <a:ext cx="7772400" cy="1981200"/>
          </a:xfrm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US" altLang="en-US" sz="2800" b="1" u="sng" dirty="0" smtClean="0"/>
              <a:t>2</a:t>
            </a:r>
            <a:r>
              <a:rPr lang="en-US" altLang="en-US" sz="2800" b="1" u="sng" dirty="0" smtClean="0">
                <a:solidFill>
                  <a:srgbClr val="FFC000"/>
                </a:solidFill>
              </a:rPr>
              <a:t>. </a:t>
            </a:r>
            <a:r>
              <a:rPr lang="en-US" altLang="en-US" sz="3200" b="1" u="sng" dirty="0" smtClean="0">
                <a:solidFill>
                  <a:srgbClr val="FFC000"/>
                </a:solidFill>
              </a:rPr>
              <a:t>Bacillus</a:t>
            </a:r>
            <a:endParaRPr lang="en-US" altLang="en-US" sz="3200" dirty="0" smtClean="0">
              <a:solidFill>
                <a:srgbClr val="FFC000"/>
              </a:solidFill>
            </a:endParaRPr>
          </a:p>
          <a:p>
            <a:pPr>
              <a:defRPr/>
            </a:pPr>
            <a:r>
              <a:rPr lang="en-US" altLang="en-US" sz="3200" dirty="0" smtClean="0"/>
              <a:t>Cells are longer than wide (</a:t>
            </a:r>
            <a:r>
              <a:rPr lang="en-US" altLang="en-US" sz="3200" dirty="0" smtClean="0">
                <a:solidFill>
                  <a:srgbClr val="FFC000"/>
                </a:solidFill>
              </a:rPr>
              <a:t>rods</a:t>
            </a:r>
            <a:r>
              <a:rPr lang="en-US" altLang="en-US" sz="3200" dirty="0" smtClean="0"/>
              <a:t>); typically solo, in pairs or chains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90650"/>
            <a:ext cx="4343400" cy="297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90650"/>
            <a:ext cx="4328577" cy="297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2514600" y="4267200"/>
            <a:ext cx="811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Rods</a:t>
            </a:r>
          </a:p>
        </p:txBody>
      </p:sp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6324600" y="4419600"/>
            <a:ext cx="183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True Bacillus</a:t>
            </a:r>
          </a:p>
        </p:txBody>
      </p:sp>
    </p:spTree>
    <p:extLst>
      <p:ext uri="{BB962C8B-B14F-4D97-AF65-F5344CB8AC3E}">
        <p14:creationId xmlns:p14="http://schemas.microsoft.com/office/powerpoint/2010/main" val="26267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5400"/>
            <a:ext cx="7772400" cy="889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Forms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609600"/>
            <a:ext cx="4267200" cy="4114800"/>
          </a:xfrm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US" altLang="en-US" sz="2800" b="1" u="sng" dirty="0" smtClean="0"/>
              <a:t>3. </a:t>
            </a:r>
            <a:r>
              <a:rPr lang="en-US" altLang="en-US" sz="2800" b="1" u="sng" dirty="0" err="1" smtClean="0">
                <a:solidFill>
                  <a:srgbClr val="FFC000"/>
                </a:solidFill>
              </a:rPr>
              <a:t>Spirillum</a:t>
            </a:r>
            <a:endParaRPr lang="en-US" altLang="en-US" sz="2800" dirty="0" smtClean="0">
              <a:solidFill>
                <a:srgbClr val="FFC000"/>
              </a:solidFill>
            </a:endParaRPr>
          </a:p>
          <a:p>
            <a:pPr>
              <a:defRPr/>
            </a:pPr>
            <a:r>
              <a:rPr lang="en-US" altLang="en-US" sz="2800" dirty="0" smtClean="0"/>
              <a:t>Longer than wide and </a:t>
            </a:r>
            <a:r>
              <a:rPr lang="en-US" altLang="en-US" sz="2800" dirty="0" smtClean="0">
                <a:solidFill>
                  <a:srgbClr val="FFC000"/>
                </a:solidFill>
              </a:rPr>
              <a:t>curved</a:t>
            </a:r>
          </a:p>
          <a:p>
            <a:pPr>
              <a:defRPr/>
            </a:pPr>
            <a:r>
              <a:rPr lang="en-US" altLang="en-US" sz="2800" dirty="0" smtClean="0"/>
              <a:t>Most are </a:t>
            </a:r>
            <a:r>
              <a:rPr lang="en-US" altLang="en-US" sz="2800" dirty="0" smtClean="0">
                <a:solidFill>
                  <a:srgbClr val="FFC000"/>
                </a:solidFill>
              </a:rPr>
              <a:t>pathogens</a:t>
            </a:r>
            <a:r>
              <a:rPr lang="en-US" altLang="en-US" sz="2800" dirty="0" smtClean="0"/>
              <a:t> and in a single arrangement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37338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52800"/>
            <a:ext cx="432797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22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Bacteria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84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343400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3200" dirty="0" smtClean="0"/>
              <a:t>By the end of the lesson you should be able to:</a:t>
            </a:r>
          </a:p>
          <a:p>
            <a:r>
              <a:rPr lang="en-CA" sz="3200" dirty="0" smtClean="0"/>
              <a:t>State the classification of bacteria and why</a:t>
            </a:r>
          </a:p>
          <a:p>
            <a:r>
              <a:rPr lang="en-CA" sz="3200" dirty="0"/>
              <a:t>D</a:t>
            </a:r>
            <a:r>
              <a:rPr lang="en-CA" sz="3200" dirty="0" smtClean="0"/>
              <a:t>escribe the structures of bacteria</a:t>
            </a:r>
          </a:p>
          <a:p>
            <a:r>
              <a:rPr lang="en-CA" sz="3200" dirty="0" smtClean="0"/>
              <a:t>Describe the form and arrangement of bacteria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357187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05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Can you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343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 smtClean="0"/>
              <a:t>… </a:t>
            </a:r>
            <a:r>
              <a:rPr lang="en-CA" sz="3200" dirty="0"/>
              <a:t>s</a:t>
            </a:r>
            <a:r>
              <a:rPr lang="en-CA" sz="3200" dirty="0" smtClean="0"/>
              <a:t>tate </a:t>
            </a:r>
            <a:r>
              <a:rPr lang="en-CA" sz="3200" dirty="0" smtClean="0"/>
              <a:t>the classification of bacteria and </a:t>
            </a:r>
            <a:r>
              <a:rPr lang="en-CA" sz="3200" dirty="0" smtClean="0"/>
              <a:t>why?</a:t>
            </a:r>
            <a:endParaRPr lang="en-CA" sz="3200" dirty="0" smtClean="0"/>
          </a:p>
          <a:p>
            <a:pPr marL="0" indent="0">
              <a:buNone/>
            </a:pPr>
            <a:r>
              <a:rPr lang="en-CA" sz="3200" dirty="0" smtClean="0"/>
              <a:t>… d</a:t>
            </a:r>
            <a:r>
              <a:rPr lang="en-CA" sz="3200" dirty="0" smtClean="0"/>
              <a:t>escribe </a:t>
            </a:r>
            <a:r>
              <a:rPr lang="en-CA" sz="3200" dirty="0" smtClean="0"/>
              <a:t>the structures of </a:t>
            </a:r>
            <a:r>
              <a:rPr lang="en-CA" sz="3200" dirty="0" smtClean="0"/>
              <a:t>bacteria?</a:t>
            </a:r>
            <a:endParaRPr lang="en-CA" sz="3200" dirty="0" smtClean="0"/>
          </a:p>
          <a:p>
            <a:pPr marL="0" indent="0">
              <a:buNone/>
            </a:pPr>
            <a:r>
              <a:rPr lang="en-CA" sz="3200" dirty="0" smtClean="0"/>
              <a:t>… d</a:t>
            </a:r>
            <a:r>
              <a:rPr lang="en-CA" sz="3200" dirty="0" smtClean="0"/>
              <a:t>escribe </a:t>
            </a:r>
            <a:r>
              <a:rPr lang="en-CA" sz="3200" dirty="0" smtClean="0"/>
              <a:t>the form and arrangement of </a:t>
            </a:r>
            <a:r>
              <a:rPr lang="en-CA" sz="3200" dirty="0" smtClean="0"/>
              <a:t>bacteria?</a:t>
            </a:r>
            <a:endParaRPr lang="en-CA" sz="3200" dirty="0" smtClean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357187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56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Introduction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sz="3200" dirty="0" smtClean="0"/>
              <a:t>The </a:t>
            </a:r>
            <a:r>
              <a:rPr lang="en-US" altLang="en-US" sz="3200" dirty="0" smtClean="0">
                <a:solidFill>
                  <a:srgbClr val="FFC000"/>
                </a:solidFill>
              </a:rPr>
              <a:t>prokaryotes</a:t>
            </a:r>
            <a:r>
              <a:rPr lang="en-US" altLang="en-US" sz="3200" dirty="0" smtClean="0"/>
              <a:t> are found almost everywhere on Earth - they live anywhere that life can physically survive</a:t>
            </a:r>
          </a:p>
          <a:p>
            <a:pPr>
              <a:defRPr/>
            </a:pPr>
            <a:r>
              <a:rPr lang="en-US" altLang="en-US" sz="3200" dirty="0" smtClean="0"/>
              <a:t>They are </a:t>
            </a:r>
            <a:r>
              <a:rPr lang="en-US" altLang="en-US" sz="3200" dirty="0" smtClean="0">
                <a:solidFill>
                  <a:srgbClr val="FFC000"/>
                </a:solidFill>
              </a:rPr>
              <a:t>essential to life </a:t>
            </a:r>
            <a:r>
              <a:rPr lang="en-US" altLang="en-US" sz="3200" dirty="0" smtClean="0"/>
              <a:t>- their importance cannot be overestimated</a:t>
            </a:r>
          </a:p>
          <a:p>
            <a:pPr>
              <a:defRPr/>
            </a:pPr>
            <a:r>
              <a:rPr lang="en-US" altLang="en-US" sz="3200" dirty="0" smtClean="0"/>
              <a:t>They also cause some of our major diseases</a:t>
            </a:r>
          </a:p>
        </p:txBody>
      </p:sp>
    </p:spTree>
    <p:extLst>
      <p:ext uri="{BB962C8B-B14F-4D97-AF65-F5344CB8AC3E}">
        <p14:creationId xmlns:p14="http://schemas.microsoft.com/office/powerpoint/2010/main" val="31969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Taxonomy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altLang="en-US" sz="3200" dirty="0" smtClean="0"/>
              <a:t>Recall that there are 3 domains:</a:t>
            </a:r>
          </a:p>
          <a:p>
            <a:pPr lvl="1">
              <a:defRPr/>
            </a:pPr>
            <a:r>
              <a:rPr lang="en-CA" altLang="en-US" sz="3200" u="sng" dirty="0" smtClean="0">
                <a:solidFill>
                  <a:srgbClr val="FFC000"/>
                </a:solidFill>
              </a:rPr>
              <a:t>Bacteria</a:t>
            </a:r>
            <a:r>
              <a:rPr lang="en-CA" altLang="en-US" sz="3200" dirty="0" smtClean="0"/>
              <a:t>: prokaryotic cell; “</a:t>
            </a:r>
            <a:r>
              <a:rPr lang="en-CA" altLang="en-US" sz="3200" dirty="0" smtClean="0">
                <a:solidFill>
                  <a:srgbClr val="FFC000"/>
                </a:solidFill>
              </a:rPr>
              <a:t>regular</a:t>
            </a:r>
            <a:r>
              <a:rPr lang="en-CA" altLang="en-US" sz="3200" dirty="0" smtClean="0"/>
              <a:t>” bacteria</a:t>
            </a:r>
          </a:p>
          <a:p>
            <a:pPr lvl="1">
              <a:defRPr/>
            </a:pPr>
            <a:r>
              <a:rPr lang="en-CA" altLang="en-US" sz="3200" u="sng" dirty="0" err="1" smtClean="0">
                <a:solidFill>
                  <a:srgbClr val="FFC000"/>
                </a:solidFill>
              </a:rPr>
              <a:t>Archaea</a:t>
            </a:r>
            <a:r>
              <a:rPr lang="en-CA" altLang="en-US" sz="3200" dirty="0" smtClean="0">
                <a:solidFill>
                  <a:srgbClr val="FFC000"/>
                </a:solidFill>
              </a:rPr>
              <a:t>: </a:t>
            </a:r>
            <a:r>
              <a:rPr lang="en-CA" altLang="en-US" sz="3200" dirty="0" smtClean="0"/>
              <a:t>prokaryotic cell; ancient bacteria, </a:t>
            </a:r>
            <a:r>
              <a:rPr lang="en-CA" altLang="en-US" sz="3200" dirty="0" smtClean="0">
                <a:solidFill>
                  <a:srgbClr val="FFC000"/>
                </a:solidFill>
              </a:rPr>
              <a:t>live in extreme conditions</a:t>
            </a:r>
            <a:endParaRPr lang="en-CA" altLang="en-US" sz="3200" dirty="0">
              <a:solidFill>
                <a:srgbClr val="FFC000"/>
              </a:solidFill>
            </a:endParaRPr>
          </a:p>
          <a:p>
            <a:pPr lvl="1">
              <a:defRPr/>
            </a:pPr>
            <a:r>
              <a:rPr lang="en-CA" altLang="en-US" sz="3200" u="sng" dirty="0" smtClean="0"/>
              <a:t>Eukarya</a:t>
            </a:r>
            <a:r>
              <a:rPr lang="en-CA" altLang="en-US" sz="3200" dirty="0" smtClean="0"/>
              <a:t>: eukaryotic </a:t>
            </a:r>
            <a:r>
              <a:rPr lang="en-CA" altLang="en-US" sz="3200" dirty="0" smtClean="0"/>
              <a:t>cells</a:t>
            </a:r>
            <a:endParaRPr lang="en-US" altLang="en-US" sz="3200" dirty="0" smtClean="0"/>
          </a:p>
          <a:p>
            <a:pPr>
              <a:defRPr/>
            </a:pP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03181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en-US" sz="4400" dirty="0" smtClean="0"/>
              <a:t>Domain Bacteria</a:t>
            </a:r>
            <a:br>
              <a:rPr lang="en-US" altLang="en-US" sz="4400" dirty="0" smtClean="0"/>
            </a:br>
            <a:r>
              <a:rPr lang="en-US" altLang="en-US" sz="4400" dirty="0" smtClean="0"/>
              <a:t>Kingdom Eubacteria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45720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3200" dirty="0" smtClean="0">
                <a:solidFill>
                  <a:srgbClr val="FFC000"/>
                </a:solidFill>
              </a:rPr>
              <a:t>Bacteria are very small cells</a:t>
            </a:r>
            <a:r>
              <a:rPr lang="en-US" altLang="en-US" sz="3200" dirty="0" smtClean="0"/>
              <a:t>; just visible with a light microscope</a:t>
            </a:r>
          </a:p>
        </p:txBody>
      </p:sp>
      <p:pic>
        <p:nvPicPr>
          <p:cNvPr id="6148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981200"/>
            <a:ext cx="4495800" cy="3003550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4648200" y="5088835"/>
            <a:ext cx="433484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 u="sng" dirty="0"/>
              <a:t>Clostridium </a:t>
            </a:r>
            <a:r>
              <a:rPr lang="en-US" altLang="en-US" i="1" u="sng" dirty="0" err="1" smtClean="0"/>
              <a:t>tetani</a:t>
            </a:r>
            <a:r>
              <a:rPr lang="en-US" altLang="en-US" dirty="0" smtClean="0"/>
              <a:t>: causes tetanus! </a:t>
            </a:r>
          </a:p>
          <a:p>
            <a:r>
              <a:rPr lang="en-US" altLang="en-US" dirty="0" smtClean="0"/>
              <a:t>One of the most potent biological toxins that </a:t>
            </a:r>
            <a:br>
              <a:rPr lang="en-US" altLang="en-US" dirty="0" smtClean="0"/>
            </a:br>
            <a:r>
              <a:rPr lang="en-US" altLang="en-US" dirty="0" smtClean="0"/>
              <a:t>affects humans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557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Kingdom Eubacteria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Monotype Sorts" charset="2"/>
              <a:buNone/>
              <a:defRPr/>
            </a:pPr>
            <a:r>
              <a:rPr lang="en-US" altLang="en-US" sz="3600" u="sng" dirty="0" smtClean="0"/>
              <a:t>General structures:</a:t>
            </a:r>
          </a:p>
          <a:p>
            <a:pPr>
              <a:defRPr/>
            </a:pPr>
            <a:r>
              <a:rPr lang="en-US" altLang="en-US" sz="3200" dirty="0" smtClean="0"/>
              <a:t>A </a:t>
            </a:r>
            <a:r>
              <a:rPr lang="en-US" altLang="en-US" sz="3200" dirty="0" smtClean="0">
                <a:solidFill>
                  <a:srgbClr val="FFC000"/>
                </a:solidFill>
              </a:rPr>
              <a:t>cell wall </a:t>
            </a:r>
            <a:r>
              <a:rPr lang="en-US" altLang="en-US" sz="3200" dirty="0" smtClean="0"/>
              <a:t>(not like a plant! It’s made out of </a:t>
            </a:r>
            <a:r>
              <a:rPr lang="en-US" altLang="en-US" sz="3200" b="1" i="1" dirty="0" smtClean="0">
                <a:solidFill>
                  <a:srgbClr val="FFC000"/>
                </a:solidFill>
              </a:rPr>
              <a:t>peptidoglycan</a:t>
            </a:r>
            <a:r>
              <a:rPr lang="en-US" altLang="en-US" sz="3200" dirty="0" smtClean="0"/>
              <a:t> not cellulose!)</a:t>
            </a:r>
          </a:p>
          <a:p>
            <a:pPr>
              <a:defRPr/>
            </a:pPr>
            <a:r>
              <a:rPr lang="en-US" altLang="en-US" sz="3200" dirty="0" smtClean="0"/>
              <a:t>A </a:t>
            </a:r>
            <a:r>
              <a:rPr lang="en-US" altLang="en-US" sz="3200" dirty="0" smtClean="0">
                <a:solidFill>
                  <a:srgbClr val="FFC000"/>
                </a:solidFill>
              </a:rPr>
              <a:t>plasma membrane </a:t>
            </a:r>
            <a:r>
              <a:rPr lang="en-US" altLang="en-US" sz="32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(protective layer, decides what goes in/out)</a:t>
            </a:r>
          </a:p>
          <a:p>
            <a:pPr>
              <a:defRPr/>
            </a:pPr>
            <a:r>
              <a:rPr lang="en-US" altLang="en-US" sz="3200" dirty="0" smtClean="0">
                <a:solidFill>
                  <a:srgbClr val="FFC000"/>
                </a:solidFill>
              </a:rPr>
              <a:t>Cytoplasm </a:t>
            </a:r>
            <a:r>
              <a:rPr lang="en-US" altLang="en-US" sz="32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(“jelly”)</a:t>
            </a:r>
          </a:p>
          <a:p>
            <a:pPr>
              <a:defRPr/>
            </a:pPr>
            <a:r>
              <a:rPr lang="en-US" altLang="en-US" sz="3200" dirty="0" smtClean="0"/>
              <a:t>A </a:t>
            </a:r>
            <a:r>
              <a:rPr lang="en-US" altLang="en-US" sz="3200" dirty="0" smtClean="0">
                <a:solidFill>
                  <a:srgbClr val="FFC000"/>
                </a:solidFill>
              </a:rPr>
              <a:t>free floating chromosome of DNA</a:t>
            </a:r>
          </a:p>
          <a:p>
            <a:pPr>
              <a:defRPr/>
            </a:pPr>
            <a:r>
              <a:rPr lang="en-US" altLang="en-US" sz="3200" dirty="0" smtClean="0"/>
              <a:t>Ribosomes (</a:t>
            </a:r>
            <a:r>
              <a:rPr lang="en-US" altLang="en-US" sz="3200" dirty="0" smtClean="0">
                <a:solidFill>
                  <a:srgbClr val="FFC000"/>
                </a:solidFill>
              </a:rPr>
              <a:t>make proteins</a:t>
            </a:r>
            <a:r>
              <a:rPr lang="en-US" alt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1317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dirty="0" smtClean="0"/>
              <a:t>Other Structures: </a:t>
            </a:r>
            <a:r>
              <a:rPr lang="en-US" altLang="en-US" dirty="0" smtClean="0">
                <a:solidFill>
                  <a:srgbClr val="FFC000"/>
                </a:solidFill>
              </a:rPr>
              <a:t>Plasmid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A </a:t>
            </a:r>
            <a:r>
              <a:rPr lang="en-CA" dirty="0" smtClean="0">
                <a:solidFill>
                  <a:srgbClr val="FFC000"/>
                </a:solidFill>
              </a:rPr>
              <a:t>small circular piece of DNA </a:t>
            </a:r>
            <a:r>
              <a:rPr lang="en-CA" dirty="0" smtClean="0"/>
              <a:t>separate from the chromosomal DNA which can replicate independently and be </a:t>
            </a:r>
            <a:r>
              <a:rPr lang="en-CA" dirty="0" smtClean="0">
                <a:solidFill>
                  <a:srgbClr val="FFC000"/>
                </a:solidFill>
              </a:rPr>
              <a:t>transferred</a:t>
            </a:r>
            <a:r>
              <a:rPr lang="en-CA" dirty="0" smtClean="0"/>
              <a:t> between bacterial cells.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8" name="Picture 4" descr="http://t1.gstatic.com/images?q=tbn:ANd9GcROP7v3rdkpAQWIaYiVBOEK0LAoAZn2BqCEoRgDMYVvujlfn3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71800"/>
            <a:ext cx="535576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62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ddgene: pGLO-GFP-1U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20129"/>
            <a:ext cx="6477000" cy="690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442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 smtClean="0"/>
              <a:t>Other Structures: </a:t>
            </a:r>
            <a:r>
              <a:rPr lang="en-US" altLang="en-US" dirty="0" smtClean="0">
                <a:solidFill>
                  <a:srgbClr val="FFC000"/>
                </a:solidFill>
              </a:rPr>
              <a:t>Flagella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Used for </a:t>
            </a:r>
            <a:r>
              <a:rPr lang="en-CA" dirty="0" smtClean="0">
                <a:solidFill>
                  <a:srgbClr val="FFC000"/>
                </a:solidFill>
              </a:rPr>
              <a:t>movement</a:t>
            </a: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3400" y="2057400"/>
            <a:ext cx="7391400" cy="4495800"/>
            <a:chOff x="685801" y="2057400"/>
            <a:chExt cx="6540723" cy="4495800"/>
          </a:xfrm>
        </p:grpSpPr>
        <p:pic>
          <p:nvPicPr>
            <p:cNvPr id="8196" name="Picture 4" descr="http://129.109.115.69/microbook/images/fig2_4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937"/>
            <a:stretch/>
          </p:blipFill>
          <p:spPr bwMode="auto">
            <a:xfrm>
              <a:off x="685801" y="2057400"/>
              <a:ext cx="4178300" cy="449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://129.109.115.69/microbook/images/fig2_4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98"/>
            <a:stretch/>
          </p:blipFill>
          <p:spPr bwMode="auto">
            <a:xfrm>
              <a:off x="4864101" y="2057400"/>
              <a:ext cx="2362423" cy="449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5441950" y="29961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Causes cholera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5124" y="3810000"/>
            <a:ext cx="273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Causes a </a:t>
            </a:r>
            <a:r>
              <a:rPr lang="en-CA" dirty="0" err="1" smtClean="0">
                <a:solidFill>
                  <a:schemeClr val="bg1"/>
                </a:solidFill>
              </a:rPr>
              <a:t>feverlike</a:t>
            </a:r>
            <a:r>
              <a:rPr lang="en-CA" dirty="0" smtClean="0">
                <a:solidFill>
                  <a:schemeClr val="bg1"/>
                </a:solidFill>
              </a:rPr>
              <a:t> illness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4597400"/>
            <a:ext cx="173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Causes infections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5410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Type of food poisoning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3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Biology 11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Objectives: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Introduction&amp;quot;&quot;/&gt;&lt;property id=&quot;20307&quot; value=&quot;259&quot;/&gt;&lt;/object&gt;&lt;object type=&quot;3&quot; unique_id=&quot;10006&quot;&gt;&lt;property id=&quot;20148&quot; value=&quot;5&quot;/&gt;&lt;property id=&quot;20300&quot; value=&quot;Slide 4 - &amp;quot;Taxonomy&amp;quot;&quot;/&gt;&lt;property id=&quot;20307&quot; value=&quot;260&quot;/&gt;&lt;/object&gt;&lt;object type=&quot;3&quot; unique_id=&quot;10007&quot;&gt;&lt;property id=&quot;20148&quot; value=&quot;5&quot;/&gt;&lt;property id=&quot;20300&quot; value=&quot;Slide 5 - &amp;quot;Domain Bacteria Kingdom Eubacteria&amp;quot;&quot;/&gt;&lt;property id=&quot;20307&quot; value=&quot;261&quot;/&gt;&lt;/object&gt;&lt;object type=&quot;3&quot; unique_id=&quot;10008&quot;&gt;&lt;property id=&quot;20148&quot; value=&quot;5&quot;/&gt;&lt;property id=&quot;20300&quot; value=&quot;Slide 6 - &amp;quot;Kingdom Eubacteria&amp;quot;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73&quot;/&gt;&lt;/object&gt;&lt;object type=&quot;3&quot; unique_id=&quot;10010&quot;&gt;&lt;property id=&quot;20148&quot; value=&quot;5&quot;/&gt;&lt;property id=&quot;20300&quot; value=&quot;Slide 8 - &amp;quot;Other Structures: Flagella&amp;quot;&quot;/&gt;&lt;property id=&quot;20307&quot; value=&quot;264&quot;/&gt;&lt;/object&gt;&lt;object type=&quot;3&quot; unique_id=&quot;10011&quot;&gt;&lt;property id=&quot;20148&quot; value=&quot;5&quot;/&gt;&lt;property id=&quot;20300&quot; value=&quot;Slide 9 - &amp;quot;Other Structures: Pili&amp;quot;&quot;/&gt;&lt;property id=&quot;20307&quot; value=&quot;270&quot;/&gt;&lt;/object&gt;&lt;object type=&quot;3&quot; unique_id=&quot;10012&quot;&gt;&lt;property id=&quot;20148&quot; value=&quot;5&quot;/&gt;&lt;property id=&quot;20300&quot; value=&quot;Slide 10 - &amp;quot;Other Structures: Capsule&amp;quot;&quot;/&gt;&lt;property id=&quot;20307&quot; value=&quot;265&quot;/&gt;&lt;/object&gt;&lt;object type=&quot;3&quot; unique_id=&quot;10013&quot;&gt;&lt;property id=&quot;20148&quot; value=&quot;5&quot;/&gt;&lt;property id=&quot;20300&quot; value=&quot;Slide 11 - &amp;quot;Other Structures: Spores&amp;quot;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4&quot;/&gt;&lt;/object&gt;&lt;object type=&quot;3&quot; unique_id=&quot;10015&quot;&gt;&lt;property id=&quot;20148&quot; value=&quot;5&quot;/&gt;&lt;property id=&quot;20300&quot; value=&quot;Slide 13 - &amp;quot;Typical Prokaryotic Cell&amp;quot;&quot;/&gt;&lt;property id=&quot;20307&quot; value=&quot;263&quot;/&gt;&lt;/object&gt;&lt;object type=&quot;3&quot; unique_id=&quot;10016&quot;&gt;&lt;property id=&quot;20148&quot; value=&quot;5&quot;/&gt;&lt;property id=&quot;20300&quot; value=&quot;Slide 14 - &amp;quot;Form and Arrangement&amp;quot;&quot;/&gt;&lt;property id=&quot;20307&quot; value=&quot;271&quot;/&gt;&lt;/object&gt;&lt;object type=&quot;3&quot; unique_id=&quot;10017&quot;&gt;&lt;property id=&quot;20148&quot; value=&quot;5&quot;/&gt;&lt;property id=&quot;20300&quot; value=&quot;Slide 15 - &amp;quot;Forms and Arrangement&amp;quot;&quot;/&gt;&lt;property id=&quot;20307&quot; value=&quot;267&quot;/&gt;&lt;/object&gt;&lt;object type=&quot;3&quot; unique_id=&quot;10018&quot;&gt;&lt;property id=&quot;20148&quot; value=&quot;5&quot;/&gt;&lt;property id=&quot;20300&quot; value=&quot;Slide 16 - &amp;quot;Forms&amp;quot;&quot;/&gt;&lt;property id=&quot;20307&quot; value=&quot;268&quot;/&gt;&lt;/object&gt;&lt;object type=&quot;3&quot; unique_id=&quot;10019&quot;&gt;&lt;property id=&quot;20148&quot; value=&quot;5&quot;/&gt;&lt;property id=&quot;20300&quot; value=&quot;Slide 17 - &amp;quot;Forms&amp;quot;&quot;/&gt;&lt;property id=&quot;20307&quot; value=&quot;269&quot;/&gt;&lt;/object&gt;&lt;object type=&quot;3&quot; unique_id=&quot;10020&quot;&gt;&lt;property id=&quot;20148&quot; value=&quot;5&quot;/&gt;&lt;property id=&quot;20300&quot; value=&quot;Slide 18 - &amp;quot;Bacteria Video&amp;quot;&quot;/&gt;&lt;property id=&quot;20307&quot; value=&quot;272&quot;/&gt;&lt;/object&gt;&lt;/object&gt;&lt;object type=&quot;8&quot; unique_id=&quot;10040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19410</TotalTime>
  <Words>496</Words>
  <Application>Microsoft Office PowerPoint</Application>
  <PresentationFormat>On-screen Show (4:3)</PresentationFormat>
  <Paragraphs>74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Monotype Sorts</vt:lpstr>
      <vt:lpstr>Tw Cen MT</vt:lpstr>
      <vt:lpstr>Thatch</vt:lpstr>
      <vt:lpstr>Life Sciences 11</vt:lpstr>
      <vt:lpstr>Objectives:</vt:lpstr>
      <vt:lpstr>Introduction</vt:lpstr>
      <vt:lpstr>Taxonomy</vt:lpstr>
      <vt:lpstr>Domain Bacteria Kingdom Eubacteria</vt:lpstr>
      <vt:lpstr>Kingdom Eubacteria</vt:lpstr>
      <vt:lpstr>PowerPoint Presentation</vt:lpstr>
      <vt:lpstr>PowerPoint Presentation</vt:lpstr>
      <vt:lpstr>Other Structures: Flagella</vt:lpstr>
      <vt:lpstr>Other Structures: Pili</vt:lpstr>
      <vt:lpstr>Other Structures: Capsule</vt:lpstr>
      <vt:lpstr>Other Structures: Endospores</vt:lpstr>
      <vt:lpstr>PowerPoint Presentation</vt:lpstr>
      <vt:lpstr>Typical Prokaryotic Cell</vt:lpstr>
      <vt:lpstr>Form and Arrangement</vt:lpstr>
      <vt:lpstr>Forms and Arrangement</vt:lpstr>
      <vt:lpstr>Forms</vt:lpstr>
      <vt:lpstr>Forms</vt:lpstr>
      <vt:lpstr>Bacteria Video</vt:lpstr>
      <vt:lpstr>Can you …</vt:lpstr>
    </vt:vector>
  </TitlesOfParts>
  <Company>Central Okanagan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11H</dc:title>
  <dc:creator>School District No. 23</dc:creator>
  <cp:lastModifiedBy>Wes Schmitt</cp:lastModifiedBy>
  <cp:revision>35</cp:revision>
  <dcterms:created xsi:type="dcterms:W3CDTF">2010-11-09T16:32:20Z</dcterms:created>
  <dcterms:modified xsi:type="dcterms:W3CDTF">2022-11-04T23:18:03Z</dcterms:modified>
</cp:coreProperties>
</file>