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59" r:id="rId6"/>
    <p:sldId id="284" r:id="rId7"/>
    <p:sldId id="282" r:id="rId8"/>
    <p:sldId id="264" r:id="rId9"/>
    <p:sldId id="285" r:id="rId10"/>
    <p:sldId id="278" r:id="rId11"/>
    <p:sldId id="265" r:id="rId12"/>
    <p:sldId id="266" r:id="rId13"/>
    <p:sldId id="267" r:id="rId14"/>
    <p:sldId id="281" r:id="rId15"/>
    <p:sldId id="280" r:id="rId16"/>
    <p:sldId id="279" r:id="rId17"/>
    <p:sldId id="268" r:id="rId18"/>
    <p:sldId id="269" r:id="rId19"/>
    <p:sldId id="270" r:id="rId20"/>
    <p:sldId id="272" r:id="rId21"/>
    <p:sldId id="273" r:id="rId22"/>
    <p:sldId id="275" r:id="rId23"/>
    <p:sldId id="277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566A-C47C-4215-BAAF-A301CF211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6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C78734-8275-400A-AB35-F6C40FABD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BCF384-A6F1-477E-8F7F-5EAB4CD6AC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Life Sciences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Microbiology</a:t>
            </a:r>
          </a:p>
          <a:p>
            <a:endParaRPr lang="en-CA" smtClean="0"/>
          </a:p>
          <a:p>
            <a:r>
              <a:rPr lang="en-CA" smtClean="0"/>
              <a:t>Bacteria</a:t>
            </a:r>
            <a:r>
              <a:rPr lang="en-CA" dirty="0" smtClean="0"/>
              <a:t>: The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572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CA" altLang="en-US" sz="3200" b="1" dirty="0"/>
              <a:t>Prokaryotes need </a:t>
            </a:r>
            <a:r>
              <a:rPr lang="en-CA" altLang="en-US" sz="3200" b="1" dirty="0" smtClean="0"/>
              <a:t>a </a:t>
            </a:r>
            <a:r>
              <a:rPr lang="en-CA" altLang="en-US" sz="3200" b="1" i="1" dirty="0">
                <a:solidFill>
                  <a:srgbClr val="FF0000"/>
                </a:solidFill>
              </a:rPr>
              <a:t>carbon </a:t>
            </a:r>
            <a:r>
              <a:rPr lang="en-CA" altLang="en-US" sz="3200" b="1" i="1" dirty="0" smtClean="0">
                <a:solidFill>
                  <a:srgbClr val="FF0000"/>
                </a:solidFill>
              </a:rPr>
              <a:t>source </a:t>
            </a:r>
            <a:r>
              <a:rPr lang="en-CA" altLang="en-US" sz="3200" b="1" dirty="0" smtClean="0"/>
              <a:t>and </a:t>
            </a:r>
            <a:r>
              <a:rPr lang="en-CA" altLang="en-US" sz="3200" b="1" i="1" dirty="0" smtClean="0">
                <a:solidFill>
                  <a:srgbClr val="FF0000"/>
                </a:solidFill>
              </a:rPr>
              <a:t>energy</a:t>
            </a:r>
            <a:r>
              <a:rPr lang="en-CA" altLang="en-US" sz="3200" b="1" i="1" dirty="0" smtClean="0"/>
              <a:t> </a:t>
            </a:r>
            <a:r>
              <a:rPr lang="en-CA" altLang="en-US" sz="3200" b="1" dirty="0"/>
              <a:t>to survive.</a:t>
            </a:r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r>
              <a:rPr lang="en-CA" altLang="en-US" b="1" u="sng" dirty="0" smtClean="0"/>
              <a:t>Carbon source</a:t>
            </a:r>
            <a:r>
              <a:rPr lang="en-CA" altLang="en-US" dirty="0" smtClean="0"/>
              <a:t>: - </a:t>
            </a:r>
            <a:r>
              <a:rPr lang="en-CA" altLang="en-US" dirty="0" smtClean="0">
                <a:solidFill>
                  <a:srgbClr val="FF0000"/>
                </a:solidFill>
              </a:rPr>
              <a:t>autotrophic</a:t>
            </a:r>
            <a:r>
              <a:rPr lang="en-CA" altLang="en-US" dirty="0" smtClean="0"/>
              <a:t> (requires</a:t>
            </a:r>
            <a:r>
              <a:rPr lang="en-CA" altLang="en-US" i="1" dirty="0" smtClean="0"/>
              <a:t> fixation of inorganic </a:t>
            </a:r>
            <a:r>
              <a:rPr lang="en-CA" altLang="en-US" dirty="0" smtClean="0"/>
              <a:t>C 						source: CO</a:t>
            </a:r>
            <a:r>
              <a:rPr lang="en-CA" altLang="en-US" baseline="-25000" dirty="0" smtClean="0"/>
              <a:t>2</a:t>
            </a:r>
            <a:r>
              <a:rPr lang="en-CA" altLang="en-US" dirty="0" smtClean="0"/>
              <a:t>)</a:t>
            </a:r>
          </a:p>
          <a:p>
            <a:pPr marL="0" indent="0">
              <a:buNone/>
              <a:defRPr/>
            </a:pPr>
            <a:r>
              <a:rPr lang="en-CA" altLang="en-US" dirty="0"/>
              <a:t>	</a:t>
            </a:r>
            <a:r>
              <a:rPr lang="en-CA" altLang="en-US" dirty="0" smtClean="0"/>
              <a:t>	       - </a:t>
            </a:r>
            <a:r>
              <a:rPr lang="en-CA" altLang="en-US" dirty="0" smtClean="0">
                <a:solidFill>
                  <a:srgbClr val="FF0000"/>
                </a:solidFill>
              </a:rPr>
              <a:t>heterotrophic</a:t>
            </a:r>
            <a:r>
              <a:rPr lang="en-CA" altLang="en-US" dirty="0" smtClean="0"/>
              <a:t> (requires </a:t>
            </a:r>
            <a:r>
              <a:rPr lang="en-CA" altLang="en-US" i="1" dirty="0" smtClean="0"/>
              <a:t>organic</a:t>
            </a:r>
            <a:r>
              <a:rPr lang="en-CA" altLang="en-US" dirty="0" smtClean="0"/>
              <a:t> C source:				glucose)</a:t>
            </a:r>
            <a:endParaRPr lang="en-US" altLang="en-US" dirty="0"/>
          </a:p>
          <a:p>
            <a:endParaRPr lang="en-CA" dirty="0" smtClean="0"/>
          </a:p>
          <a:p>
            <a:pPr>
              <a:defRPr/>
            </a:pPr>
            <a:r>
              <a:rPr lang="en-CA" altLang="en-US" b="1" u="sng" dirty="0"/>
              <a:t>Energy source</a:t>
            </a:r>
            <a:r>
              <a:rPr lang="en-CA" altLang="en-US" dirty="0"/>
              <a:t>: - </a:t>
            </a:r>
            <a:r>
              <a:rPr lang="en-CA" altLang="en-US" dirty="0">
                <a:solidFill>
                  <a:srgbClr val="FF0000"/>
                </a:solidFill>
              </a:rPr>
              <a:t>phototrophic</a:t>
            </a:r>
            <a:r>
              <a:rPr lang="en-CA" altLang="en-US" dirty="0"/>
              <a:t> (from light)</a:t>
            </a:r>
          </a:p>
          <a:p>
            <a:pPr marL="0" indent="0">
              <a:buNone/>
              <a:defRPr/>
            </a:pPr>
            <a:r>
              <a:rPr lang="en-CA" altLang="en-US" dirty="0"/>
              <a:t>		       - </a:t>
            </a:r>
            <a:r>
              <a:rPr lang="en-CA" altLang="en-US" dirty="0">
                <a:solidFill>
                  <a:srgbClr val="FF0000"/>
                </a:solidFill>
              </a:rPr>
              <a:t>chemotrophic</a:t>
            </a:r>
            <a:r>
              <a:rPr lang="en-CA" altLang="en-US" dirty="0"/>
              <a:t> (from chemicals</a:t>
            </a:r>
            <a:r>
              <a:rPr lang="en-CA" altLang="en-US" dirty="0" smtClean="0"/>
              <a:t>)</a:t>
            </a:r>
            <a:endParaRPr lang="en-CA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Modes of Nutrition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Modes of Nutrition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599" y="3048000"/>
            <a:ext cx="8077201" cy="3124200"/>
          </a:xfrm>
          <a:prstGeom prst="rect">
            <a:avLst/>
          </a:prstGeo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u="sng" dirty="0" smtClean="0"/>
              <a:t>A) Photoautotrophs</a:t>
            </a:r>
          </a:p>
          <a:p>
            <a:pPr>
              <a:defRPr/>
            </a:pPr>
            <a:r>
              <a:rPr lang="en-CA" dirty="0"/>
              <a:t>photo = light, auto = self, </a:t>
            </a:r>
            <a:r>
              <a:rPr lang="en-CA" dirty="0" err="1"/>
              <a:t>troph</a:t>
            </a:r>
            <a:r>
              <a:rPr lang="en-CA" dirty="0"/>
              <a:t> = nourishment</a:t>
            </a:r>
          </a:p>
          <a:p>
            <a:pPr>
              <a:defRPr/>
            </a:pPr>
            <a:r>
              <a:rPr lang="en-US" altLang="en-US" dirty="0" smtClean="0"/>
              <a:t>Use </a:t>
            </a:r>
            <a:r>
              <a:rPr lang="en-US" altLang="en-US" dirty="0" smtClean="0">
                <a:solidFill>
                  <a:srgbClr val="FF0000"/>
                </a:solidFill>
              </a:rPr>
              <a:t>light </a:t>
            </a:r>
            <a:r>
              <a:rPr lang="en-US" altLang="en-US" dirty="0" smtClean="0"/>
              <a:t>energy with CO2 to make organic </a:t>
            </a:r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compounds (ex. Carbohydrates - glucose)</a:t>
            </a:r>
          </a:p>
          <a:p>
            <a:pPr>
              <a:defRPr/>
            </a:pPr>
            <a:r>
              <a:rPr lang="en-US" altLang="en-US" dirty="0" smtClean="0"/>
              <a:t>Ex. </a:t>
            </a:r>
            <a:r>
              <a:rPr lang="en-US" altLang="en-US" dirty="0" smtClean="0">
                <a:solidFill>
                  <a:srgbClr val="FF0000"/>
                </a:solidFill>
              </a:rPr>
              <a:t>Cyanobacteria</a:t>
            </a:r>
            <a:r>
              <a:rPr lang="en-US" altLang="en-US" dirty="0" smtClean="0"/>
              <a:t> (blue-green algae)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" y="1819275"/>
            <a:ext cx="78486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Autotrophic</a:t>
            </a:r>
            <a:r>
              <a:rPr lang="en-US" altLang="en-US" b="1" u="sng" dirty="0" smtClean="0"/>
              <a:t>: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Organisms that make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their own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food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(require fixation of inorganic CO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dirty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534784"/>
            <a:ext cx="1930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Modes of Nutrition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2514600"/>
            <a:ext cx="7594600" cy="3611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en-US" u="sng" dirty="0" smtClean="0"/>
              <a:t>B. Chemoautotrophs</a:t>
            </a:r>
          </a:p>
          <a:p>
            <a:pPr>
              <a:lnSpc>
                <a:spcPct val="90000"/>
              </a:lnSpc>
              <a:defRPr/>
            </a:pPr>
            <a:r>
              <a:rPr lang="en-CA" dirty="0" smtClean="0"/>
              <a:t>Chemo </a:t>
            </a:r>
            <a:r>
              <a:rPr lang="el-GR" dirty="0"/>
              <a:t>= </a:t>
            </a:r>
            <a:r>
              <a:rPr lang="en-CA" dirty="0"/>
              <a:t>chemical, auto </a:t>
            </a:r>
            <a:r>
              <a:rPr lang="el-GR" dirty="0"/>
              <a:t>= </a:t>
            </a:r>
            <a:r>
              <a:rPr lang="en-CA" dirty="0"/>
              <a:t>self, </a:t>
            </a:r>
            <a:r>
              <a:rPr lang="en-CA" dirty="0" err="1"/>
              <a:t>troph</a:t>
            </a:r>
            <a:r>
              <a:rPr lang="en-CA" dirty="0"/>
              <a:t> </a:t>
            </a:r>
            <a:r>
              <a:rPr lang="el-GR" dirty="0"/>
              <a:t>= </a:t>
            </a:r>
            <a:r>
              <a:rPr lang="en-CA" dirty="0"/>
              <a:t>nourishment) </a:t>
            </a: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Use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as a carbon source and energy from </a:t>
            </a:r>
            <a:r>
              <a:rPr lang="en-US" altLang="en-US" dirty="0" smtClean="0">
                <a:solidFill>
                  <a:srgbClr val="FF0000"/>
                </a:solidFill>
              </a:rPr>
              <a:t>inorganic molecules </a:t>
            </a:r>
            <a:r>
              <a:rPr lang="en-US" altLang="en-US" dirty="0" smtClean="0"/>
              <a:t>(instead of light) to make organic compounds (ex. Carbohydrates - glucose)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Examples include: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Using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S, </a:t>
            </a:r>
            <a:r>
              <a:rPr lang="en-US" altLang="en-US" dirty="0" smtClean="0">
                <a:solidFill>
                  <a:srgbClr val="FF0000"/>
                </a:solidFill>
              </a:rPr>
              <a:t>sulfur fixing </a:t>
            </a:r>
            <a:r>
              <a:rPr lang="en-US" altLang="en-US" dirty="0" smtClean="0"/>
              <a:t>bacteria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CA" altLang="en-US" dirty="0" smtClean="0"/>
              <a:t>Using NH</a:t>
            </a:r>
            <a:r>
              <a:rPr lang="en-CA" altLang="en-US" baseline="-25000" dirty="0" smtClean="0"/>
              <a:t>3</a:t>
            </a:r>
            <a:r>
              <a:rPr lang="en-CA" altLang="en-US" dirty="0" smtClean="0"/>
              <a:t>,  </a:t>
            </a:r>
            <a:r>
              <a:rPr lang="en-CA" altLang="en-US" dirty="0" smtClean="0">
                <a:solidFill>
                  <a:srgbClr val="FF0000"/>
                </a:solidFill>
              </a:rPr>
              <a:t>nitrogen fixing </a:t>
            </a:r>
            <a:r>
              <a:rPr lang="en-CA" altLang="en-US" dirty="0" smtClean="0"/>
              <a:t>bacteria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Using CH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, methane fixers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Using Fe</a:t>
            </a:r>
            <a:r>
              <a:rPr lang="en-US" altLang="en-US" baseline="30000" dirty="0" smtClean="0"/>
              <a:t>+3</a:t>
            </a:r>
            <a:r>
              <a:rPr lang="en-US" altLang="en-US" dirty="0" smtClean="0"/>
              <a:t>, iron fixers.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4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70414" y="2667000"/>
            <a:ext cx="8128000" cy="34506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buAutoNum type="alphaUcParenR"/>
              <a:defRPr/>
            </a:pPr>
            <a:r>
              <a:rPr lang="en-CA" altLang="en-US" dirty="0" err="1" smtClean="0">
                <a:latin typeface="Times" charset="0"/>
              </a:rPr>
              <a:t>Photoheterotrophs</a:t>
            </a:r>
            <a:r>
              <a:rPr lang="en-CA" altLang="en-US" dirty="0" smtClean="0">
                <a:latin typeface="Times" charset="0"/>
              </a:rPr>
              <a:t>: require light energy to make ATP (cell usable energy) and </a:t>
            </a:r>
            <a:r>
              <a:rPr lang="en-CA" altLang="en-US" dirty="0">
                <a:latin typeface="Times" charset="0"/>
              </a:rPr>
              <a:t>an organic food </a:t>
            </a:r>
            <a:r>
              <a:rPr lang="en-CA" altLang="en-US" dirty="0" smtClean="0">
                <a:latin typeface="Times" charset="0"/>
              </a:rPr>
              <a:t>source; very few prokaryotes do this!</a:t>
            </a:r>
          </a:p>
          <a:p>
            <a:pPr marL="0" indent="0">
              <a:buNone/>
              <a:defRPr/>
            </a:pPr>
            <a:r>
              <a:rPr lang="en-CA" dirty="0"/>
              <a:t>photo = light, hetero = (an)other, </a:t>
            </a:r>
            <a:r>
              <a:rPr lang="en-CA" dirty="0" err="1"/>
              <a:t>troph</a:t>
            </a:r>
            <a:r>
              <a:rPr lang="en-CA" dirty="0"/>
              <a:t> = </a:t>
            </a:r>
            <a:r>
              <a:rPr lang="en-CA" dirty="0" smtClean="0"/>
              <a:t>nourishment</a:t>
            </a:r>
            <a:endParaRPr lang="en-CA" altLang="en-US" dirty="0" smtClean="0">
              <a:latin typeface="Times" charset="0"/>
            </a:endParaRPr>
          </a:p>
          <a:p>
            <a:pPr marL="457200" indent="-457200">
              <a:buAutoNum type="alphaUcParenR"/>
              <a:defRPr/>
            </a:pPr>
            <a:endParaRPr lang="en-CA" altLang="en-US" dirty="0" smtClean="0">
              <a:solidFill>
                <a:schemeClr val="bg1"/>
              </a:solidFill>
              <a:latin typeface="Times" charset="0"/>
            </a:endParaRPr>
          </a:p>
          <a:p>
            <a:pPr marL="457200" indent="-457200">
              <a:buFont typeface="Wingdings" panose="05000000000000000000" pitchFamily="2" charset="2"/>
              <a:buAutoNum type="alphaUcParenR" startAt="2"/>
              <a:defRPr/>
            </a:pPr>
            <a:r>
              <a:rPr lang="en-CA" altLang="en-US" dirty="0" err="1" smtClean="0">
                <a:latin typeface="Times" charset="0"/>
              </a:rPr>
              <a:t>Chemoheterotrophs</a:t>
            </a:r>
            <a:r>
              <a:rPr lang="en-CA" altLang="en-US" dirty="0" smtClean="0">
                <a:latin typeface="Times" charset="0"/>
              </a:rPr>
              <a:t>: </a:t>
            </a:r>
            <a:r>
              <a:rPr lang="en-CA" altLang="en-US" dirty="0" smtClean="0">
                <a:solidFill>
                  <a:srgbClr val="FF0000"/>
                </a:solidFill>
                <a:latin typeface="Times" charset="0"/>
              </a:rPr>
              <a:t>usually consume organic C (glucose) sources for energy and C</a:t>
            </a:r>
            <a:r>
              <a:rPr lang="en-CA" altLang="en-US" dirty="0" smtClean="0">
                <a:latin typeface="Times" charset="0"/>
              </a:rPr>
              <a:t>; most widely used method by bacteria!</a:t>
            </a:r>
          </a:p>
          <a:p>
            <a:pPr marL="0" indent="0">
              <a:buNone/>
              <a:defRPr/>
            </a:pPr>
            <a:r>
              <a:rPr lang="en-CA" dirty="0" smtClean="0"/>
              <a:t>chemo </a:t>
            </a:r>
            <a:r>
              <a:rPr lang="en-CA" dirty="0"/>
              <a:t>= </a:t>
            </a:r>
            <a:r>
              <a:rPr lang="en-CA" dirty="0" smtClean="0"/>
              <a:t>chemical, </a:t>
            </a:r>
            <a:r>
              <a:rPr lang="en-CA" dirty="0"/>
              <a:t>hetero = (an)other, </a:t>
            </a:r>
            <a:r>
              <a:rPr lang="en-CA" dirty="0" err="1"/>
              <a:t>troph</a:t>
            </a:r>
            <a:r>
              <a:rPr lang="en-CA" dirty="0"/>
              <a:t> = nourishment</a:t>
            </a:r>
            <a:endParaRPr lang="en-US" altLang="en-US" dirty="0">
              <a:latin typeface="Times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Modes of Nutrition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76868" y="1676400"/>
            <a:ext cx="79803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2. Heterotrophic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: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organisms that don’t make their own food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(require an organic carbon source - glucose)</a:t>
            </a:r>
          </a:p>
          <a:p>
            <a:pPr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alt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338328"/>
            <a:ext cx="8991600" cy="625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3500" y="2438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. Something besides CO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021844"/>
              </p:ext>
            </p:extLst>
          </p:nvPr>
        </p:nvGraphicFramePr>
        <p:xfrm>
          <a:off x="380998" y="2666998"/>
          <a:ext cx="853440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Mode of Nutrition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Energy Source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Carbon Source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Types of Prokaryotes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Photoautotrophs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Light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CO2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Cyanobacteria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Chemoautotrophs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Inorganic compounds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CO2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Nitrogen</a:t>
                      </a:r>
                      <a:r>
                        <a:rPr lang="en-CA" i="1" baseline="0" dirty="0" smtClean="0"/>
                        <a:t> fixing bacteria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Photoheterotrophs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Light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Organic</a:t>
                      </a:r>
                      <a:r>
                        <a:rPr lang="en-CA" i="1" baseline="0" dirty="0" smtClean="0"/>
                        <a:t> compounds</a:t>
                      </a:r>
                    </a:p>
                    <a:p>
                      <a:pPr algn="ctr"/>
                      <a:r>
                        <a:rPr lang="en-CA" i="1" baseline="0" dirty="0" smtClean="0"/>
                        <a:t>(such as glucose)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Few bacteria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Chemoheterotrophs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Organic</a:t>
                      </a:r>
                      <a:r>
                        <a:rPr lang="en-CA" i="1" baseline="0" dirty="0" smtClean="0"/>
                        <a:t> or inorganic compounds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Organic compounds</a:t>
                      </a:r>
                    </a:p>
                    <a:p>
                      <a:pPr algn="ctr"/>
                      <a:r>
                        <a:rPr lang="en-CA" i="1" dirty="0" smtClean="0"/>
                        <a:t>(such as glucose)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Most bacteria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the Chart!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590800" y="35179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590800" y="417195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590800" y="48768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05350" y="417195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819900" y="42037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858000" y="35179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724400" y="35306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705350" y="55118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730750" y="487045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90800" y="55118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819900" y="548640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45300" y="4845050"/>
            <a:ext cx="1981200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924799" cy="4297363"/>
          </a:xfrm>
        </p:spPr>
        <p:txBody>
          <a:bodyPr/>
          <a:lstStyle/>
          <a:p>
            <a:pPr marL="0" indent="0">
              <a:buNone/>
            </a:pPr>
            <a:r>
              <a:rPr lang="en-CA" b="1" i="1" dirty="0" smtClean="0"/>
              <a:t>Believe it or not, but not all bacteria require O</a:t>
            </a:r>
            <a:r>
              <a:rPr lang="en-CA" b="1" i="1" baseline="-25000" dirty="0" smtClean="0"/>
              <a:t>2</a:t>
            </a:r>
            <a:r>
              <a:rPr lang="en-CA" b="1" i="1" dirty="0" smtClean="0"/>
              <a:t> to live!</a:t>
            </a:r>
          </a:p>
          <a:p>
            <a:pPr marL="0" indent="0">
              <a:buNone/>
            </a:pPr>
            <a:endParaRPr lang="en-CA" b="1" dirty="0"/>
          </a:p>
          <a:p>
            <a:pPr marL="457200" indent="-457200">
              <a:buAutoNum type="alphaUcParenR"/>
            </a:pPr>
            <a:r>
              <a:rPr lang="en-CA" b="1" u="sng" dirty="0" smtClean="0">
                <a:solidFill>
                  <a:srgbClr val="FF0000"/>
                </a:solidFill>
              </a:rPr>
              <a:t>Obligate Aerobes</a:t>
            </a:r>
            <a:r>
              <a:rPr lang="en-CA" dirty="0" smtClean="0"/>
              <a:t>: </a:t>
            </a:r>
            <a:r>
              <a:rPr lang="en-CA" dirty="0" smtClean="0">
                <a:solidFill>
                  <a:srgbClr val="FF0000"/>
                </a:solidFill>
              </a:rPr>
              <a:t>require O</a:t>
            </a:r>
            <a:r>
              <a:rPr lang="en-CA" baseline="-25000" dirty="0" smtClean="0">
                <a:solidFill>
                  <a:srgbClr val="FF0000"/>
                </a:solidFill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to grow and for cellular respiration</a:t>
            </a:r>
          </a:p>
          <a:p>
            <a:pPr marL="457200" indent="-457200">
              <a:buAutoNum type="alphaUcParenR"/>
            </a:pPr>
            <a:r>
              <a:rPr lang="en-CA" b="1" u="sng" dirty="0" smtClean="0">
                <a:solidFill>
                  <a:srgbClr val="FF0000"/>
                </a:solidFill>
              </a:rPr>
              <a:t>Facultative Anaerobes</a:t>
            </a:r>
            <a:r>
              <a:rPr lang="en-CA" dirty="0" smtClean="0"/>
              <a:t>: will use O</a:t>
            </a:r>
            <a:r>
              <a:rPr lang="en-CA" baseline="-25000" dirty="0" smtClean="0"/>
              <a:t>2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if it’s present </a:t>
            </a:r>
            <a:r>
              <a:rPr lang="en-CA" dirty="0" smtClean="0"/>
              <a:t>but can grow by fermentation (without O</a:t>
            </a:r>
            <a:r>
              <a:rPr lang="en-CA" baseline="-25000" dirty="0" smtClean="0"/>
              <a:t>2</a:t>
            </a:r>
            <a:r>
              <a:rPr lang="en-CA" dirty="0" smtClean="0"/>
              <a:t>)</a:t>
            </a:r>
          </a:p>
          <a:p>
            <a:pPr marL="457200" indent="-457200">
              <a:buAutoNum type="alphaUcParenR"/>
            </a:pPr>
            <a:r>
              <a:rPr lang="en-CA" b="1" u="sng" dirty="0" smtClean="0">
                <a:solidFill>
                  <a:srgbClr val="FF0000"/>
                </a:solidFill>
              </a:rPr>
              <a:t>Obligate Anaerobes</a:t>
            </a:r>
            <a:r>
              <a:rPr lang="en-CA" dirty="0" smtClean="0"/>
              <a:t>: </a:t>
            </a:r>
            <a:r>
              <a:rPr lang="en-CA" dirty="0" smtClean="0">
                <a:solidFill>
                  <a:srgbClr val="FF0000"/>
                </a:solidFill>
              </a:rPr>
              <a:t>poisoned by O</a:t>
            </a:r>
            <a:r>
              <a:rPr lang="en-CA" baseline="-25000" dirty="0" smtClean="0">
                <a:solidFill>
                  <a:srgbClr val="FF0000"/>
                </a:solidFill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!</a:t>
            </a:r>
            <a:r>
              <a:rPr lang="en-CA" dirty="0" smtClean="0"/>
              <a:t>  Grow by fermentation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Chemoheterotrophs</a:t>
            </a:r>
            <a:r>
              <a:rPr lang="en-CA" dirty="0" smtClean="0"/>
              <a:t> and 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458200" cy="1260476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/>
              <a:t>Importance of bacteria can be divided into two categories from a human prospective: Pros and Cons</a:t>
            </a:r>
          </a:p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04800" y="2895600"/>
            <a:ext cx="4192587" cy="3962400"/>
          </a:xfrm>
        </p:spPr>
        <p:txBody>
          <a:bodyPr>
            <a:norm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altLang="en-US" sz="2400" b="1" u="sng" dirty="0" smtClean="0"/>
              <a:t>1. Beneficial Aspects (Pros)</a:t>
            </a:r>
            <a:endParaRPr lang="en-US" altLang="en-US" sz="2400" dirty="0" smtClean="0"/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 smtClean="0">
                <a:solidFill>
                  <a:srgbClr val="FF0000"/>
                </a:solidFill>
              </a:rPr>
              <a:t>Decomposition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 smtClean="0">
                <a:solidFill>
                  <a:srgbClr val="FF0000"/>
                </a:solidFill>
              </a:rPr>
              <a:t>Recycle </a:t>
            </a:r>
            <a:r>
              <a:rPr lang="en-US" altLang="en-US" sz="2400" u="sng" dirty="0">
                <a:solidFill>
                  <a:srgbClr val="FF0000"/>
                </a:solidFill>
              </a:rPr>
              <a:t>Inorganic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Nutrients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 smtClean="0"/>
              <a:t>Industrial Uses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/>
              <a:t>Part of animals first line of defense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>
                <a:solidFill>
                  <a:srgbClr val="FF0000"/>
                </a:solidFill>
              </a:rPr>
              <a:t>Genetic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research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4" y="2895600"/>
            <a:ext cx="4270375" cy="3886200"/>
          </a:xfrm>
        </p:spPr>
        <p:txBody>
          <a:bodyPr>
            <a:norm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altLang="en-US" sz="2400" b="1" u="sng" dirty="0"/>
              <a:t>2. Harmful Aspects (Cons</a:t>
            </a:r>
            <a:r>
              <a:rPr lang="en-US" altLang="en-US" sz="2400" b="1" u="sng" dirty="0" smtClean="0"/>
              <a:t>)</a:t>
            </a:r>
            <a:endParaRPr lang="en-US" altLang="en-US" sz="2400" b="1" u="sng" dirty="0"/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u="sng" dirty="0" smtClean="0">
                <a:solidFill>
                  <a:srgbClr val="FF0000"/>
                </a:solidFill>
              </a:rPr>
              <a:t>Destruction </a:t>
            </a:r>
            <a:r>
              <a:rPr lang="en-US" altLang="en-US" sz="2400" u="sng" dirty="0">
                <a:solidFill>
                  <a:srgbClr val="FF0000"/>
                </a:solidFill>
              </a:rPr>
              <a:t>of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Food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CA" altLang="en-US" sz="2400" u="sng" dirty="0" smtClean="0">
                <a:solidFill>
                  <a:srgbClr val="FF0000"/>
                </a:solidFill>
              </a:rPr>
              <a:t>Rotting Structures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CA" altLang="en-US" sz="2400" u="sng" dirty="0" smtClean="0">
                <a:solidFill>
                  <a:srgbClr val="FF0000"/>
                </a:solidFill>
              </a:rPr>
              <a:t>Disease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altLang="en-US" sz="2400" u="sng" dirty="0" smtClean="0"/>
          </a:p>
          <a:p>
            <a:pPr marL="457200" indent="-457200">
              <a:buFont typeface="+mj-lt"/>
              <a:buAutoNum type="alphaUcPeriod"/>
              <a:defRPr/>
            </a:pPr>
            <a:endParaRPr lang="en-US" alt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0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Bacteria: Pros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953000" cy="4724400"/>
          </a:xfrm>
        </p:spPr>
        <p:txBody>
          <a:bodyPr>
            <a:normAutofit/>
          </a:bodyPr>
          <a:lstStyle/>
          <a:p>
            <a:pPr>
              <a:buFont typeface="Monotype Sorts" charset="2"/>
              <a:buNone/>
              <a:defRPr/>
            </a:pPr>
            <a:r>
              <a:rPr lang="en-CA" altLang="en-US" b="1" u="sng" dirty="0" smtClean="0"/>
              <a:t>A) Decomposition: </a:t>
            </a:r>
          </a:p>
          <a:p>
            <a:pPr>
              <a:defRPr/>
            </a:pPr>
            <a:r>
              <a:rPr lang="en-CA" altLang="en-US" dirty="0">
                <a:solidFill>
                  <a:srgbClr val="FF0000"/>
                </a:solidFill>
              </a:rPr>
              <a:t>B</a:t>
            </a:r>
            <a:r>
              <a:rPr lang="en-CA" altLang="en-US" dirty="0" smtClean="0">
                <a:solidFill>
                  <a:srgbClr val="FF0000"/>
                </a:solidFill>
              </a:rPr>
              <a:t>reaking down dead organisms </a:t>
            </a:r>
            <a:r>
              <a:rPr lang="en-CA" altLang="en-US" dirty="0" smtClean="0"/>
              <a:t>so the nutrients can be reabsorbed by other living organisms</a:t>
            </a:r>
            <a:endParaRPr lang="en-US" altLang="en-US" dirty="0" smtClean="0"/>
          </a:p>
          <a:p>
            <a:pPr>
              <a:buFont typeface="Monotype Sorts" charset="2"/>
              <a:buNone/>
              <a:defRPr/>
            </a:pPr>
            <a:r>
              <a:rPr lang="en-US" altLang="en-US" b="1" u="sng" dirty="0" smtClean="0"/>
              <a:t>B) Recycle Inorganic Nutrients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N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fixers are bacteria </a:t>
            </a:r>
            <a:r>
              <a:rPr lang="en-US" altLang="en-US" dirty="0" smtClean="0">
                <a:solidFill>
                  <a:srgbClr val="FF0000"/>
                </a:solidFill>
              </a:rPr>
              <a:t>that convert atmospheric N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 into nitrates </a:t>
            </a:r>
            <a:r>
              <a:rPr lang="en-US" altLang="en-US" dirty="0" smtClean="0"/>
              <a:t>which </a:t>
            </a:r>
            <a:r>
              <a:rPr lang="en-US" altLang="en-US" dirty="0" smtClean="0">
                <a:solidFill>
                  <a:srgbClr val="FF0000"/>
                </a:solidFill>
              </a:rPr>
              <a:t>plants absorb </a:t>
            </a:r>
            <a:r>
              <a:rPr lang="en-US" altLang="en-US" dirty="0" smtClean="0"/>
              <a:t>and use to make proteins and nucleic acids  </a:t>
            </a:r>
          </a:p>
        </p:txBody>
      </p:sp>
      <p:pic>
        <p:nvPicPr>
          <p:cNvPr id="2662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743200"/>
            <a:ext cx="3810000" cy="2113727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5410200" y="5029200"/>
            <a:ext cx="3429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These bacteria often live in a symbiotic relationship with a plant in structures called </a:t>
            </a:r>
            <a:r>
              <a:rPr lang="en-US" altLang="en-US" u="sng" dirty="0"/>
              <a:t>root nodules.</a:t>
            </a:r>
            <a:endParaRPr lang="en-US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5895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Bacteria: Pros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609600" indent="-609600">
              <a:buFont typeface="Monotype Sorts" charset="2"/>
              <a:buNone/>
              <a:defRPr/>
            </a:pPr>
            <a:r>
              <a:rPr lang="en-US" altLang="en-US" b="1" u="sng" dirty="0" smtClean="0"/>
              <a:t>C) Industrial Uses</a:t>
            </a:r>
            <a:endParaRPr lang="en-US" altLang="en-US" u="sng" dirty="0" smtClean="0"/>
          </a:p>
          <a:p>
            <a:pPr marL="609600" indent="-609600">
              <a:buFont typeface="Monotype Sorts" charset="2"/>
              <a:buNone/>
              <a:defRPr/>
            </a:pPr>
            <a:r>
              <a:rPr lang="en-US" altLang="en-US" dirty="0" smtClean="0"/>
              <a:t>a) </a:t>
            </a:r>
            <a:r>
              <a:rPr lang="en-US" altLang="en-US" dirty="0" smtClean="0">
                <a:solidFill>
                  <a:srgbClr val="FF0000"/>
                </a:solidFill>
              </a:rPr>
              <a:t>Dairy Industry</a:t>
            </a:r>
          </a:p>
          <a:p>
            <a:pPr marL="609600" indent="-609600">
              <a:buFont typeface="Monotype Sorts" charset="2"/>
              <a:buNone/>
              <a:defRPr/>
            </a:pPr>
            <a:r>
              <a:rPr lang="en-US" altLang="en-US" dirty="0" smtClean="0"/>
              <a:t>b) </a:t>
            </a:r>
            <a:r>
              <a:rPr lang="en-US" altLang="en-US" dirty="0" smtClean="0">
                <a:solidFill>
                  <a:srgbClr val="FF0000"/>
                </a:solidFill>
              </a:rPr>
              <a:t>Leather Production </a:t>
            </a:r>
          </a:p>
          <a:p>
            <a:pPr marL="609600" indent="-609600">
              <a:buFont typeface="Monotype Sorts" charset="2"/>
              <a:buNone/>
              <a:defRPr/>
            </a:pPr>
            <a:r>
              <a:rPr lang="en-US" altLang="en-US" dirty="0" smtClean="0"/>
              <a:t>c) Tobacco Curing</a:t>
            </a:r>
          </a:p>
          <a:p>
            <a:pPr marL="609600" indent="-609600">
              <a:buFont typeface="Monotype Sorts" charset="2"/>
              <a:buNone/>
              <a:defRPr/>
            </a:pPr>
            <a:r>
              <a:rPr lang="en-US" altLang="en-US" dirty="0" smtClean="0"/>
              <a:t>d) Antibiotics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b="1" u="sng" dirty="0"/>
              <a:t>D) Part </a:t>
            </a:r>
            <a:r>
              <a:rPr lang="en-US" altLang="en-US" b="1" u="sng" dirty="0" smtClean="0"/>
              <a:t>of the first </a:t>
            </a:r>
            <a:r>
              <a:rPr lang="en-US" altLang="en-US" b="1" u="sng" dirty="0"/>
              <a:t>line of </a:t>
            </a:r>
            <a:r>
              <a:rPr lang="en-US" altLang="en-US" b="1" u="sng" dirty="0" smtClean="0"/>
              <a:t>defense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Bacteria </a:t>
            </a:r>
            <a:r>
              <a:rPr lang="en-US" altLang="en-US" dirty="0">
                <a:solidFill>
                  <a:srgbClr val="FF0000"/>
                </a:solidFill>
              </a:rPr>
              <a:t>live in our skin, mouth, ears, </a:t>
            </a:r>
            <a:r>
              <a:rPr lang="en-US" altLang="en-US" dirty="0" err="1" smtClean="0">
                <a:solidFill>
                  <a:srgbClr val="FF0000"/>
                </a:solidFill>
              </a:rPr>
              <a:t>etc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dirty="0"/>
              <a:t>Bacteria also live in our gut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305799" cy="3916363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 smtClean="0"/>
              <a:t>By the end of the lesson you should be able to:</a:t>
            </a:r>
          </a:p>
          <a:p>
            <a:r>
              <a:rPr lang="en-CA" dirty="0" smtClean="0"/>
              <a:t>Describe the difference between Gram positive and Gram negative bacteria</a:t>
            </a:r>
          </a:p>
          <a:p>
            <a:r>
              <a:rPr lang="en-CA" dirty="0" smtClean="0"/>
              <a:t>Describe how bacteria reproduce</a:t>
            </a:r>
          </a:p>
          <a:p>
            <a:r>
              <a:rPr lang="en-CA" dirty="0" smtClean="0"/>
              <a:t>Describe how bacteria eat</a:t>
            </a:r>
          </a:p>
          <a:p>
            <a:r>
              <a:rPr lang="en-CA" dirty="0" smtClean="0"/>
              <a:t>Describe the pros and cons of bacterial existence</a:t>
            </a:r>
          </a:p>
          <a:p>
            <a:r>
              <a:rPr lang="en-CA" dirty="0" smtClean="0"/>
              <a:t>Explain why and how bacterial resistance occurs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Bacteria: Pros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en-US" b="1" u="sng" dirty="0" smtClean="0"/>
              <a:t>E) Genetic research</a:t>
            </a:r>
            <a:endParaRPr lang="en-US" altLang="en-US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Bacteria are </a:t>
            </a:r>
            <a:r>
              <a:rPr lang="en-US" altLang="en-US" dirty="0" smtClean="0">
                <a:solidFill>
                  <a:srgbClr val="FF0000"/>
                </a:solidFill>
              </a:rPr>
              <a:t>plentiful, cheap and reproduce very quickly </a:t>
            </a:r>
            <a:r>
              <a:rPr lang="en-US" altLang="en-US" dirty="0" smtClean="0"/>
              <a:t>- ideal for genetic studies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Used to figure out many biochemical pathways and basic patterns of gene control</a:t>
            </a:r>
          </a:p>
        </p:txBody>
      </p:sp>
    </p:spTree>
    <p:extLst>
      <p:ext uri="{BB962C8B-B14F-4D97-AF65-F5344CB8AC3E}">
        <p14:creationId xmlns:p14="http://schemas.microsoft.com/office/powerpoint/2010/main" val="10859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Bacteria: Cons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2286000"/>
            <a:ext cx="7670800" cy="3687763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u="sng" dirty="0" smtClean="0"/>
              <a:t>A. Destruction of Food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Bacteria </a:t>
            </a:r>
            <a:r>
              <a:rPr lang="en-US" altLang="en-US" dirty="0" smtClean="0">
                <a:solidFill>
                  <a:srgbClr val="FF0000"/>
                </a:solidFill>
              </a:rPr>
              <a:t>destroy up to 1/3 of all our food </a:t>
            </a:r>
            <a:r>
              <a:rPr lang="en-US" altLang="en-US" dirty="0" smtClean="0"/>
              <a:t>(one of our two main competitors)</a:t>
            </a:r>
          </a:p>
          <a:p>
            <a:pPr>
              <a:defRPr/>
            </a:pPr>
            <a:r>
              <a:rPr lang="en-US" altLang="en-US" dirty="0" smtClean="0"/>
              <a:t>We have learned to use technology to reduce bacteria food spoilage</a:t>
            </a:r>
          </a:p>
          <a:p>
            <a:pPr marL="0" indent="0">
              <a:buNone/>
              <a:defRPr/>
            </a:pPr>
            <a:endParaRPr lang="en-CA" altLang="en-US" dirty="0"/>
          </a:p>
          <a:p>
            <a:pPr>
              <a:buFont typeface="Monotype Sorts" charset="2"/>
              <a:buNone/>
              <a:defRPr/>
            </a:pPr>
            <a:r>
              <a:rPr lang="en-US" altLang="en-US" u="sng" dirty="0"/>
              <a:t>B) Rotting Structures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Bacteria destroy many things we want preserved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2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Importance of Bacteria: Cons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8534400" cy="3962400"/>
          </a:xfrm>
        </p:spPr>
        <p:txBody>
          <a:bodyPr>
            <a:norm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altLang="en-US" u="sng" dirty="0" smtClean="0"/>
              <a:t>C) Diseases</a:t>
            </a:r>
            <a:r>
              <a:rPr lang="en-US" altLang="en-US" dirty="0" smtClean="0"/>
              <a:t>: Bacteria </a:t>
            </a:r>
            <a:r>
              <a:rPr lang="en-US" altLang="en-US" dirty="0" smtClean="0">
                <a:solidFill>
                  <a:srgbClr val="FF0000"/>
                </a:solidFill>
              </a:rPr>
              <a:t>can cause diseases in almost all life forms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Ex</a:t>
            </a:r>
            <a:r>
              <a:rPr lang="en-US" altLang="en-US" dirty="0"/>
              <a:t>. Botulism </a:t>
            </a:r>
            <a:endParaRPr lang="en-US" alt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/>
              <a:t>1 g </a:t>
            </a:r>
            <a:r>
              <a:rPr lang="en-US" altLang="en-US" dirty="0"/>
              <a:t>of botulism toxin could kill one million people</a:t>
            </a:r>
            <a:r>
              <a:rPr lang="en-US" altLang="en-US" dirty="0" smtClean="0"/>
              <a:t>!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Other examples: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chills</a:t>
            </a:r>
            <a:r>
              <a:rPr lang="en-US" altLang="en-US" dirty="0">
                <a:solidFill>
                  <a:srgbClr val="FF0000"/>
                </a:solidFill>
              </a:rPr>
              <a:t>, fever, </a:t>
            </a:r>
            <a:r>
              <a:rPr lang="en-US" altLang="en-US" dirty="0" smtClean="0">
                <a:solidFill>
                  <a:srgbClr val="FF0000"/>
                </a:solidFill>
              </a:rPr>
              <a:t>diarrhea</a:t>
            </a:r>
            <a:r>
              <a:rPr lang="en-US" altLang="en-US" dirty="0" smtClean="0"/>
              <a:t>, damage </a:t>
            </a:r>
            <a:r>
              <a:rPr lang="en-US" altLang="en-US" dirty="0"/>
              <a:t>to circulatory system and sometimes fatal allergic </a:t>
            </a:r>
            <a:r>
              <a:rPr lang="en-US" altLang="en-US" dirty="0" smtClean="0"/>
              <a:t>reactions (salmonella, </a:t>
            </a:r>
            <a:r>
              <a:rPr lang="en-US" altLang="en-US" i="1" dirty="0"/>
              <a:t>E</a:t>
            </a:r>
            <a:r>
              <a:rPr lang="en-US" altLang="en-US" i="1" dirty="0" smtClean="0"/>
              <a:t>.coli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Bacterial Resistance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408333" cy="345069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 smtClean="0"/>
              <a:t>A classic </a:t>
            </a:r>
            <a:r>
              <a:rPr lang="en-US" altLang="en-US" sz="2800" dirty="0" smtClean="0">
                <a:solidFill>
                  <a:srgbClr val="FF0000"/>
                </a:solidFill>
              </a:rPr>
              <a:t>example of evolution </a:t>
            </a:r>
            <a:r>
              <a:rPr lang="en-US" altLang="en-US" sz="2800" dirty="0" smtClean="0"/>
              <a:t>is unfolding today as we wage war against bacteria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 smtClean="0"/>
              <a:t>Due to </a:t>
            </a:r>
            <a:r>
              <a:rPr lang="en-US" altLang="en-US" sz="2800" dirty="0" smtClean="0">
                <a:solidFill>
                  <a:srgbClr val="FF0000"/>
                </a:solidFill>
              </a:rPr>
              <a:t>indiscriminant and excessive use of antibiotics</a:t>
            </a:r>
            <a:r>
              <a:rPr lang="en-US" altLang="en-US" sz="2800" dirty="0" smtClean="0"/>
              <a:t>, bacteria have developed an </a:t>
            </a:r>
            <a:r>
              <a:rPr lang="en-US" altLang="en-US" sz="2800" dirty="0" smtClean="0">
                <a:solidFill>
                  <a:srgbClr val="FF0000"/>
                </a:solidFill>
              </a:rPr>
              <a:t>increasing resistance</a:t>
            </a:r>
            <a:r>
              <a:rPr lang="en-US" altLang="en-US" sz="2800" dirty="0" smtClean="0"/>
              <a:t> to antibiotics (HOW?)</a:t>
            </a:r>
          </a:p>
          <a:p>
            <a:pPr>
              <a:lnSpc>
                <a:spcPct val="90000"/>
              </a:lnSpc>
              <a:defRPr/>
            </a:pPr>
            <a:endParaRPr lang="en-US" altLang="en-US" dirty="0" smtClean="0"/>
          </a:p>
        </p:txBody>
      </p:sp>
      <p:pic>
        <p:nvPicPr>
          <p:cNvPr id="2050" name="Picture 2" descr="http://upload.wikimedia.org/wikipedia/commons/2/20/Antibiotic_sensitvity_and_resist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969758" cy="30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Types Of Bacteria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44700"/>
            <a:ext cx="4495800" cy="41148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b="1" u="sng" dirty="0" smtClean="0"/>
              <a:t>A) Gram Positive Bacteria</a:t>
            </a:r>
          </a:p>
          <a:p>
            <a:pPr>
              <a:defRPr/>
            </a:pPr>
            <a:r>
              <a:rPr lang="en-US" altLang="en-US" sz="2800" dirty="0" smtClean="0"/>
              <a:t>Have  </a:t>
            </a:r>
            <a:r>
              <a:rPr lang="en-US" altLang="en-US" sz="2800" dirty="0" smtClean="0">
                <a:solidFill>
                  <a:srgbClr val="FF0000"/>
                </a:solidFill>
              </a:rPr>
              <a:t>thin cell walls </a:t>
            </a:r>
            <a:r>
              <a:rPr lang="en-US" altLang="en-US" sz="2800" dirty="0" smtClean="0"/>
              <a:t>with lots of </a:t>
            </a:r>
            <a:r>
              <a:rPr lang="en-US" altLang="en-US" sz="2800" dirty="0" smtClean="0">
                <a:solidFill>
                  <a:srgbClr val="FF0000"/>
                </a:solidFill>
              </a:rPr>
              <a:t>peptidoglycan</a:t>
            </a:r>
            <a:r>
              <a:rPr lang="en-US" altLang="en-US" sz="2800" dirty="0" smtClean="0"/>
              <a:t> 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0000"/>
                </a:solidFill>
              </a:rPr>
              <a:t>Susceptible to antibiotics</a:t>
            </a:r>
            <a:r>
              <a:rPr lang="en-US" altLang="en-US" sz="2800" dirty="0" smtClean="0"/>
              <a:t>; especially to Penicillin</a:t>
            </a:r>
          </a:p>
          <a:p>
            <a:pPr>
              <a:defRPr/>
            </a:pPr>
            <a:r>
              <a:rPr lang="en-US" altLang="en-US" sz="2800" dirty="0" smtClean="0"/>
              <a:t>Appear </a:t>
            </a:r>
            <a:r>
              <a:rPr lang="en-US" altLang="en-US" sz="2800" dirty="0" smtClean="0">
                <a:solidFill>
                  <a:srgbClr val="FF0000"/>
                </a:solidFill>
              </a:rPr>
              <a:t>purple in Gram stains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58975"/>
            <a:ext cx="3810000" cy="257492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34000" y="1981200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u="sng">
                <a:solidFill>
                  <a:schemeClr val="bg2"/>
                </a:solidFill>
              </a:rPr>
              <a:t>Corynebacterium</a:t>
            </a:r>
            <a:r>
              <a:rPr lang="en-US" alt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u="sng">
                <a:solidFill>
                  <a:schemeClr val="bg2"/>
                </a:solidFill>
              </a:rPr>
              <a:t>diptheria</a:t>
            </a:r>
            <a:endParaRPr lang="en-US" altLang="en-US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2625"/>
            <a:ext cx="381000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486400" y="4572000"/>
            <a:ext cx="318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/>
              <a:t>Mycoplasma pneumonia</a:t>
            </a:r>
          </a:p>
        </p:txBody>
      </p:sp>
    </p:spTree>
    <p:extLst>
      <p:ext uri="{BB962C8B-B14F-4D97-AF65-F5344CB8AC3E}">
        <p14:creationId xmlns:p14="http://schemas.microsoft.com/office/powerpoint/2010/main" val="28542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" y="1828800"/>
            <a:ext cx="8740589" cy="3200400"/>
          </a:xfrm>
        </p:spPr>
      </p:pic>
    </p:spTree>
    <p:extLst>
      <p:ext uri="{BB962C8B-B14F-4D97-AF65-F5344CB8AC3E}">
        <p14:creationId xmlns:p14="http://schemas.microsoft.com/office/powerpoint/2010/main" val="8512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Types of Bacteria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495800" cy="4876800"/>
          </a:xfrm>
        </p:spPr>
        <p:txBody>
          <a:bodyPr>
            <a:normAutofit fontScale="92500"/>
          </a:bodyPr>
          <a:lstStyle/>
          <a:p>
            <a:pPr>
              <a:buFont typeface="Monotype Sorts" charset="2"/>
              <a:buNone/>
              <a:defRPr/>
            </a:pPr>
            <a:r>
              <a:rPr lang="en-US" altLang="en-US" sz="2800" b="1" u="sng" dirty="0" smtClean="0"/>
              <a:t>B) Gram Negative Bacteria</a:t>
            </a:r>
            <a:r>
              <a:rPr lang="en-US" altLang="en-US" sz="2800" dirty="0" smtClean="0"/>
              <a:t> </a:t>
            </a:r>
          </a:p>
          <a:p>
            <a:pPr>
              <a:defRPr/>
            </a:pPr>
            <a:r>
              <a:rPr lang="en-US" altLang="en-US" sz="2800" dirty="0" smtClean="0"/>
              <a:t>Have </a:t>
            </a:r>
            <a:r>
              <a:rPr lang="en-US" altLang="en-US" sz="2800" dirty="0" smtClean="0">
                <a:solidFill>
                  <a:srgbClr val="FF0000"/>
                </a:solidFill>
              </a:rPr>
              <a:t>thick walls </a:t>
            </a:r>
            <a:r>
              <a:rPr lang="en-US" altLang="en-US" sz="2800" dirty="0" smtClean="0"/>
              <a:t>with </a:t>
            </a:r>
            <a:r>
              <a:rPr lang="en-US" altLang="en-US" sz="2800" dirty="0" smtClean="0">
                <a:solidFill>
                  <a:srgbClr val="FF0000"/>
                </a:solidFill>
              </a:rPr>
              <a:t>less peptidoglycan</a:t>
            </a:r>
            <a:r>
              <a:rPr lang="en-US" altLang="en-US" sz="2800" dirty="0" smtClean="0"/>
              <a:t> so are more </a:t>
            </a:r>
            <a:r>
              <a:rPr lang="en-US" altLang="en-US" sz="2800" dirty="0" smtClean="0">
                <a:solidFill>
                  <a:srgbClr val="FF0000"/>
                </a:solidFill>
              </a:rPr>
              <a:t>resistant to antibiotics </a:t>
            </a:r>
            <a:r>
              <a:rPr lang="en-US" altLang="en-US" sz="2800" dirty="0" smtClean="0"/>
              <a:t>especially Penicillin.</a:t>
            </a:r>
          </a:p>
          <a:p>
            <a:pPr>
              <a:defRPr/>
            </a:pPr>
            <a:r>
              <a:rPr lang="en-US" altLang="en-US" sz="2800" dirty="0" smtClean="0"/>
              <a:t>Appear </a:t>
            </a:r>
            <a:r>
              <a:rPr lang="en-US" altLang="en-US" sz="2800" dirty="0" smtClean="0">
                <a:solidFill>
                  <a:srgbClr val="FF0000"/>
                </a:solidFill>
              </a:rPr>
              <a:t>red or pink </a:t>
            </a:r>
            <a:r>
              <a:rPr lang="en-US" altLang="en-US" sz="2800" dirty="0" smtClean="0"/>
              <a:t>in Gram stain.</a:t>
            </a:r>
          </a:p>
          <a:p>
            <a:pPr>
              <a:defRPr/>
            </a:pPr>
            <a:endParaRPr lang="en-CA" altLang="en-US" sz="2800" dirty="0"/>
          </a:p>
          <a:p>
            <a:pPr marL="0" indent="0">
              <a:buNone/>
              <a:defRPr/>
            </a:pPr>
            <a:r>
              <a:rPr lang="en-CA" altLang="en-US" sz="2800" i="1" dirty="0" smtClean="0"/>
              <a:t>Penicillin, and other antibiotics, </a:t>
            </a:r>
            <a:r>
              <a:rPr lang="en-CA" altLang="en-US" sz="2800" i="1" dirty="0" smtClean="0">
                <a:solidFill>
                  <a:srgbClr val="FF0000"/>
                </a:solidFill>
              </a:rPr>
              <a:t>inhibit linkages between peptidoglycan </a:t>
            </a:r>
            <a:r>
              <a:rPr lang="en-CA" altLang="en-US" sz="2800" i="1" dirty="0" smtClean="0"/>
              <a:t>molecules</a:t>
            </a:r>
            <a:endParaRPr lang="en-US" altLang="en-US" sz="2800" i="1" dirty="0" smtClean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81200"/>
            <a:ext cx="4343400" cy="3436938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638800" y="5486400"/>
            <a:ext cx="284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Klebsiella pneumonia</a:t>
            </a:r>
          </a:p>
        </p:txBody>
      </p:sp>
    </p:spTree>
    <p:extLst>
      <p:ext uri="{BB962C8B-B14F-4D97-AF65-F5344CB8AC3E}">
        <p14:creationId xmlns:p14="http://schemas.microsoft.com/office/powerpoint/2010/main" val="16885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" y="1828800"/>
            <a:ext cx="8740589" cy="3505200"/>
          </a:xfrm>
        </p:spPr>
      </p:pic>
    </p:spTree>
    <p:extLst>
      <p:ext uri="{BB962C8B-B14F-4D97-AF65-F5344CB8AC3E}">
        <p14:creationId xmlns:p14="http://schemas.microsoft.com/office/powerpoint/2010/main" val="14072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315200" cy="5020971"/>
          </a:xfrm>
        </p:spPr>
      </p:pic>
    </p:spTree>
    <p:extLst>
      <p:ext uri="{BB962C8B-B14F-4D97-AF65-F5344CB8AC3E}">
        <p14:creationId xmlns:p14="http://schemas.microsoft.com/office/powerpoint/2010/main" val="21541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Reproduction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44700"/>
            <a:ext cx="4876800" cy="48133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800" dirty="0" smtClean="0"/>
              <a:t>Bacteria reproduce asexually</a:t>
            </a:r>
            <a:r>
              <a:rPr lang="en-CA" altLang="en-US" sz="2800" dirty="0"/>
              <a:t> </a:t>
            </a:r>
            <a:r>
              <a:rPr lang="en-CA" altLang="en-US" sz="2800" dirty="0" smtClean="0"/>
              <a:t>via </a:t>
            </a:r>
            <a:r>
              <a:rPr lang="en-CA" altLang="en-US" sz="2800" b="1" u="sng" dirty="0" smtClean="0"/>
              <a:t>binary fission</a:t>
            </a:r>
          </a:p>
          <a:p>
            <a:pPr>
              <a:defRPr/>
            </a:pPr>
            <a:endParaRPr lang="en-CA" altLang="en-US" sz="2800" dirty="0"/>
          </a:p>
          <a:p>
            <a:pPr>
              <a:defRPr/>
            </a:pPr>
            <a:r>
              <a:rPr lang="en-CA" altLang="en-US" sz="2800" dirty="0" smtClean="0"/>
              <a:t>However, bacteria can create new combination of genes through:</a:t>
            </a:r>
          </a:p>
          <a:p>
            <a:pPr lvl="1">
              <a:defRPr/>
            </a:pPr>
            <a:r>
              <a:rPr lang="en-CA" altLang="en-US" sz="2600" b="1" u="sng" dirty="0" smtClean="0"/>
              <a:t>Transduction</a:t>
            </a:r>
            <a:r>
              <a:rPr lang="en-CA" altLang="en-US" sz="2600" dirty="0" smtClean="0"/>
              <a:t>: genes introduced </a:t>
            </a:r>
            <a:r>
              <a:rPr lang="en-CA" altLang="en-US" sz="2600" dirty="0" smtClean="0">
                <a:solidFill>
                  <a:srgbClr val="FF0000"/>
                </a:solidFill>
              </a:rPr>
              <a:t>from viruses </a:t>
            </a:r>
            <a:r>
              <a:rPr lang="en-CA" altLang="en-US" sz="2600" dirty="0" smtClean="0"/>
              <a:t>to bacteria</a:t>
            </a:r>
          </a:p>
          <a:p>
            <a:pPr lvl="1">
              <a:defRPr/>
            </a:pPr>
            <a:r>
              <a:rPr lang="en-CA" altLang="en-US" sz="2600" b="1" u="sng" dirty="0" smtClean="0"/>
              <a:t>Conjugation</a:t>
            </a:r>
            <a:r>
              <a:rPr lang="en-CA" altLang="en-US" sz="2600" dirty="0" smtClean="0"/>
              <a:t>: </a:t>
            </a:r>
            <a:r>
              <a:rPr lang="en-CA" altLang="en-US" sz="2600" dirty="0" smtClean="0">
                <a:solidFill>
                  <a:srgbClr val="FF0000"/>
                </a:solidFill>
              </a:rPr>
              <a:t>direct transfer </a:t>
            </a:r>
            <a:r>
              <a:rPr lang="en-CA" altLang="en-US" sz="2600" dirty="0" smtClean="0"/>
              <a:t>of genes between bacteria</a:t>
            </a:r>
          </a:p>
          <a:p>
            <a:pPr lvl="1">
              <a:defRPr/>
            </a:pPr>
            <a:r>
              <a:rPr lang="en-CA" altLang="en-US" sz="2600" b="1" u="sng" dirty="0" smtClean="0"/>
              <a:t>Transformation</a:t>
            </a:r>
            <a:r>
              <a:rPr lang="en-CA" altLang="en-US" sz="2600" dirty="0" smtClean="0"/>
              <a:t>: genes taken up </a:t>
            </a:r>
            <a:r>
              <a:rPr lang="en-CA" altLang="en-US" sz="2600" dirty="0" smtClean="0">
                <a:solidFill>
                  <a:srgbClr val="FF0000"/>
                </a:solidFill>
              </a:rPr>
              <a:t>from environment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515828"/>
            <a:ext cx="3657600" cy="3374967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education-portal.com/cimages/multimages/16/binary_fis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56483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 descr="http://facultylounge.whfreeman.com/download.php?file=files/images/figure_13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1"/>
          <a:stretch/>
        </p:blipFill>
        <p:spPr bwMode="auto">
          <a:xfrm>
            <a:off x="1219200" y="39806"/>
            <a:ext cx="6248400" cy="68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92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41&quot;&gt;&lt;object type=&quot;3&quot; unique_id=&quot;10042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0043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44&quot;&gt;&lt;property id=&quot;20148&quot; value=&quot;5&quot;/&gt;&lt;property id=&quot;20300&quot; value=&quot;Slide 3 - &amp;quot;Types Of Bacteria&amp;quot;&quot;/&gt;&lt;property id=&quot;20307&quot; value=&quot;258&quot;/&gt;&lt;/object&gt;&lt;object type=&quot;3&quot; unique_id=&quot;10045&quot;&gt;&lt;property id=&quot;20148&quot; value=&quot;5&quot;/&gt;&lt;property id=&quot;20300&quot; value=&quot;Slide 4&quot;/&gt;&lt;property id=&quot;20307&quot; value=&quot;283&quot;/&gt;&lt;/object&gt;&lt;object type=&quot;3&quot; unique_id=&quot;10046&quot;&gt;&lt;property id=&quot;20148&quot; value=&quot;5&quot;/&gt;&lt;property id=&quot;20300&quot; value=&quot;Slide 5 - &amp;quot;Types of Bacteria&amp;quot;&quot;/&gt;&lt;property id=&quot;20307&quot; value=&quot;259&quot;/&gt;&lt;/object&gt;&lt;object type=&quot;3&quot; unique_id=&quot;10047&quot;&gt;&lt;property id=&quot;20148&quot; value=&quot;5&quot;/&gt;&lt;property id=&quot;20300&quot; value=&quot;Slide 6&quot;/&gt;&lt;property id=&quot;20307&quot; value=&quot;284&quot;/&gt;&lt;/object&gt;&lt;object type=&quot;3&quot; unique_id=&quot;10048&quot;&gt;&lt;property id=&quot;20148&quot; value=&quot;5&quot;/&gt;&lt;property id=&quot;20300&quot; value=&quot;Slide 7&quot;/&gt;&lt;property id=&quot;20307&quot; value=&quot;282&quot;/&gt;&lt;/object&gt;&lt;object type=&quot;3&quot; unique_id=&quot;10049&quot;&gt;&lt;property id=&quot;20148&quot; value=&quot;5&quot;/&gt;&lt;property id=&quot;20300&quot; value=&quot;Slide 8 - &amp;quot;Reproduction&amp;quot;&quot;/&gt;&lt;property id=&quot;20307&quot; value=&quot;264&quot;/&gt;&lt;/object&gt;&lt;object type=&quot;3&quot; unique_id=&quot;10050&quot;&gt;&lt;property id=&quot;20148&quot; value=&quot;5&quot;/&gt;&lt;property id=&quot;20300&quot; value=&quot;Slide 9&quot;/&gt;&lt;property id=&quot;20307&quot; value=&quot;285&quot;/&gt;&lt;/object&gt;&lt;object type=&quot;3&quot; unique_id=&quot;10051&quot;&gt;&lt;property id=&quot;20148&quot; value=&quot;5&quot;/&gt;&lt;property id=&quot;20300&quot; value=&quot;Slide 10 - &amp;quot;Modes of Nutrition&amp;quot;&quot;/&gt;&lt;property id=&quot;20307&quot; value=&quot;278&quot;/&gt;&lt;/object&gt;&lt;object type=&quot;3&quot; unique_id=&quot;10052&quot;&gt;&lt;property id=&quot;20148&quot; value=&quot;5&quot;/&gt;&lt;property id=&quot;20300&quot; value=&quot;Slide 11 - &amp;quot;Modes of Nutrition&amp;quot;&quot;/&gt;&lt;property id=&quot;20307&quot; value=&quot;265&quot;/&gt;&lt;/object&gt;&lt;object type=&quot;3&quot; unique_id=&quot;10053&quot;&gt;&lt;property id=&quot;20148&quot; value=&quot;5&quot;/&gt;&lt;property id=&quot;20300&quot; value=&quot;Slide 12 - &amp;quot;Modes of Nutrition&amp;quot;&quot;/&gt;&lt;property id=&quot;20307&quot; value=&quot;266&quot;/&gt;&lt;/object&gt;&lt;object type=&quot;3&quot; unique_id=&quot;10054&quot;&gt;&lt;property id=&quot;20148&quot; value=&quot;5&quot;/&gt;&lt;property id=&quot;20300&quot; value=&quot;Slide 13 - &amp;quot;Modes of Nutrition&amp;quot;&quot;/&gt;&lt;property id=&quot;20307&quot; value=&quot;267&quot;/&gt;&lt;/object&gt;&lt;object type=&quot;3&quot; unique_id=&quot;10055&quot;&gt;&lt;property id=&quot;20148&quot; value=&quot;5&quot;/&gt;&lt;property id=&quot;20300&quot; value=&quot;Slide 14&quot;/&gt;&lt;property id=&quot;20307&quot; value=&quot;281&quot;/&gt;&lt;/object&gt;&lt;object type=&quot;3&quot; unique_id=&quot;10056&quot;&gt;&lt;property id=&quot;20148&quot; value=&quot;5&quot;/&gt;&lt;property id=&quot;20300&quot; value=&quot;Slide 15 - &amp;quot;Complete the Chart!&amp;quot;&quot;/&gt;&lt;property id=&quot;20307&quot; value=&quot;280&quot;/&gt;&lt;/object&gt;&lt;object type=&quot;3&quot; unique_id=&quot;10057&quot;&gt;&lt;property id=&quot;20148&quot; value=&quot;5&quot;/&gt;&lt;property id=&quot;20300&quot; value=&quot;Slide 16 - &amp;quot;Chemoheterotrophs and Oxygen&amp;quot;&quot;/&gt;&lt;property id=&quot;20307&quot; value=&quot;279&quot;/&gt;&lt;/object&gt;&lt;object type=&quot;3&quot; unique_id=&quot;10058&quot;&gt;&lt;property id=&quot;20148&quot; value=&quot;5&quot;/&gt;&lt;property id=&quot;20300&quot; value=&quot;Slide 17 - &amp;quot;Importance of Bacteria&amp;quot;&quot;/&gt;&lt;property id=&quot;20307&quot; value=&quot;268&quot;/&gt;&lt;/object&gt;&lt;object type=&quot;3&quot; unique_id=&quot;10059&quot;&gt;&lt;property id=&quot;20148&quot; value=&quot;5&quot;/&gt;&lt;property id=&quot;20300&quot; value=&quot;Slide 18 - &amp;quot;Importance of Bacteria: Pros&amp;quot;&quot;/&gt;&lt;property id=&quot;20307&quot; value=&quot;269&quot;/&gt;&lt;/object&gt;&lt;object type=&quot;3&quot; unique_id=&quot;10060&quot;&gt;&lt;property id=&quot;20148&quot; value=&quot;5&quot;/&gt;&lt;property id=&quot;20300&quot; value=&quot;Slide 19 - &amp;quot;Importance of Bacteria: Pros&amp;quot;&quot;/&gt;&lt;property id=&quot;20307&quot; value=&quot;270&quot;/&gt;&lt;/object&gt;&lt;object type=&quot;3&quot; unique_id=&quot;10061&quot;&gt;&lt;property id=&quot;20148&quot; value=&quot;5&quot;/&gt;&lt;property id=&quot;20300&quot; value=&quot;Slide 20 - &amp;quot;Importance of Bacteria: Pros&amp;quot;&quot;/&gt;&lt;property id=&quot;20307&quot; value=&quot;272&quot;/&gt;&lt;/object&gt;&lt;object type=&quot;3&quot; unique_id=&quot;10062&quot;&gt;&lt;property id=&quot;20148&quot; value=&quot;5&quot;/&gt;&lt;property id=&quot;20300&quot; value=&quot;Slide 21 - &amp;quot;Importance of Bacteria: Cons&amp;quot;&quot;/&gt;&lt;property id=&quot;20307&quot; value=&quot;273&quot;/&gt;&lt;/object&gt;&lt;object type=&quot;3&quot; unique_id=&quot;10063&quot;&gt;&lt;property id=&quot;20148&quot; value=&quot;5&quot;/&gt;&lt;property id=&quot;20300&quot; value=&quot;Slide 22 - &amp;quot;Importance of Bacteria: Cons&amp;quot;&quot;/&gt;&lt;property id=&quot;20307&quot; value=&quot;275&quot;/&gt;&lt;/object&gt;&lt;object type=&quot;3&quot; unique_id=&quot;10064&quot;&gt;&lt;property id=&quot;20148&quot; value=&quot;5&quot;/&gt;&lt;property id=&quot;20300&quot; value=&quot;Slide 23 - &amp;quot;Bacterial Resistance&amp;quot;&quot;/&gt;&lt;property id=&quot;20307&quot; value=&quot;277&quot;/&gt;&lt;/object&gt;&lt;/object&gt;&lt;object type=&quot;8&quot; unique_id=&quot;10089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1569</TotalTime>
  <Words>924</Words>
  <Application>Microsoft Office PowerPoint</Application>
  <PresentationFormat>On-screen Show (4:3)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Candara</vt:lpstr>
      <vt:lpstr>Monotype Sorts</vt:lpstr>
      <vt:lpstr>Symbol</vt:lpstr>
      <vt:lpstr>Times</vt:lpstr>
      <vt:lpstr>Wingdings</vt:lpstr>
      <vt:lpstr>Waveform</vt:lpstr>
      <vt:lpstr>Life Sciences 11</vt:lpstr>
      <vt:lpstr>Objectives</vt:lpstr>
      <vt:lpstr>Types Of Bacteria</vt:lpstr>
      <vt:lpstr>PowerPoint Presentation</vt:lpstr>
      <vt:lpstr>Types of Bacteria</vt:lpstr>
      <vt:lpstr>PowerPoint Presentation</vt:lpstr>
      <vt:lpstr>PowerPoint Presentation</vt:lpstr>
      <vt:lpstr>Reproduction</vt:lpstr>
      <vt:lpstr>PowerPoint Presentation</vt:lpstr>
      <vt:lpstr>Modes of Nutrition</vt:lpstr>
      <vt:lpstr>Modes of Nutrition</vt:lpstr>
      <vt:lpstr>Modes of Nutrition</vt:lpstr>
      <vt:lpstr>Modes of Nutrition</vt:lpstr>
      <vt:lpstr>PowerPoint Presentation</vt:lpstr>
      <vt:lpstr>Complete the Chart!</vt:lpstr>
      <vt:lpstr>Chemoheterotrophs and Oxygen</vt:lpstr>
      <vt:lpstr>Importance of Bacteria</vt:lpstr>
      <vt:lpstr>Importance of Bacteria: Pros</vt:lpstr>
      <vt:lpstr>Importance of Bacteria: Pros</vt:lpstr>
      <vt:lpstr>Importance of Bacteria: Pros</vt:lpstr>
      <vt:lpstr>Importance of Bacteria: Cons</vt:lpstr>
      <vt:lpstr>Importance of Bacteria: Cons</vt:lpstr>
      <vt:lpstr>Bacterial Resistance</vt:lpstr>
    </vt:vector>
  </TitlesOfParts>
  <Company>Central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Wes Schmitt</cp:lastModifiedBy>
  <cp:revision>36</cp:revision>
  <dcterms:created xsi:type="dcterms:W3CDTF">2010-11-13T21:43:19Z</dcterms:created>
  <dcterms:modified xsi:type="dcterms:W3CDTF">2020-10-26T16:08:00Z</dcterms:modified>
</cp:coreProperties>
</file>