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5" r:id="rId1"/>
  </p:sldMasterIdLst>
  <p:notesMasterIdLst>
    <p:notesMasterId r:id="rId29"/>
  </p:notesMasterIdLst>
  <p:handoutMasterIdLst>
    <p:handoutMasterId r:id="rId30"/>
  </p:handoutMasterIdLst>
  <p:sldIdLst>
    <p:sldId id="302" r:id="rId2"/>
    <p:sldId id="303" r:id="rId3"/>
    <p:sldId id="306" r:id="rId4"/>
    <p:sldId id="324" r:id="rId5"/>
    <p:sldId id="323" r:id="rId6"/>
    <p:sldId id="307" r:id="rId7"/>
    <p:sldId id="309" r:id="rId8"/>
    <p:sldId id="322" r:id="rId9"/>
    <p:sldId id="326" r:id="rId10"/>
    <p:sldId id="318" r:id="rId11"/>
    <p:sldId id="325" r:id="rId12"/>
    <p:sldId id="310" r:id="rId13"/>
    <p:sldId id="327" r:id="rId14"/>
    <p:sldId id="319" r:id="rId15"/>
    <p:sldId id="331" r:id="rId16"/>
    <p:sldId id="311" r:id="rId17"/>
    <p:sldId id="328" r:id="rId18"/>
    <p:sldId id="320" r:id="rId19"/>
    <p:sldId id="329" r:id="rId20"/>
    <p:sldId id="312" r:id="rId21"/>
    <p:sldId id="313" r:id="rId22"/>
    <p:sldId id="330" r:id="rId23"/>
    <p:sldId id="314" r:id="rId24"/>
    <p:sldId id="315" r:id="rId25"/>
    <p:sldId id="316" r:id="rId26"/>
    <p:sldId id="317" r:id="rId27"/>
    <p:sldId id="321" r:id="rId28"/>
  </p:sldIdLst>
  <p:sldSz cx="9144000" cy="6858000" type="screen4x3"/>
  <p:notesSz cx="7010400" cy="92964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4AF21-8BEA-4A29-95B8-2B45A3ABFFD7}" v="1" dt="2024-02-08T23:56:34.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33" autoAdjust="0"/>
  </p:normalViewPr>
  <p:slideViewPr>
    <p:cSldViewPr>
      <p:cViewPr varScale="1">
        <p:scale>
          <a:sx n="74" d="100"/>
          <a:sy n="74" d="100"/>
        </p:scale>
        <p:origin x="1060" y="64"/>
      </p:cViewPr>
      <p:guideLst>
        <p:guide orient="horz" pos="2160"/>
        <p:guide pos="2880"/>
      </p:guideLst>
    </p:cSldViewPr>
  </p:slideViewPr>
  <p:outlineViewPr>
    <p:cViewPr>
      <p:scale>
        <a:sx n="33" d="100"/>
        <a:sy n="33" d="100"/>
      </p:scale>
      <p:origin x="0" y="-35718"/>
    </p:cViewPr>
  </p:outlineViewPr>
  <p:notesTextViewPr>
    <p:cViewPr>
      <p:scale>
        <a:sx n="100" d="100"/>
        <a:sy n="100" d="100"/>
      </p:scale>
      <p:origin x="0" y="0"/>
    </p:cViewPr>
  </p:notesTextViewPr>
  <p:sorterViewPr>
    <p:cViewPr>
      <p:scale>
        <a:sx n="66" d="100"/>
        <a:sy n="66" d="100"/>
      </p:scale>
      <p:origin x="0" y="-7008"/>
    </p:cViewPr>
  </p:sorterViewPr>
  <p:notesViewPr>
    <p:cSldViewPr>
      <p:cViewPr>
        <p:scale>
          <a:sx n="59" d="100"/>
          <a:sy n="59" d="100"/>
        </p:scale>
        <p:origin x="279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92667D-F84B-C427-9E8D-90EF55395511}"/>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1B78D09-1878-0C81-1587-2A431EE5B225}"/>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0B4A9B82-A7E7-4054-B91B-3FD4B68AEB3B}" type="datetimeFigureOut">
              <a:rPr lang="en-US"/>
              <a:pPr>
                <a:defRPr/>
              </a:pPr>
              <a:t>2/8/2024</a:t>
            </a:fld>
            <a:endParaRPr lang="en-US"/>
          </a:p>
        </p:txBody>
      </p:sp>
      <p:sp>
        <p:nvSpPr>
          <p:cNvPr id="4" name="Footer Placeholder 3">
            <a:extLst>
              <a:ext uri="{FF2B5EF4-FFF2-40B4-BE49-F238E27FC236}">
                <a16:creationId xmlns:a16="http://schemas.microsoft.com/office/drawing/2014/main" id="{7C9D5F23-D204-6145-7A44-520F513B3747}"/>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68CA018-A621-7991-3320-2BBED953C9A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D61949D8-B878-4B79-8451-67CDB42436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C6668A-86BA-22DF-9D08-0067E6D82AC4}"/>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56B432B-7D06-A805-B062-559D44DA07F6}"/>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9D728AF4-2099-4FCC-B80B-0E25508E4D3B}" type="datetimeFigureOut">
              <a:rPr lang="en-US"/>
              <a:pPr>
                <a:defRPr/>
              </a:pPr>
              <a:t>2/8/2024</a:t>
            </a:fld>
            <a:endParaRPr lang="en-US"/>
          </a:p>
        </p:txBody>
      </p:sp>
      <p:sp>
        <p:nvSpPr>
          <p:cNvPr id="4" name="Slide Image Placeholder 3">
            <a:extLst>
              <a:ext uri="{FF2B5EF4-FFF2-40B4-BE49-F238E27FC236}">
                <a16:creationId xmlns:a16="http://schemas.microsoft.com/office/drawing/2014/main" id="{FBE05024-43C4-54EF-5652-D08D806763C2}"/>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FD6B89B-90E8-537C-449D-199E0943F4F3}"/>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AC157C-E15C-2FCB-265E-3F19E4583AA8}"/>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AB17025-589E-51D5-4BB7-2170058959E2}"/>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FB68EA4F-4C9B-4B7C-986D-5F5BAE885B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98D259C-6E22-27B9-2188-93D4413760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7B65514-E5D9-126F-D5AE-9B4FDE7FD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A93A6214-93F8-5B6E-3410-48C604D681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6EC2B4-46EA-4D18-ACA6-07DD7931653D}" type="slidenum">
              <a:rPr lang="en-US" altLang="en-US" smtClean="0"/>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930DA7-DC4F-6661-B8A0-39CE2623E124}"/>
              </a:ext>
            </a:extLst>
          </p:cNvPr>
          <p:cNvSpPr/>
          <p:nvPr/>
        </p:nvSpPr>
        <p:spPr>
          <a:xfrm>
            <a:off x="0" y="0"/>
            <a:ext cx="9144000"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1609F0B1-0F44-1C0E-CDAE-0CAFDB38EFF3}"/>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2900" y="4960137"/>
            <a:ext cx="5829300" cy="1463040"/>
          </a:xfrm>
        </p:spPr>
        <p:txBody>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BF69DF51-C6F8-1D0C-B7A9-8A7BEDC1EA5C}"/>
              </a:ext>
            </a:extLst>
          </p:cNvPr>
          <p:cNvSpPr>
            <a:spLocks noGrp="1"/>
          </p:cNvSpPr>
          <p:nvPr>
            <p:ph type="dt" sz="half" idx="10"/>
          </p:nvPr>
        </p:nvSpPr>
        <p:spPr/>
        <p:txBody>
          <a:bodyPr/>
          <a:lstStyle>
            <a:lvl1pPr algn="l">
              <a:defRPr/>
            </a:lvl1pPr>
          </a:lstStyle>
          <a:p>
            <a:pPr>
              <a:defRPr/>
            </a:pPr>
            <a:endParaRPr lang="en-US" altLang="en-US"/>
          </a:p>
        </p:txBody>
      </p:sp>
      <p:sp>
        <p:nvSpPr>
          <p:cNvPr id="7" name="Footer Placeholder 4">
            <a:extLst>
              <a:ext uri="{FF2B5EF4-FFF2-40B4-BE49-F238E27FC236}">
                <a16:creationId xmlns:a16="http://schemas.microsoft.com/office/drawing/2014/main" id="{D55DCF32-867E-68E5-43A6-418B751BC837}"/>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1D5158E-8DB4-0F35-FFF4-7735868049CA}"/>
              </a:ext>
            </a:extLst>
          </p:cNvPr>
          <p:cNvSpPr>
            <a:spLocks noGrp="1"/>
          </p:cNvSpPr>
          <p:nvPr>
            <p:ph type="sldNum" sz="quarter" idx="12"/>
          </p:nvPr>
        </p:nvSpPr>
        <p:spPr/>
        <p:txBody>
          <a:bodyPr/>
          <a:lstStyle>
            <a:lvl1pPr>
              <a:defRPr/>
            </a:lvl1pPr>
          </a:lstStyle>
          <a:p>
            <a:pPr>
              <a:defRPr/>
            </a:pPr>
            <a:fld id="{91B1FF09-7FFA-4012-8494-15848D2725C1}" type="slidenum">
              <a:rPr lang="en-US" altLang="en-US"/>
              <a:pPr>
                <a:defRPr/>
              </a:pPr>
              <a:t>‹#›</a:t>
            </a:fld>
            <a:endParaRPr lang="en-US" altLang="en-US"/>
          </a:p>
        </p:txBody>
      </p:sp>
    </p:spTree>
    <p:extLst>
      <p:ext uri="{BB962C8B-B14F-4D97-AF65-F5344CB8AC3E}">
        <p14:creationId xmlns:p14="http://schemas.microsoft.com/office/powerpoint/2010/main" val="267934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7FDF4A-91C6-5F93-3FE3-49B4E476FCE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57A9E9E-343F-E528-3B34-2ADBE222CE1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BB7CD91-DFDE-F141-3A1D-6BB729720D1E}"/>
              </a:ext>
            </a:extLst>
          </p:cNvPr>
          <p:cNvSpPr>
            <a:spLocks noGrp="1"/>
          </p:cNvSpPr>
          <p:nvPr>
            <p:ph type="sldNum" sz="quarter" idx="12"/>
          </p:nvPr>
        </p:nvSpPr>
        <p:spPr/>
        <p:txBody>
          <a:bodyPr/>
          <a:lstStyle>
            <a:lvl1pPr>
              <a:defRPr/>
            </a:lvl1pPr>
          </a:lstStyle>
          <a:p>
            <a:pPr>
              <a:defRPr/>
            </a:pPr>
            <a:fld id="{062B148B-F4A3-4305-98E0-91DC52C08440}" type="slidenum">
              <a:rPr lang="en-US" altLang="en-US"/>
              <a:pPr>
                <a:defRPr/>
              </a:pPr>
              <a:t>‹#›</a:t>
            </a:fld>
            <a:endParaRPr lang="en-US" altLang="en-US"/>
          </a:p>
        </p:txBody>
      </p:sp>
    </p:spTree>
    <p:extLst>
      <p:ext uri="{BB962C8B-B14F-4D97-AF65-F5344CB8AC3E}">
        <p14:creationId xmlns:p14="http://schemas.microsoft.com/office/powerpoint/2010/main" val="418453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A6DB61-E8C6-42C8-060A-895D2AF6700E}"/>
              </a:ext>
            </a:extLst>
          </p:cNvPr>
          <p:cNvCxnSpPr/>
          <p:nvPr/>
        </p:nvCxnSpPr>
        <p:spPr>
          <a:xfrm rot="5400000" flipV="1">
            <a:off x="7543800" y="173038"/>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0339CF-B292-B04E-905E-2DD721824A4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8DE6C0B-8F66-F66E-2E90-E91F2149A8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9BB9299-11E3-C036-128D-9FC9C9FAA305}"/>
              </a:ext>
            </a:extLst>
          </p:cNvPr>
          <p:cNvSpPr>
            <a:spLocks noGrp="1"/>
          </p:cNvSpPr>
          <p:nvPr>
            <p:ph type="sldNum" sz="quarter" idx="12"/>
          </p:nvPr>
        </p:nvSpPr>
        <p:spPr/>
        <p:txBody>
          <a:bodyPr/>
          <a:lstStyle>
            <a:lvl1pPr>
              <a:defRPr/>
            </a:lvl1pPr>
          </a:lstStyle>
          <a:p>
            <a:pPr>
              <a:defRPr/>
            </a:pPr>
            <a:fld id="{A40B868E-BF00-4EE2-A8C6-52F9AC4FEB52}" type="slidenum">
              <a:rPr lang="en-US" altLang="en-US"/>
              <a:pPr>
                <a:defRPr/>
              </a:pPr>
              <a:t>‹#›</a:t>
            </a:fld>
            <a:endParaRPr lang="en-US" altLang="en-US"/>
          </a:p>
        </p:txBody>
      </p:sp>
    </p:spTree>
    <p:extLst>
      <p:ext uri="{BB962C8B-B14F-4D97-AF65-F5344CB8AC3E}">
        <p14:creationId xmlns:p14="http://schemas.microsoft.com/office/powerpoint/2010/main" val="12416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C948-644B-7D04-4888-697F0964A4A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CE03BAC-A4AE-B640-E2B1-3BBDB2521EF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0C3FCE1-5ED5-D196-4072-5AC3DC609814}"/>
              </a:ext>
            </a:extLst>
          </p:cNvPr>
          <p:cNvSpPr>
            <a:spLocks noGrp="1"/>
          </p:cNvSpPr>
          <p:nvPr>
            <p:ph type="sldNum" sz="quarter" idx="12"/>
          </p:nvPr>
        </p:nvSpPr>
        <p:spPr/>
        <p:txBody>
          <a:bodyPr/>
          <a:lstStyle>
            <a:lvl1pPr>
              <a:defRPr/>
            </a:lvl1pPr>
          </a:lstStyle>
          <a:p>
            <a:pPr>
              <a:defRPr/>
            </a:pPr>
            <a:fld id="{1FD1717E-796B-4DF0-B17A-7CA59ED01082}" type="slidenum">
              <a:rPr lang="en-US" altLang="en-US"/>
              <a:pPr>
                <a:defRPr/>
              </a:pPr>
              <a:t>‹#›</a:t>
            </a:fld>
            <a:endParaRPr lang="en-US" altLang="en-US"/>
          </a:p>
        </p:txBody>
      </p:sp>
    </p:spTree>
    <p:extLst>
      <p:ext uri="{BB962C8B-B14F-4D97-AF65-F5344CB8AC3E}">
        <p14:creationId xmlns:p14="http://schemas.microsoft.com/office/powerpoint/2010/main" val="1442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B6243-54EF-4141-7326-18A67E5FDC0F}"/>
              </a:ext>
            </a:extLst>
          </p:cNvPr>
          <p:cNvSpPr/>
          <p:nvPr/>
        </p:nvSpPr>
        <p:spPr>
          <a:xfrm>
            <a:off x="0" y="0"/>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4AA2FBE3-0865-3190-FFAA-E559EEA22F42}"/>
              </a:ext>
            </a:extLst>
          </p:cNvPr>
          <p:cNvCxnSpPr/>
          <p:nvPr/>
        </p:nvCxnSpPr>
        <p:spPr>
          <a:xfrm flipV="1">
            <a:off x="6289675"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13B5D999-1DF7-A0C3-4235-3E58658DE970}"/>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F8059120-4CC6-FC3A-218E-A1AE9EC0D25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1E328C32-7C46-4E0D-F4F7-AF61A6E30E78}"/>
              </a:ext>
            </a:extLst>
          </p:cNvPr>
          <p:cNvSpPr>
            <a:spLocks noGrp="1"/>
          </p:cNvSpPr>
          <p:nvPr>
            <p:ph type="sldNum" sz="quarter" idx="12"/>
          </p:nvPr>
        </p:nvSpPr>
        <p:spPr/>
        <p:txBody>
          <a:bodyPr/>
          <a:lstStyle>
            <a:lvl1pPr>
              <a:defRPr/>
            </a:lvl1pPr>
          </a:lstStyle>
          <a:p>
            <a:pPr>
              <a:defRPr/>
            </a:pPr>
            <a:fld id="{CDADC800-96A8-4A6E-8002-7FC28E13F8A3}" type="slidenum">
              <a:rPr lang="en-US" altLang="en-US"/>
              <a:pPr>
                <a:defRPr/>
              </a:pPr>
              <a:t>‹#›</a:t>
            </a:fld>
            <a:endParaRPr lang="en-US" altLang="en-US"/>
          </a:p>
        </p:txBody>
      </p:sp>
    </p:spTree>
    <p:extLst>
      <p:ext uri="{BB962C8B-B14F-4D97-AF65-F5344CB8AC3E}">
        <p14:creationId xmlns:p14="http://schemas.microsoft.com/office/powerpoint/2010/main" val="55207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08826F5-92F8-0E95-7EED-0685C5D39A4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294D600-C92A-CD74-3C63-2940597749A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E043CD-5946-C82D-5F58-A76C69D6238B}"/>
              </a:ext>
            </a:extLst>
          </p:cNvPr>
          <p:cNvSpPr>
            <a:spLocks noGrp="1"/>
          </p:cNvSpPr>
          <p:nvPr>
            <p:ph type="sldNum" sz="quarter" idx="12"/>
          </p:nvPr>
        </p:nvSpPr>
        <p:spPr/>
        <p:txBody>
          <a:bodyPr/>
          <a:lstStyle>
            <a:lvl1pPr>
              <a:defRPr/>
            </a:lvl1pPr>
          </a:lstStyle>
          <a:p>
            <a:pPr>
              <a:defRPr/>
            </a:pPr>
            <a:fld id="{C21BD163-C621-4804-9601-1F4B6DF9496E}" type="slidenum">
              <a:rPr lang="en-US" altLang="en-US"/>
              <a:pPr>
                <a:defRPr/>
              </a:pPr>
              <a:t>‹#›</a:t>
            </a:fld>
            <a:endParaRPr lang="en-US" altLang="en-US"/>
          </a:p>
        </p:txBody>
      </p:sp>
    </p:spTree>
    <p:extLst>
      <p:ext uri="{BB962C8B-B14F-4D97-AF65-F5344CB8AC3E}">
        <p14:creationId xmlns:p14="http://schemas.microsoft.com/office/powerpoint/2010/main" val="7615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22C7A774-9C81-D114-4942-B48AD387FDD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63A23A9C-8C41-3694-82B2-D8596321D0AF}"/>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63CA583E-EAEB-7AD1-3210-63B1EF360A3F}"/>
              </a:ext>
            </a:extLst>
          </p:cNvPr>
          <p:cNvSpPr>
            <a:spLocks noGrp="1"/>
          </p:cNvSpPr>
          <p:nvPr>
            <p:ph type="sldNum" sz="quarter" idx="12"/>
          </p:nvPr>
        </p:nvSpPr>
        <p:spPr/>
        <p:txBody>
          <a:bodyPr/>
          <a:lstStyle>
            <a:lvl1pPr>
              <a:defRPr/>
            </a:lvl1pPr>
          </a:lstStyle>
          <a:p>
            <a:pPr>
              <a:defRPr/>
            </a:pPr>
            <a:fld id="{009C0C2B-A6C5-49EE-B5BE-1BCF551202A8}" type="slidenum">
              <a:rPr lang="en-US" altLang="en-US"/>
              <a:pPr>
                <a:defRPr/>
              </a:pPr>
              <a:t>‹#›</a:t>
            </a:fld>
            <a:endParaRPr lang="en-US" altLang="en-US"/>
          </a:p>
        </p:txBody>
      </p:sp>
    </p:spTree>
    <p:extLst>
      <p:ext uri="{BB962C8B-B14F-4D97-AF65-F5344CB8AC3E}">
        <p14:creationId xmlns:p14="http://schemas.microsoft.com/office/powerpoint/2010/main" val="68887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832A291-635C-EE82-69F8-24C158AAAAE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7D61FB4-0B77-FFD4-13FA-262A67D9A34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136CD28-F672-FADD-72B4-8D9C228B6B8D}"/>
              </a:ext>
            </a:extLst>
          </p:cNvPr>
          <p:cNvSpPr>
            <a:spLocks noGrp="1"/>
          </p:cNvSpPr>
          <p:nvPr>
            <p:ph type="sldNum" sz="quarter" idx="12"/>
          </p:nvPr>
        </p:nvSpPr>
        <p:spPr/>
        <p:txBody>
          <a:bodyPr/>
          <a:lstStyle>
            <a:lvl1pPr>
              <a:defRPr/>
            </a:lvl1pPr>
          </a:lstStyle>
          <a:p>
            <a:pPr>
              <a:defRPr/>
            </a:pPr>
            <a:fld id="{EB8D241E-6655-4596-AA4E-7E735E77E5CD}" type="slidenum">
              <a:rPr lang="en-US" altLang="en-US"/>
              <a:pPr>
                <a:defRPr/>
              </a:pPr>
              <a:t>‹#›</a:t>
            </a:fld>
            <a:endParaRPr lang="en-US" altLang="en-US"/>
          </a:p>
        </p:txBody>
      </p:sp>
    </p:spTree>
    <p:extLst>
      <p:ext uri="{BB962C8B-B14F-4D97-AF65-F5344CB8AC3E}">
        <p14:creationId xmlns:p14="http://schemas.microsoft.com/office/powerpoint/2010/main" val="279286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9D526-15D4-8CE2-F85D-FBCE5053300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83BF0B71-55C5-407E-E32F-9FD00B2598A7}"/>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4527E503-918D-207D-4EE9-629FF4EC36C8}"/>
              </a:ext>
            </a:extLst>
          </p:cNvPr>
          <p:cNvSpPr>
            <a:spLocks noGrp="1"/>
          </p:cNvSpPr>
          <p:nvPr>
            <p:ph type="sldNum" sz="quarter" idx="12"/>
          </p:nvPr>
        </p:nvSpPr>
        <p:spPr/>
        <p:txBody>
          <a:bodyPr/>
          <a:lstStyle>
            <a:lvl1pPr>
              <a:defRPr/>
            </a:lvl1pPr>
          </a:lstStyle>
          <a:p>
            <a:pPr>
              <a:defRPr/>
            </a:pPr>
            <a:fld id="{CD047C66-C3CC-4524-B6A4-4F429B4FC396}" type="slidenum">
              <a:rPr lang="en-US" altLang="en-US"/>
              <a:pPr>
                <a:defRPr/>
              </a:pPr>
              <a:t>‹#›</a:t>
            </a:fld>
            <a:endParaRPr lang="en-US" altLang="en-US"/>
          </a:p>
        </p:txBody>
      </p:sp>
    </p:spTree>
    <p:extLst>
      <p:ext uri="{BB962C8B-B14F-4D97-AF65-F5344CB8AC3E}">
        <p14:creationId xmlns:p14="http://schemas.microsoft.com/office/powerpoint/2010/main" val="49714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8B22FD2A-75B4-9E68-28BB-319F9A076CD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0C7756F-8D82-71CE-306A-C932CCC57A2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744C03-A614-D9A6-5EB3-34D2B45A2FA4}"/>
              </a:ext>
            </a:extLst>
          </p:cNvPr>
          <p:cNvSpPr>
            <a:spLocks noGrp="1"/>
          </p:cNvSpPr>
          <p:nvPr>
            <p:ph type="sldNum" sz="quarter" idx="12"/>
          </p:nvPr>
        </p:nvSpPr>
        <p:spPr/>
        <p:txBody>
          <a:bodyPr/>
          <a:lstStyle>
            <a:lvl1pPr>
              <a:defRPr/>
            </a:lvl1pPr>
          </a:lstStyle>
          <a:p>
            <a:pPr>
              <a:defRPr/>
            </a:pPr>
            <a:fld id="{8448F5C0-0E89-4B82-BB60-72D0ADE035DF}" type="slidenum">
              <a:rPr lang="en-US" altLang="en-US"/>
              <a:pPr>
                <a:defRPr/>
              </a:pPr>
              <a:t>‹#›</a:t>
            </a:fld>
            <a:endParaRPr lang="en-US" altLang="en-US"/>
          </a:p>
        </p:txBody>
      </p:sp>
    </p:spTree>
    <p:extLst>
      <p:ext uri="{BB962C8B-B14F-4D97-AF65-F5344CB8AC3E}">
        <p14:creationId xmlns:p14="http://schemas.microsoft.com/office/powerpoint/2010/main" val="1421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3D05AA-4C00-3B76-0979-B74E3DB43431}"/>
              </a:ext>
            </a:extLst>
          </p:cNvPr>
          <p:cNvCxnSpPr/>
          <p:nvPr/>
        </p:nvCxnSpPr>
        <p:spPr>
          <a:xfrm flipV="1">
            <a:off x="6289675" y="5264150"/>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8"/>
            <a:ext cx="5829300" cy="1463040"/>
          </a:xfrm>
        </p:spPr>
        <p:txBody>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C6739A2C-3AC0-CCC0-BEB8-1A0F8ABC4DD6}"/>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5C09D133-36AF-8DBB-146A-64961AC07F4A}"/>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92A51EC2-27A6-30C2-94F6-E1F9945FAFC4}"/>
              </a:ext>
            </a:extLst>
          </p:cNvPr>
          <p:cNvSpPr>
            <a:spLocks noGrp="1"/>
          </p:cNvSpPr>
          <p:nvPr>
            <p:ph type="sldNum" sz="quarter" idx="12"/>
          </p:nvPr>
        </p:nvSpPr>
        <p:spPr/>
        <p:txBody>
          <a:bodyPr/>
          <a:lstStyle>
            <a:lvl1pPr>
              <a:defRPr/>
            </a:lvl1pPr>
          </a:lstStyle>
          <a:p>
            <a:pPr>
              <a:defRPr/>
            </a:pPr>
            <a:fld id="{9D6AAEB2-556F-4BE7-9BEA-095F3CCE6E48}" type="slidenum">
              <a:rPr lang="en-US" altLang="en-US"/>
              <a:pPr>
                <a:defRPr/>
              </a:pPr>
              <a:t>‹#›</a:t>
            </a:fld>
            <a:endParaRPr lang="en-US" altLang="en-US"/>
          </a:p>
        </p:txBody>
      </p:sp>
    </p:spTree>
    <p:extLst>
      <p:ext uri="{BB962C8B-B14F-4D97-AF65-F5344CB8AC3E}">
        <p14:creationId xmlns:p14="http://schemas.microsoft.com/office/powerpoint/2010/main" val="64960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46BCD-D333-63D6-AF68-F197D92903C9}"/>
              </a:ext>
            </a:extLst>
          </p:cNvPr>
          <p:cNvSpPr>
            <a:spLocks noGrp="1"/>
          </p:cNvSpPr>
          <p:nvPr>
            <p:ph type="title"/>
          </p:nvPr>
        </p:nvSpPr>
        <p:spPr>
          <a:xfrm>
            <a:off x="768350" y="585788"/>
            <a:ext cx="7289800"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08F2F457-5296-6EF9-4A8B-49A35631C78D}"/>
              </a:ext>
            </a:extLst>
          </p:cNvPr>
          <p:cNvSpPr>
            <a:spLocks noGrp="1"/>
          </p:cNvSpPr>
          <p:nvPr>
            <p:ph type="body" idx="1"/>
          </p:nvPr>
        </p:nvSpPr>
        <p:spPr bwMode="auto">
          <a:xfrm>
            <a:off x="768350" y="2286000"/>
            <a:ext cx="7289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4582928-1756-2269-7AC9-07B98682185F}"/>
              </a:ext>
            </a:extLst>
          </p:cNvPr>
          <p:cNvSpPr>
            <a:spLocks noGrp="1"/>
          </p:cNvSpPr>
          <p:nvPr>
            <p:ph type="dt" sz="half" idx="2"/>
          </p:nvPr>
        </p:nvSpPr>
        <p:spPr>
          <a:xfrm>
            <a:off x="768350" y="6470650"/>
            <a:ext cx="1616075" cy="274638"/>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ltLang="en-US"/>
          </a:p>
        </p:txBody>
      </p:sp>
      <p:sp>
        <p:nvSpPr>
          <p:cNvPr id="5" name="Footer Placeholder 4">
            <a:extLst>
              <a:ext uri="{FF2B5EF4-FFF2-40B4-BE49-F238E27FC236}">
                <a16:creationId xmlns:a16="http://schemas.microsoft.com/office/drawing/2014/main" id="{FD8B48E5-BD53-9EE6-E8F0-3DE5F47DF566}"/>
              </a:ext>
            </a:extLst>
          </p:cNvPr>
          <p:cNvSpPr>
            <a:spLocks noGrp="1"/>
          </p:cNvSpPr>
          <p:nvPr>
            <p:ph type="ftr" sz="quarter" idx="3"/>
          </p:nvPr>
        </p:nvSpPr>
        <p:spPr>
          <a:xfrm>
            <a:off x="3632200" y="6470650"/>
            <a:ext cx="4425950" cy="274638"/>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ltLang="en-US"/>
          </a:p>
        </p:txBody>
      </p:sp>
      <p:sp>
        <p:nvSpPr>
          <p:cNvPr id="6" name="Slide Number Placeholder 5">
            <a:extLst>
              <a:ext uri="{FF2B5EF4-FFF2-40B4-BE49-F238E27FC236}">
                <a16:creationId xmlns:a16="http://schemas.microsoft.com/office/drawing/2014/main" id="{69842631-DC95-70FF-4FA0-3EE7CEEAC51D}"/>
              </a:ext>
            </a:extLst>
          </p:cNvPr>
          <p:cNvSpPr>
            <a:spLocks noGrp="1"/>
          </p:cNvSpPr>
          <p:nvPr>
            <p:ph type="sldNum" sz="quarter" idx="4"/>
          </p:nvPr>
        </p:nvSpPr>
        <p:spPr>
          <a:xfrm>
            <a:off x="8128000" y="6470650"/>
            <a:ext cx="730250"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474233"/>
                </a:solidFill>
                <a:latin typeface="Tw Cen MT Condensed" panose="020B0606020104020203" pitchFamily="34" charset="0"/>
              </a:defRPr>
            </a:lvl1pPr>
          </a:lstStyle>
          <a:p>
            <a:pPr>
              <a:defRPr/>
            </a:pPr>
            <a:fld id="{ECC8213D-C553-4EE5-85E6-529695DC6846}" type="slidenum">
              <a:rPr lang="en-US" altLang="en-US"/>
              <a:pPr>
                <a:defRPr/>
              </a:pPr>
              <a:t>‹#›</a:t>
            </a:fld>
            <a:endParaRPr lang="en-US" altLang="en-US"/>
          </a:p>
        </p:txBody>
      </p:sp>
      <p:cxnSp>
        <p:nvCxnSpPr>
          <p:cNvPr id="7" name="Straight Connector 6">
            <a:extLst>
              <a:ext uri="{FF2B5EF4-FFF2-40B4-BE49-F238E27FC236}">
                <a16:creationId xmlns:a16="http://schemas.microsoft.com/office/drawing/2014/main" id="{F0EB0869-527F-621A-1BAE-EC16B2AD7899}"/>
              </a:ext>
            </a:extLst>
          </p:cNvPr>
          <p:cNvCxnSpPr/>
          <p:nvPr/>
        </p:nvCxnSpPr>
        <p:spPr>
          <a:xfrm flipV="1">
            <a:off x="571500" y="827088"/>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96" r:id="rId1"/>
    <p:sldLayoutId id="2147484290" r:id="rId2"/>
    <p:sldLayoutId id="2147484297" r:id="rId3"/>
    <p:sldLayoutId id="2147484291" r:id="rId4"/>
    <p:sldLayoutId id="2147484292" r:id="rId5"/>
    <p:sldLayoutId id="2147484293" r:id="rId6"/>
    <p:sldLayoutId id="2147484298" r:id="rId7"/>
    <p:sldLayoutId id="2147484294" r:id="rId8"/>
    <p:sldLayoutId id="2147484299" r:id="rId9"/>
    <p:sldLayoutId id="2147484295" r:id="rId10"/>
    <p:sldLayoutId id="2147484300" r:id="rId11"/>
  </p:sldLayoutIdLst>
  <p:txStyles>
    <p:titleStyle>
      <a:lvl1pPr algn="l" defTabSz="912813" rtl="0" eaLnBrk="0" fontAlgn="base" hangingPunct="0">
        <a:lnSpc>
          <a:spcPct val="80000"/>
        </a:lnSpc>
        <a:spcBef>
          <a:spcPct val="0"/>
        </a:spcBef>
        <a:spcAft>
          <a:spcPct val="0"/>
        </a:spcAft>
        <a:defRPr sz="4400" kern="1200" cap="all" spc="100">
          <a:solidFill>
            <a:srgbClr val="474233"/>
          </a:solidFill>
          <a:latin typeface="+mj-lt"/>
          <a:ea typeface="+mj-ea"/>
          <a:cs typeface="+mj-cs"/>
        </a:defRPr>
      </a:lvl1pPr>
      <a:lvl2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0"/>
        </a:defRPr>
      </a:lvl2pPr>
      <a:lvl3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0"/>
        </a:defRPr>
      </a:lvl3pPr>
      <a:lvl4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0"/>
        </a:defRPr>
      </a:lvl4pPr>
      <a:lvl5pPr algn="l" defTabSz="912813" rtl="0" eaLnBrk="0" fontAlgn="base" hangingPunct="0">
        <a:lnSpc>
          <a:spcPct val="80000"/>
        </a:lnSpc>
        <a:spcBef>
          <a:spcPct val="0"/>
        </a:spcBef>
        <a:spcAft>
          <a:spcPct val="0"/>
        </a:spcAft>
        <a:defRPr sz="4400">
          <a:solidFill>
            <a:srgbClr val="474233"/>
          </a:solidFill>
          <a:latin typeface="Tw Cen MT Condensed" panose="020B0606020104020203" pitchFamily="34" charset="0"/>
        </a:defRPr>
      </a:lvl5pPr>
      <a:lvl6pPr marL="457200" algn="l" defTabSz="912813" rtl="0" fontAlgn="base">
        <a:lnSpc>
          <a:spcPct val="80000"/>
        </a:lnSpc>
        <a:spcBef>
          <a:spcPct val="0"/>
        </a:spcBef>
        <a:spcAft>
          <a:spcPct val="0"/>
        </a:spcAft>
        <a:defRPr sz="4400">
          <a:solidFill>
            <a:srgbClr val="474233"/>
          </a:solidFill>
          <a:latin typeface="Tw Cen MT Condensed" panose="020B0606020104020203" pitchFamily="34" charset="0"/>
        </a:defRPr>
      </a:lvl6pPr>
      <a:lvl7pPr marL="914400" algn="l" defTabSz="912813" rtl="0" fontAlgn="base">
        <a:lnSpc>
          <a:spcPct val="80000"/>
        </a:lnSpc>
        <a:spcBef>
          <a:spcPct val="0"/>
        </a:spcBef>
        <a:spcAft>
          <a:spcPct val="0"/>
        </a:spcAft>
        <a:defRPr sz="4400">
          <a:solidFill>
            <a:srgbClr val="474233"/>
          </a:solidFill>
          <a:latin typeface="Tw Cen MT Condensed" panose="020B0606020104020203" pitchFamily="34" charset="0"/>
        </a:defRPr>
      </a:lvl7pPr>
      <a:lvl8pPr marL="1371600" algn="l" defTabSz="912813" rtl="0" fontAlgn="base">
        <a:lnSpc>
          <a:spcPct val="80000"/>
        </a:lnSpc>
        <a:spcBef>
          <a:spcPct val="0"/>
        </a:spcBef>
        <a:spcAft>
          <a:spcPct val="0"/>
        </a:spcAft>
        <a:defRPr sz="4400">
          <a:solidFill>
            <a:srgbClr val="474233"/>
          </a:solidFill>
          <a:latin typeface="Tw Cen MT Condensed" panose="020B0606020104020203" pitchFamily="34" charset="0"/>
        </a:defRPr>
      </a:lvl8pPr>
      <a:lvl9pPr marL="1828800" algn="l" defTabSz="912813" rtl="0" fontAlgn="base">
        <a:lnSpc>
          <a:spcPct val="80000"/>
        </a:lnSpc>
        <a:spcBef>
          <a:spcPct val="0"/>
        </a:spcBef>
        <a:spcAft>
          <a:spcPct val="0"/>
        </a:spcAft>
        <a:defRPr sz="4400">
          <a:solidFill>
            <a:srgbClr val="474233"/>
          </a:solidFill>
          <a:latin typeface="Tw Cen MT Condensed" panose="020B0606020104020203" pitchFamily="34" charset="0"/>
        </a:defRPr>
      </a:lvl9pPr>
    </p:titleStyle>
    <p:bodyStyle>
      <a:lvl1pPr marL="90488" indent="-90488" algn="l" defTabSz="912813" rtl="0" eaLnBrk="0" fontAlgn="base" hangingPunct="0">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defTabSz="912813"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zwibgNGe4a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s://www.youtube.com/watch?v=ZP5SrwGPm-s" TargetMode="External"/><Relationship Id="rId4" Type="http://schemas.openxmlformats.org/officeDocument/2006/relationships/hyperlink" Target="http://www.biologyinmotion.com/atp/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jYLKhaeKL0" TargetMode="External"/><Relationship Id="rId2" Type="http://schemas.openxmlformats.org/officeDocument/2006/relationships/hyperlink" Target="https://www.youtube.com/watch?v=r8qWc9X4f6k" TargetMode="External"/><Relationship Id="rId1" Type="http://schemas.openxmlformats.org/officeDocument/2006/relationships/slideLayout" Target="../slideLayouts/slideLayout2.xml"/><Relationship Id="rId5" Type="http://schemas.openxmlformats.org/officeDocument/2006/relationships/hyperlink" Target="https://www.youtube.com/watch?v=jAhjPd4uNFY" TargetMode="External"/><Relationship Id="rId4" Type="http://schemas.openxmlformats.org/officeDocument/2006/relationships/hyperlink" Target="https://www.youtube.com/watch?v=dNtVWPaOzh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Dx7LDwINL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F595-F538-18B0-7E14-B8BC99E41F44}"/>
              </a:ext>
            </a:extLst>
          </p:cNvPr>
          <p:cNvSpPr>
            <a:spLocks noGrp="1"/>
          </p:cNvSpPr>
          <p:nvPr>
            <p:ph type="ctrTitle"/>
          </p:nvPr>
        </p:nvSpPr>
        <p:spPr>
          <a:xfrm>
            <a:off x="342900" y="4959350"/>
            <a:ext cx="5829300" cy="1463675"/>
          </a:xfrm>
        </p:spPr>
        <p:txBody>
          <a:bodyPr/>
          <a:lstStyle/>
          <a:p>
            <a:pPr eaLnBrk="1" hangingPunct="1">
              <a:defRPr/>
            </a:pPr>
            <a:r>
              <a:rPr lang="en-US" dirty="0"/>
              <a:t>Biological Macromolecules</a:t>
            </a:r>
          </a:p>
        </p:txBody>
      </p:sp>
      <p:sp>
        <p:nvSpPr>
          <p:cNvPr id="3" name="Subtitle 2">
            <a:extLst>
              <a:ext uri="{FF2B5EF4-FFF2-40B4-BE49-F238E27FC236}">
                <a16:creationId xmlns:a16="http://schemas.microsoft.com/office/drawing/2014/main" id="{0C7950F1-EAE0-091E-6BF3-7AC7C9D7F419}"/>
              </a:ext>
            </a:extLst>
          </p:cNvPr>
          <p:cNvSpPr>
            <a:spLocks noGrp="1"/>
          </p:cNvSpPr>
          <p:nvPr>
            <p:ph type="subTitle" idx="1"/>
          </p:nvPr>
        </p:nvSpPr>
        <p:spPr>
          <a:xfrm>
            <a:off x="6457950" y="4959350"/>
            <a:ext cx="2400300" cy="1463675"/>
          </a:xfrm>
        </p:spPr>
        <p:txBody>
          <a:bodyPr/>
          <a:lstStyle/>
          <a:p>
            <a:pPr eaLnBrk="1" hangingPunct="1">
              <a:defRPr/>
            </a:pPr>
            <a:r>
              <a:rPr lang="en-US" dirty="0"/>
              <a:t>Cell Biology</a:t>
            </a:r>
          </a:p>
        </p:txBody>
      </p:sp>
      <p:pic>
        <p:nvPicPr>
          <p:cNvPr id="9220" name="Picture 3">
            <a:extLst>
              <a:ext uri="{FF2B5EF4-FFF2-40B4-BE49-F238E27FC236}">
                <a16:creationId xmlns:a16="http://schemas.microsoft.com/office/drawing/2014/main" id="{99D5E973-1BBE-710B-B9E7-93348BC31D7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90800" y="76200"/>
            <a:ext cx="4191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3703B634-C74E-5C52-6E3F-1FF604B46C82}"/>
              </a:ext>
            </a:extLst>
          </p:cNvPr>
          <p:cNvSpPr>
            <a:spLocks noGrp="1"/>
          </p:cNvSpPr>
          <p:nvPr>
            <p:ph type="body" idx="1"/>
          </p:nvPr>
        </p:nvSpPr>
        <p:spPr>
          <a:xfrm>
            <a:off x="762000" y="914400"/>
            <a:ext cx="7010400" cy="838200"/>
          </a:xfrm>
        </p:spPr>
        <p:txBody>
          <a:bodyPr/>
          <a:lstStyle/>
          <a:p>
            <a:pPr eaLnBrk="1" hangingPunct="1"/>
            <a:r>
              <a:rPr lang="en-US" altLang="en-US" sz="2400" b="1"/>
              <a:t>Cellulose </a:t>
            </a:r>
            <a:r>
              <a:rPr lang="en-US" altLang="en-US" sz="2400"/>
              <a:t>is an example of a structural polysaccharide as it forms </a:t>
            </a:r>
            <a:r>
              <a:rPr lang="en-US" altLang="en-US" sz="2400" b="1"/>
              <a:t>plant cell walls</a:t>
            </a:r>
          </a:p>
        </p:txBody>
      </p:sp>
      <p:pic>
        <p:nvPicPr>
          <p:cNvPr id="18435" name="Picture 2" descr="What is cellulose? + Example">
            <a:extLst>
              <a:ext uri="{FF2B5EF4-FFF2-40B4-BE49-F238E27FC236}">
                <a16:creationId xmlns:a16="http://schemas.microsoft.com/office/drawing/2014/main" id="{F6FC394D-C3A7-0D8D-FD95-57AC88CD9B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600200"/>
            <a:ext cx="71628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lecules | Free Full-Text | Chitosan: A Natural Biopolymer with a Wide and  Varied Range of Applications">
            <a:extLst>
              <a:ext uri="{FF2B5EF4-FFF2-40B4-BE49-F238E27FC236}">
                <a16:creationId xmlns:a16="http://schemas.microsoft.com/office/drawing/2014/main" id="{C5B30261-321B-C6A0-365F-813A58B3AB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1652588"/>
            <a:ext cx="85042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A4A249F-AFAC-3235-CF65-14B55B3EDBDC}"/>
              </a:ext>
            </a:extLst>
          </p:cNvPr>
          <p:cNvSpPr txBox="1">
            <a:spLocks noChangeArrowheads="1"/>
          </p:cNvSpPr>
          <p:nvPr/>
        </p:nvSpPr>
        <p:spPr bwMode="auto">
          <a:xfrm>
            <a:off x="735013" y="914400"/>
            <a:ext cx="81041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defTabSz="912813">
              <a:lnSpc>
                <a:spcPct val="90000"/>
              </a:lnSpc>
              <a:spcBef>
                <a:spcPts val="1200"/>
              </a:spcBef>
              <a:spcAft>
                <a:spcPts val="200"/>
              </a:spcAft>
              <a:buClr>
                <a:schemeClr val="accent2"/>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defTabSz="912813">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0"/>
              </a:defRPr>
            </a:lvl2pPr>
            <a:lvl3pPr marL="44767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3pPr>
            <a:lvl4pPr marL="59372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4pPr>
            <a:lvl5pPr marL="776288"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9pPr>
          </a:lstStyle>
          <a:p>
            <a:pPr eaLnBrk="1" hangingPunct="1"/>
            <a:r>
              <a:rPr lang="en-US" altLang="en-US" sz="2400" b="1"/>
              <a:t>Chitin </a:t>
            </a:r>
            <a:r>
              <a:rPr lang="en-US" altLang="en-US" sz="2400"/>
              <a:t>is an example of a structural polysaccharide as it forms </a:t>
            </a:r>
            <a:r>
              <a:rPr lang="en-US" altLang="en-US" sz="2400" b="1"/>
              <a:t>fungus</a:t>
            </a:r>
            <a:r>
              <a:rPr lang="en-US" altLang="en-US" sz="2400"/>
              <a:t> cell walls and </a:t>
            </a:r>
            <a:r>
              <a:rPr lang="en-US" altLang="en-US" sz="2400" b="1"/>
              <a:t>arthropod exoskeletons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2C1687F5-5AC1-7C83-9A91-2008187B4C97}"/>
              </a:ext>
            </a:extLst>
          </p:cNvPr>
          <p:cNvSpPr>
            <a:spLocks noGrp="1" noChangeArrowheads="1"/>
          </p:cNvSpPr>
          <p:nvPr>
            <p:ph type="title"/>
          </p:nvPr>
        </p:nvSpPr>
        <p:spPr/>
        <p:txBody>
          <a:bodyPr/>
          <a:lstStyle/>
          <a:p>
            <a:pPr eaLnBrk="1" hangingPunct="1">
              <a:defRPr/>
            </a:pPr>
            <a:r>
              <a:rPr lang="en-US" altLang="en-US" dirty="0"/>
              <a:t>Lipids (Fats &amp; Oils)</a:t>
            </a:r>
          </a:p>
        </p:txBody>
      </p:sp>
      <p:sp>
        <p:nvSpPr>
          <p:cNvPr id="18435" name="Rectangle 3">
            <a:extLst>
              <a:ext uri="{FF2B5EF4-FFF2-40B4-BE49-F238E27FC236}">
                <a16:creationId xmlns:a16="http://schemas.microsoft.com/office/drawing/2014/main" id="{8C81A16C-8022-C98D-E162-2ACA40AC88F6}"/>
              </a:ext>
            </a:extLst>
          </p:cNvPr>
          <p:cNvSpPr>
            <a:spLocks noGrp="1"/>
          </p:cNvSpPr>
          <p:nvPr>
            <p:ph type="body" idx="1"/>
          </p:nvPr>
        </p:nvSpPr>
        <p:spPr>
          <a:xfrm>
            <a:off x="687388" y="1587500"/>
            <a:ext cx="4762500" cy="3517900"/>
          </a:xfrm>
        </p:spPr>
        <p:txBody>
          <a:bodyPr/>
          <a:lstStyle/>
          <a:p>
            <a:pPr eaLnBrk="1" hangingPunct="1">
              <a:lnSpc>
                <a:spcPct val="100000"/>
              </a:lnSpc>
            </a:pPr>
            <a:r>
              <a:rPr lang="en-US" altLang="en-US">
                <a:latin typeface="Tw Cen MT (Body)"/>
              </a:rPr>
              <a:t>Lipids are fatty, waxy, or oily compounds that are insoluble in water. You eat your lipids in the form of butter, oils, cheese, meat fats, avocados, etc. </a:t>
            </a:r>
          </a:p>
          <a:p>
            <a:pPr eaLnBrk="1" hangingPunct="1"/>
            <a:r>
              <a:rPr lang="en-US" altLang="en-US">
                <a:latin typeface="Tw Cen MT (Body)"/>
                <a:cs typeface="Times New Roman" panose="02020603050405020304" pitchFamily="18" charset="0"/>
              </a:rPr>
              <a:t>Lipids are used for </a:t>
            </a:r>
            <a:r>
              <a:rPr lang="en-US" altLang="en-US" b="1">
                <a:latin typeface="Tw Cen MT (Body)"/>
                <a:cs typeface="Times New Roman" panose="02020603050405020304" pitchFamily="18" charset="0"/>
              </a:rPr>
              <a:t>long term energy storage</a:t>
            </a:r>
            <a:r>
              <a:rPr lang="en-US" altLang="en-US">
                <a:latin typeface="Tw Cen MT (Body)"/>
                <a:cs typeface="Times New Roman" panose="02020603050405020304" pitchFamily="18" charset="0"/>
              </a:rPr>
              <a:t>, insulation, </a:t>
            </a:r>
            <a:r>
              <a:rPr lang="en-US" altLang="en-US" b="1">
                <a:latin typeface="Tw Cen MT (Body)"/>
                <a:cs typeface="Times New Roman" panose="02020603050405020304" pitchFamily="18" charset="0"/>
              </a:rPr>
              <a:t>cell membranes</a:t>
            </a:r>
            <a:r>
              <a:rPr lang="en-US" altLang="en-US">
                <a:latin typeface="Tw Cen MT (Body)"/>
                <a:cs typeface="Times New Roman" panose="02020603050405020304" pitchFamily="18" charset="0"/>
              </a:rPr>
              <a:t>, and sending signals through the body.</a:t>
            </a:r>
          </a:p>
          <a:p>
            <a:pPr eaLnBrk="1" hangingPunct="1">
              <a:lnSpc>
                <a:spcPct val="100000"/>
              </a:lnSpc>
              <a:buFont typeface="Wingdings" panose="05000000000000000000" pitchFamily="2" charset="2"/>
              <a:buNone/>
            </a:pPr>
            <a:endParaRPr lang="en-US" altLang="en-US">
              <a:latin typeface="Tw Cen MT (Body)"/>
            </a:endParaRPr>
          </a:p>
        </p:txBody>
      </p:sp>
      <p:pic>
        <p:nvPicPr>
          <p:cNvPr id="20484" name="Picture 6" descr="steroid_3">
            <a:extLst>
              <a:ext uri="{FF2B5EF4-FFF2-40B4-BE49-F238E27FC236}">
                <a16:creationId xmlns:a16="http://schemas.microsoft.com/office/drawing/2014/main" id="{4E5A6ED1-8A34-F6FF-C136-0671A50B1A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388" y="3830638"/>
            <a:ext cx="28194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Image result for triglycerides">
            <a:extLst>
              <a:ext uri="{FF2B5EF4-FFF2-40B4-BE49-F238E27FC236}">
                <a16:creationId xmlns:a16="http://schemas.microsoft.com/office/drawing/2014/main" id="{E3215F5D-4FF3-2EFF-8EC6-D3079526BB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7700" y="2605088"/>
            <a:ext cx="3181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Utilization Of Lipids In Food Processing">
            <a:extLst>
              <a:ext uri="{FF2B5EF4-FFF2-40B4-BE49-F238E27FC236}">
                <a16:creationId xmlns:a16="http://schemas.microsoft.com/office/drawing/2014/main" id="{1DDC48E8-1192-1217-64CA-3EDDA8023D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6225" y="38100"/>
            <a:ext cx="37528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What makes a cell membrane waterproof? | Socratic">
            <a:extLst>
              <a:ext uri="{FF2B5EF4-FFF2-40B4-BE49-F238E27FC236}">
                <a16:creationId xmlns:a16="http://schemas.microsoft.com/office/drawing/2014/main" id="{1871C62D-B7D0-0E13-2F3A-B9A79147C0B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86200" y="4892675"/>
            <a:ext cx="47037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B8644073-3E82-F564-FA88-B1CCA386FDEB}"/>
              </a:ext>
            </a:extLst>
          </p:cNvPr>
          <p:cNvSpPr>
            <a:spLocks noGrp="1"/>
          </p:cNvSpPr>
          <p:nvPr>
            <p:ph type="body" idx="1"/>
          </p:nvPr>
        </p:nvSpPr>
        <p:spPr>
          <a:xfrm>
            <a:off x="708025" y="538163"/>
            <a:ext cx="5311775" cy="3517900"/>
          </a:xfrm>
        </p:spPr>
        <p:txBody>
          <a:bodyPr/>
          <a:lstStyle/>
          <a:p>
            <a:pPr eaLnBrk="1" hangingPunct="1">
              <a:lnSpc>
                <a:spcPct val="100000"/>
              </a:lnSpc>
            </a:pPr>
            <a:r>
              <a:rPr lang="en-US" altLang="en-US"/>
              <a:t>Lipids are composed of the elements C, H, and O. </a:t>
            </a:r>
          </a:p>
          <a:p>
            <a:pPr eaLnBrk="1" hangingPunct="1">
              <a:lnSpc>
                <a:spcPct val="100000"/>
              </a:lnSpc>
            </a:pPr>
            <a:r>
              <a:rPr lang="en-US" altLang="en-US"/>
              <a:t>There are 3 main types of lipids:</a:t>
            </a:r>
          </a:p>
          <a:p>
            <a:pPr eaLnBrk="1" hangingPunct="1">
              <a:lnSpc>
                <a:spcPct val="100000"/>
              </a:lnSpc>
              <a:buFont typeface="Wingdings" panose="05000000000000000000" pitchFamily="2" charset="2"/>
              <a:buNone/>
            </a:pPr>
            <a:r>
              <a:rPr lang="en-US" altLang="en-US"/>
              <a:t>1. Triglycerides: long term energy storage, insulation (blubber) </a:t>
            </a:r>
            <a:r>
              <a:rPr lang="en-US" altLang="en-US">
                <a:sym typeface="Wingdings" panose="05000000000000000000" pitchFamily="2" charset="2"/>
              </a:rPr>
              <a:t> fat!</a:t>
            </a:r>
            <a:endParaRPr lang="en-US" altLang="en-US"/>
          </a:p>
          <a:p>
            <a:pPr eaLnBrk="1" hangingPunct="1">
              <a:lnSpc>
                <a:spcPct val="100000"/>
              </a:lnSpc>
              <a:buFont typeface="Tw Cen MT" panose="020B0602020104020603" pitchFamily="34" charset="0"/>
              <a:buNone/>
            </a:pPr>
            <a:r>
              <a:rPr lang="en-US" altLang="en-US"/>
              <a:t>2. Phospholipids: used to make cell membranes</a:t>
            </a:r>
          </a:p>
          <a:p>
            <a:pPr eaLnBrk="1" hangingPunct="1">
              <a:lnSpc>
                <a:spcPct val="100000"/>
              </a:lnSpc>
              <a:buFont typeface="Wingdings" panose="05000000000000000000" pitchFamily="2" charset="2"/>
              <a:buNone/>
            </a:pPr>
            <a:r>
              <a:rPr lang="en-US" altLang="en-US"/>
              <a:t>3. Steroids: hormones (signaling molecules)</a:t>
            </a:r>
          </a:p>
          <a:p>
            <a:pPr eaLnBrk="1" hangingPunct="1">
              <a:lnSpc>
                <a:spcPct val="100000"/>
              </a:lnSpc>
              <a:buFont typeface="Wingdings" panose="05000000000000000000" pitchFamily="2" charset="2"/>
              <a:buNone/>
            </a:pPr>
            <a:endParaRPr lang="en-US" altLang="en-US"/>
          </a:p>
        </p:txBody>
      </p:sp>
      <p:pic>
        <p:nvPicPr>
          <p:cNvPr id="21507" name="Picture 6" descr="steroid_3">
            <a:extLst>
              <a:ext uri="{FF2B5EF4-FFF2-40B4-BE49-F238E27FC236}">
                <a16:creationId xmlns:a16="http://schemas.microsoft.com/office/drawing/2014/main" id="{C912DED1-F1B0-3C5A-7C09-08B379809B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0"/>
            <a:ext cx="28194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Phospholipid2">
            <a:extLst>
              <a:ext uri="{FF2B5EF4-FFF2-40B4-BE49-F238E27FC236}">
                <a16:creationId xmlns:a16="http://schemas.microsoft.com/office/drawing/2014/main" id="{E47FB0A6-CB1B-6267-7772-525E4023C3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613" y="4276725"/>
            <a:ext cx="30861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Image result for triglycerides">
            <a:extLst>
              <a:ext uri="{FF2B5EF4-FFF2-40B4-BE49-F238E27FC236}">
                <a16:creationId xmlns:a16="http://schemas.microsoft.com/office/drawing/2014/main" id="{55831D8B-8BAE-EA6B-5E8F-CBC88745E7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3159125"/>
            <a:ext cx="257492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 descr="Image result for triglycerides">
            <a:extLst>
              <a:ext uri="{FF2B5EF4-FFF2-40B4-BE49-F238E27FC236}">
                <a16:creationId xmlns:a16="http://schemas.microsoft.com/office/drawing/2014/main" id="{FF40A408-7A47-E0FD-5C93-506B24E30E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4810125"/>
            <a:ext cx="44751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fade">
                                      <p:cBhvr>
                                        <p:cTn id="7" dur="500"/>
                                        <p:tgtEl>
                                          <p:spTgt spid="184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91A3-66FD-C91F-92B1-1860BDE8BD29}"/>
              </a:ext>
            </a:extLst>
          </p:cNvPr>
          <p:cNvSpPr>
            <a:spLocks noGrp="1"/>
          </p:cNvSpPr>
          <p:nvPr>
            <p:ph type="title"/>
          </p:nvPr>
        </p:nvSpPr>
        <p:spPr/>
        <p:txBody>
          <a:bodyPr/>
          <a:lstStyle/>
          <a:p>
            <a:pPr>
              <a:defRPr/>
            </a:pPr>
            <a:endParaRPr lang="en-US"/>
          </a:p>
        </p:txBody>
      </p:sp>
      <p:pic>
        <p:nvPicPr>
          <p:cNvPr id="22531" name="Picture 2" descr="Triglyceride — Structure &amp; Function - Expii">
            <a:extLst>
              <a:ext uri="{FF2B5EF4-FFF2-40B4-BE49-F238E27FC236}">
                <a16:creationId xmlns:a16="http://schemas.microsoft.com/office/drawing/2014/main" id="{8367382A-F427-85A7-D5D7-CA78098BE809}"/>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2700" y="381000"/>
            <a:ext cx="8686800" cy="6372225"/>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789F-23F5-23AB-35C1-DD79751C88AC}"/>
              </a:ext>
            </a:extLst>
          </p:cNvPr>
          <p:cNvSpPr>
            <a:spLocks noGrp="1"/>
          </p:cNvSpPr>
          <p:nvPr>
            <p:ph type="title"/>
          </p:nvPr>
        </p:nvSpPr>
        <p:spPr/>
        <p:txBody>
          <a:bodyPr/>
          <a:lstStyle/>
          <a:p>
            <a:pPr>
              <a:defRPr/>
            </a:pPr>
            <a:endParaRPr lang="en-US"/>
          </a:p>
        </p:txBody>
      </p:sp>
      <p:sp>
        <p:nvSpPr>
          <p:cNvPr id="23555" name="Content Placeholder 2">
            <a:extLst>
              <a:ext uri="{FF2B5EF4-FFF2-40B4-BE49-F238E27FC236}">
                <a16:creationId xmlns:a16="http://schemas.microsoft.com/office/drawing/2014/main" id="{C679B373-9118-0F3D-109F-E4D63FC2332D}"/>
              </a:ext>
            </a:extLst>
          </p:cNvPr>
          <p:cNvSpPr>
            <a:spLocks noGrp="1"/>
          </p:cNvSpPr>
          <p:nvPr>
            <p:ph idx="1"/>
          </p:nvPr>
        </p:nvSpPr>
        <p:spPr/>
        <p:txBody>
          <a:bodyPr/>
          <a:lstStyle/>
          <a:p>
            <a:endParaRPr lang="en-US" altLang="en-US"/>
          </a:p>
        </p:txBody>
      </p:sp>
      <p:pic>
        <p:nvPicPr>
          <p:cNvPr id="23556" name="Picture 5">
            <a:extLst>
              <a:ext uri="{FF2B5EF4-FFF2-40B4-BE49-F238E27FC236}">
                <a16:creationId xmlns:a16="http://schemas.microsoft.com/office/drawing/2014/main" id="{0785D3A7-F0F3-373C-3B11-65D6445DEF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286000"/>
            <a:ext cx="4100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Whale Blubber - Beatrice the Biologist">
            <a:extLst>
              <a:ext uri="{FF2B5EF4-FFF2-40B4-BE49-F238E27FC236}">
                <a16:creationId xmlns:a16="http://schemas.microsoft.com/office/drawing/2014/main" id="{439F0099-0032-C131-9672-CC88A43953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838200"/>
            <a:ext cx="4479925"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1C260FBC-3D64-54B7-883D-385454579A58}"/>
              </a:ext>
            </a:extLst>
          </p:cNvPr>
          <p:cNvSpPr txBox="1">
            <a:spLocks noChangeArrowheads="1"/>
          </p:cNvSpPr>
          <p:nvPr/>
        </p:nvSpPr>
        <p:spPr bwMode="auto">
          <a:xfrm>
            <a:off x="609600" y="914400"/>
            <a:ext cx="7289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a:latin typeface="Tw Cen MT (Body)"/>
              </a:rPr>
              <a:t>Phospholipids </a:t>
            </a:r>
            <a:r>
              <a:rPr lang="en-US" altLang="en-US" sz="2400">
                <a:latin typeface="Tw Cen MT (Body)"/>
              </a:rPr>
              <a:t>have a glycerol structure attached to two fatty acid tails and the one phosphate head</a:t>
            </a:r>
          </a:p>
          <a:p>
            <a:endParaRPr lang="en-US" altLang="en-US" sz="2400">
              <a:latin typeface="Tw Cen MT (Body)"/>
            </a:endParaRPr>
          </a:p>
          <a:p>
            <a:endParaRPr lang="en-US" altLang="en-US" sz="2400">
              <a:latin typeface="Tw Cen MT (Body)"/>
            </a:endParaRPr>
          </a:p>
        </p:txBody>
      </p:sp>
      <p:pic>
        <p:nvPicPr>
          <p:cNvPr id="24579" name="Picture 2">
            <a:extLst>
              <a:ext uri="{FF2B5EF4-FFF2-40B4-BE49-F238E27FC236}">
                <a16:creationId xmlns:a16="http://schemas.microsoft.com/office/drawing/2014/main" id="{5EA53BCF-FEE1-7784-1B14-6EB1AA9FEA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514600"/>
            <a:ext cx="72898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This diagram shows the structure of a phospholipid. The hydrophilic head group is shown as a pink sphere and the two tails are shown as yellow rectangles. This diagram shows a phospholipid bilayer. Two sets of phospholipids are arranged such that the hydrophobic tails are facing each other and the hydrophilic heads are facing the extracellular environment.">
            <a:extLst>
              <a:ext uri="{FF2B5EF4-FFF2-40B4-BE49-F238E27FC236}">
                <a16:creationId xmlns:a16="http://schemas.microsoft.com/office/drawing/2014/main" id="{DE48E20A-CAA9-1CB1-3031-D8585B0CD42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42888" y="1092200"/>
            <a:ext cx="8915400" cy="5824538"/>
          </a:xfrm>
          <a:noFill/>
        </p:spPr>
      </p:pic>
      <p:sp>
        <p:nvSpPr>
          <p:cNvPr id="25603" name="Text Box 5">
            <a:extLst>
              <a:ext uri="{FF2B5EF4-FFF2-40B4-BE49-F238E27FC236}">
                <a16:creationId xmlns:a16="http://schemas.microsoft.com/office/drawing/2014/main" id="{F7C0A0B8-2365-5F67-42D6-A994AD6EEB8F}"/>
              </a:ext>
            </a:extLst>
          </p:cNvPr>
          <p:cNvSpPr txBox="1">
            <a:spLocks noChangeArrowheads="1"/>
          </p:cNvSpPr>
          <p:nvPr/>
        </p:nvSpPr>
        <p:spPr bwMode="auto">
          <a:xfrm>
            <a:off x="242888" y="304800"/>
            <a:ext cx="8915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a:latin typeface="Tw Cen MT (Body)"/>
              </a:rPr>
              <a:t>One end of the phospholipid is attracted to water (</a:t>
            </a:r>
            <a:r>
              <a:rPr lang="en-US" altLang="en-US" sz="2400" b="1">
                <a:latin typeface="Tw Cen MT (Body)"/>
              </a:rPr>
              <a:t>hydrophilic</a:t>
            </a:r>
            <a:r>
              <a:rPr lang="en-US" altLang="en-US" sz="2400">
                <a:latin typeface="Tw Cen MT (Body)"/>
              </a:rPr>
              <a:t>) and the other end is repelled by water (</a:t>
            </a:r>
            <a:r>
              <a:rPr lang="en-US" altLang="en-US" sz="2400" b="1">
                <a:latin typeface="Tw Cen MT (Body)"/>
              </a:rPr>
              <a:t>hydrophobic</a:t>
            </a:r>
            <a:r>
              <a:rPr lang="en-US" altLang="en-US" sz="2400">
                <a:latin typeface="Tw Cen MT (Body)"/>
              </a:rPr>
              <a:t>). This causes phospholipids to automatically form a spherical </a:t>
            </a:r>
            <a:r>
              <a:rPr lang="en-US" altLang="en-US" sz="2400" b="1">
                <a:latin typeface="Tw Cen MT (Body)"/>
              </a:rPr>
              <a:t>bilayer</a:t>
            </a:r>
            <a:r>
              <a:rPr lang="en-US" altLang="en-US" sz="2400">
                <a:latin typeface="Tw Cen MT (Body)"/>
              </a:rPr>
              <a:t> when placed in water. </a:t>
            </a:r>
          </a:p>
          <a:p>
            <a:endParaRPr lang="en-US" altLang="en-US" sz="2400">
              <a:latin typeface="Tw Cen MT (Bod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5A579F3C-998F-E79B-E179-1554E28CF896}"/>
              </a:ext>
            </a:extLst>
          </p:cNvPr>
          <p:cNvSpPr>
            <a:spLocks noGrp="1" noChangeArrowheads="1"/>
          </p:cNvSpPr>
          <p:nvPr>
            <p:ph type="title"/>
          </p:nvPr>
        </p:nvSpPr>
        <p:spPr>
          <a:xfrm>
            <a:off x="304800" y="-76200"/>
            <a:ext cx="8229600" cy="1143000"/>
          </a:xfrm>
        </p:spPr>
        <p:txBody>
          <a:bodyPr/>
          <a:lstStyle/>
          <a:p>
            <a:pPr eaLnBrk="1" hangingPunct="1">
              <a:defRPr/>
            </a:pPr>
            <a:r>
              <a:rPr lang="en-US" altLang="en-US" dirty="0"/>
              <a:t>Proteins</a:t>
            </a:r>
          </a:p>
        </p:txBody>
      </p:sp>
      <p:sp>
        <p:nvSpPr>
          <p:cNvPr id="19460" name="Rectangle 3">
            <a:extLst>
              <a:ext uri="{FF2B5EF4-FFF2-40B4-BE49-F238E27FC236}">
                <a16:creationId xmlns:a16="http://schemas.microsoft.com/office/drawing/2014/main" id="{7A1DDBD9-47C0-8800-DEA3-1320158EC3F3}"/>
              </a:ext>
            </a:extLst>
          </p:cNvPr>
          <p:cNvSpPr>
            <a:spLocks noGrp="1"/>
          </p:cNvSpPr>
          <p:nvPr>
            <p:ph type="body" idx="1"/>
          </p:nvPr>
        </p:nvSpPr>
        <p:spPr>
          <a:xfrm>
            <a:off x="581025" y="1066800"/>
            <a:ext cx="6049963" cy="4267200"/>
          </a:xfrm>
        </p:spPr>
        <p:txBody>
          <a:bodyPr/>
          <a:lstStyle/>
          <a:p>
            <a:pPr eaLnBrk="1" hangingPunct="1">
              <a:lnSpc>
                <a:spcPct val="80000"/>
              </a:lnSpc>
            </a:pPr>
            <a:r>
              <a:rPr lang="en-CA" altLang="en-US" sz="2800"/>
              <a:t>Proteins are </a:t>
            </a:r>
            <a:r>
              <a:rPr lang="en-CA" altLang="en-US" sz="2800" b="1"/>
              <a:t>building blocks </a:t>
            </a:r>
            <a:r>
              <a:rPr lang="en-CA" altLang="en-US" sz="2800"/>
              <a:t>for muscle, skin, hair, bones, cell structures, enzymes, immune system (antibodies), and are responsible for the majority of functions of cells in the body. You eat your proteins in the form of meats, eggs, nuts, beans, etc.</a:t>
            </a:r>
            <a:endParaRPr lang="en-US" altLang="en-US" sz="2800"/>
          </a:p>
          <a:p>
            <a:pPr eaLnBrk="1" hangingPunct="1">
              <a:lnSpc>
                <a:spcPct val="80000"/>
              </a:lnSpc>
            </a:pPr>
            <a:r>
              <a:rPr lang="en-CA" altLang="en-US" sz="2800"/>
              <a:t>Proteins are primarily made up of the elements C, H, O, and nitrogen (N). </a:t>
            </a:r>
          </a:p>
          <a:p>
            <a:pPr eaLnBrk="1" hangingPunct="1">
              <a:lnSpc>
                <a:spcPct val="80000"/>
              </a:lnSpc>
            </a:pPr>
            <a:r>
              <a:rPr lang="en-CA" altLang="en-US" sz="2800"/>
              <a:t>Proteins are made up of smaller units called </a:t>
            </a:r>
            <a:r>
              <a:rPr lang="en-CA" altLang="en-US" sz="2800" b="1"/>
              <a:t>amino acids</a:t>
            </a:r>
            <a:r>
              <a:rPr lang="en-CA" altLang="en-US" sz="2800"/>
              <a:t>.</a:t>
            </a:r>
            <a:r>
              <a:rPr lang="en-CA" altLang="en-US" sz="2800" b="1"/>
              <a:t> </a:t>
            </a:r>
          </a:p>
          <a:p>
            <a:pPr eaLnBrk="1" hangingPunct="1">
              <a:lnSpc>
                <a:spcPct val="80000"/>
              </a:lnSpc>
            </a:pPr>
            <a:r>
              <a:rPr lang="en-US" altLang="en-US" sz="2800"/>
              <a:t>Amino acids are located in the cytoplasm (jelly) of the cell. </a:t>
            </a:r>
          </a:p>
          <a:p>
            <a:pPr lvl="1" eaLnBrk="1" hangingPunct="1">
              <a:lnSpc>
                <a:spcPct val="80000"/>
              </a:lnSpc>
            </a:pPr>
            <a:r>
              <a:rPr lang="en-US" altLang="en-US" sz="2400"/>
              <a:t>*** important for later ****</a:t>
            </a:r>
          </a:p>
        </p:txBody>
      </p:sp>
      <p:pic>
        <p:nvPicPr>
          <p:cNvPr id="26628" name="Picture 6" descr="15 High-Protein Foods With More Protein Than an Egg">
            <a:extLst>
              <a:ext uri="{FF2B5EF4-FFF2-40B4-BE49-F238E27FC236}">
                <a16:creationId xmlns:a16="http://schemas.microsoft.com/office/drawing/2014/main" id="{250F8058-DB4E-B2E1-514A-658E9CC45C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28600"/>
            <a:ext cx="2295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Branched Chain Amino Acid Powder | NOW Foods">
            <a:extLst>
              <a:ext uri="{FF2B5EF4-FFF2-40B4-BE49-F238E27FC236}">
                <a16:creationId xmlns:a16="http://schemas.microsoft.com/office/drawing/2014/main" id="{49ADA5EA-319E-8A71-E7A0-617BEB5EAB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5463" y="2743200"/>
            <a:ext cx="20986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animEffect transition="in" filter="fade">
                                      <p:cBhvr>
                                        <p:cTn id="15" dur="500"/>
                                        <p:tgtEl>
                                          <p:spTgt spid="1946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9460">
                                            <p:txEl>
                                              <p:pRg st="3" end="3"/>
                                            </p:txEl>
                                          </p:spTgt>
                                        </p:tgtEl>
                                        <p:attrNameLst>
                                          <p:attrName>style.visibility</p:attrName>
                                        </p:attrNameLst>
                                      </p:cBhvr>
                                      <p:to>
                                        <p:strVal val="visible"/>
                                      </p:to>
                                    </p:set>
                                    <p:animEffect transition="in" filter="fade">
                                      <p:cBhvr>
                                        <p:cTn id="20" dur="500"/>
                                        <p:tgtEl>
                                          <p:spTgt spid="1946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animEffect transition="in" filter="fade">
                                      <p:cBhvr>
                                        <p:cTn id="23" dur="500"/>
                                        <p:tgtEl>
                                          <p:spTgt spid="19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4698-8FBF-B20B-9311-00A1EF9AE5B8}"/>
              </a:ext>
            </a:extLst>
          </p:cNvPr>
          <p:cNvSpPr>
            <a:spLocks noGrp="1"/>
          </p:cNvSpPr>
          <p:nvPr>
            <p:ph type="title"/>
          </p:nvPr>
        </p:nvSpPr>
        <p:spPr/>
        <p:txBody>
          <a:bodyPr/>
          <a:lstStyle/>
          <a:p>
            <a:pPr>
              <a:defRPr/>
            </a:pPr>
            <a:endParaRPr lang="en-US"/>
          </a:p>
        </p:txBody>
      </p:sp>
      <p:sp>
        <p:nvSpPr>
          <p:cNvPr id="27651" name="Content Placeholder 2">
            <a:extLst>
              <a:ext uri="{FF2B5EF4-FFF2-40B4-BE49-F238E27FC236}">
                <a16:creationId xmlns:a16="http://schemas.microsoft.com/office/drawing/2014/main" id="{781D3218-F606-7F55-6164-46CFF60876B0}"/>
              </a:ext>
            </a:extLst>
          </p:cNvPr>
          <p:cNvSpPr>
            <a:spLocks noGrp="1"/>
          </p:cNvSpPr>
          <p:nvPr>
            <p:ph idx="1"/>
          </p:nvPr>
        </p:nvSpPr>
        <p:spPr/>
        <p:txBody>
          <a:bodyPr/>
          <a:lstStyle/>
          <a:p>
            <a:endParaRPr lang="en-US" altLang="en-US"/>
          </a:p>
        </p:txBody>
      </p:sp>
      <p:pic>
        <p:nvPicPr>
          <p:cNvPr id="27652" name="Picture 2" descr="The role of protein in the body and nutrition Osteopathybooks">
            <a:extLst>
              <a:ext uri="{FF2B5EF4-FFF2-40B4-BE49-F238E27FC236}">
                <a16:creationId xmlns:a16="http://schemas.microsoft.com/office/drawing/2014/main" id="{011A0898-1605-BA2F-47F8-DD76EAB3B8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838200"/>
            <a:ext cx="86074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6FDE-067A-1929-EDF3-BAD6E8A54E68}"/>
              </a:ext>
            </a:extLst>
          </p:cNvPr>
          <p:cNvSpPr>
            <a:spLocks noGrp="1"/>
          </p:cNvSpPr>
          <p:nvPr>
            <p:ph type="title"/>
          </p:nvPr>
        </p:nvSpPr>
        <p:spPr/>
        <p:txBody>
          <a:bodyPr/>
          <a:lstStyle/>
          <a:p>
            <a:pPr eaLnBrk="1" hangingPunct="1">
              <a:defRPr/>
            </a:pPr>
            <a:r>
              <a:rPr lang="en-US" dirty="0"/>
              <a:t>objectives</a:t>
            </a:r>
          </a:p>
        </p:txBody>
      </p:sp>
      <p:sp>
        <p:nvSpPr>
          <p:cNvPr id="3" name="Content Placeholder 2">
            <a:extLst>
              <a:ext uri="{FF2B5EF4-FFF2-40B4-BE49-F238E27FC236}">
                <a16:creationId xmlns:a16="http://schemas.microsoft.com/office/drawing/2014/main" id="{F937E1DC-01CE-EBFC-5F79-3E1B0732BAFE}"/>
              </a:ext>
            </a:extLst>
          </p:cNvPr>
          <p:cNvSpPr>
            <a:spLocks noGrp="1"/>
          </p:cNvSpPr>
          <p:nvPr>
            <p:ph idx="1"/>
          </p:nvPr>
        </p:nvSpPr>
        <p:spPr>
          <a:xfrm>
            <a:off x="252413" y="1828800"/>
            <a:ext cx="8321675" cy="1765300"/>
          </a:xfrm>
        </p:spPr>
        <p:txBody>
          <a:bodyPr/>
          <a:lstStyle/>
          <a:p>
            <a:pPr marL="0" indent="0" eaLnBrk="1" hangingPunct="1">
              <a:buFont typeface="Tw Cen MT" panose="020B0602020104020603" pitchFamily="34" charset="0"/>
              <a:buNone/>
              <a:defRPr/>
            </a:pPr>
            <a:r>
              <a:rPr lang="en-CA" altLang="en-US" sz="2500" dirty="0">
                <a:latin typeface="Tw Cen MT (Body)"/>
                <a:cs typeface="Times New Roman" panose="02020603050405020304" pitchFamily="18" charset="0"/>
              </a:rPr>
              <a:t>By the end of the lesson you should be able to:</a:t>
            </a:r>
          </a:p>
          <a:p>
            <a:pPr eaLnBrk="1" hangingPunct="1">
              <a:buFont typeface="Wingdings" panose="05000000000000000000" pitchFamily="2" charset="2"/>
              <a:buChar char="§"/>
              <a:defRPr/>
            </a:pPr>
            <a:r>
              <a:rPr lang="en-CA" altLang="en-US" sz="2500" dirty="0">
                <a:latin typeface="Tw Cen MT (Body)"/>
                <a:cs typeface="Times New Roman" panose="02020603050405020304" pitchFamily="18" charset="0"/>
              </a:rPr>
              <a:t> Recognize the structure of the 4 molecules of life</a:t>
            </a:r>
          </a:p>
          <a:p>
            <a:pPr eaLnBrk="1" hangingPunct="1">
              <a:buFont typeface="Wingdings" panose="05000000000000000000" pitchFamily="2" charset="2"/>
              <a:buChar char="§"/>
              <a:defRPr/>
            </a:pPr>
            <a:r>
              <a:rPr lang="en-CA" altLang="en-US" sz="2500" dirty="0">
                <a:latin typeface="Tw Cen MT (Body)"/>
                <a:cs typeface="Times New Roman" panose="02020603050405020304" pitchFamily="18" charset="0"/>
              </a:rPr>
              <a:t> State the function and give examples of the 4 molecules of life</a:t>
            </a:r>
            <a:endParaRPr lang="en-US" altLang="en-US" sz="2500" dirty="0">
              <a:latin typeface="Tw Cen MT (Body)"/>
              <a:cs typeface="Times New Roman" panose="02020603050405020304" pitchFamily="18" charset="0"/>
            </a:endParaRPr>
          </a:p>
          <a:p>
            <a:pPr eaLnBrk="1" hangingPunct="1">
              <a:defRPr/>
            </a:pPr>
            <a:endParaRPr lang="en-US" sz="2500" dirty="0">
              <a:latin typeface="Tw Cen MT (Body)"/>
              <a:cs typeface="Times New Roman" panose="02020603050405020304" pitchFamily="18" charset="0"/>
            </a:endParaRPr>
          </a:p>
        </p:txBody>
      </p:sp>
      <p:pic>
        <p:nvPicPr>
          <p:cNvPr id="10244" name="Picture 3">
            <a:extLst>
              <a:ext uri="{FF2B5EF4-FFF2-40B4-BE49-F238E27FC236}">
                <a16:creationId xmlns:a16="http://schemas.microsoft.com/office/drawing/2014/main" id="{76D7880E-F4DF-C044-11E1-F752920AB77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3727450"/>
            <a:ext cx="32924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arbohydrates, fats and proteins - dietary sources">
            <a:extLst>
              <a:ext uri="{FF2B5EF4-FFF2-40B4-BE49-F238E27FC236}">
                <a16:creationId xmlns:a16="http://schemas.microsoft.com/office/drawing/2014/main" id="{DFD9D26A-A7A0-9A17-7A39-D3692FC5F4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138" y="3657600"/>
            <a:ext cx="38211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9" descr="protein-structure2">
            <a:extLst>
              <a:ext uri="{FF2B5EF4-FFF2-40B4-BE49-F238E27FC236}">
                <a16:creationId xmlns:a16="http://schemas.microsoft.com/office/drawing/2014/main" id="{5414B633-20B9-396E-EF5E-0E1163B016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581400"/>
            <a:ext cx="9048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5D2CDC68-F58D-CC8D-B73F-8D6927A7576E}"/>
              </a:ext>
            </a:extLst>
          </p:cNvPr>
          <p:cNvSpPr>
            <a:spLocks noGrp="1"/>
          </p:cNvSpPr>
          <p:nvPr>
            <p:ph type="body" idx="1"/>
          </p:nvPr>
        </p:nvSpPr>
        <p:spPr>
          <a:xfrm>
            <a:off x="825500" y="1066800"/>
            <a:ext cx="6049963" cy="2971800"/>
          </a:xfrm>
        </p:spPr>
        <p:txBody>
          <a:bodyPr/>
          <a:lstStyle/>
          <a:p>
            <a:pPr eaLnBrk="1" hangingPunct="1">
              <a:lnSpc>
                <a:spcPct val="80000"/>
              </a:lnSpc>
            </a:pPr>
            <a:r>
              <a:rPr lang="en-US" altLang="en-US" sz="2800"/>
              <a:t>The amino acids link together to form a chain</a:t>
            </a:r>
          </a:p>
          <a:p>
            <a:pPr eaLnBrk="1" hangingPunct="1">
              <a:lnSpc>
                <a:spcPct val="80000"/>
              </a:lnSpc>
            </a:pPr>
            <a:r>
              <a:rPr lang="en-US" altLang="en-US" sz="2800"/>
              <a:t>These long chains of amino acids fold up in a very specific way</a:t>
            </a:r>
          </a:p>
          <a:p>
            <a:pPr eaLnBrk="1" hangingPunct="1">
              <a:lnSpc>
                <a:spcPct val="80000"/>
              </a:lnSpc>
            </a:pPr>
            <a:r>
              <a:rPr lang="en-US" altLang="en-US" sz="2800"/>
              <a:t>The difference between proteins is the </a:t>
            </a:r>
            <a:r>
              <a:rPr lang="en-US" altLang="en-US" sz="2800" b="1"/>
              <a:t>sequence of the amino acids </a:t>
            </a:r>
            <a:r>
              <a:rPr lang="en-US" altLang="en-US" sz="2800"/>
              <a:t>and how they are folded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xEl>
                                              <p:pRg st="2" end="2"/>
                                            </p:txEl>
                                          </p:spTgt>
                                        </p:tgtEl>
                                        <p:attrNameLst>
                                          <p:attrName>style.visibility</p:attrName>
                                        </p:attrNameLst>
                                      </p:cBhvr>
                                      <p:to>
                                        <p:strVal val="visible"/>
                                      </p:to>
                                    </p:set>
                                    <p:animEffect transition="in" filter="fade">
                                      <p:cBhvr>
                                        <p:cTn id="12"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75CEA5D-48CF-D6AB-75CD-309EBD025FF8}"/>
              </a:ext>
            </a:extLst>
          </p:cNvPr>
          <p:cNvSpPr>
            <a:spLocks noGrp="1" noChangeArrowheads="1"/>
          </p:cNvSpPr>
          <p:nvPr>
            <p:ph type="title"/>
          </p:nvPr>
        </p:nvSpPr>
        <p:spPr/>
        <p:txBody>
          <a:bodyPr/>
          <a:lstStyle/>
          <a:p>
            <a:pPr eaLnBrk="1" hangingPunct="1">
              <a:defRPr/>
            </a:pPr>
            <a:r>
              <a:rPr lang="en-US" altLang="en-US" dirty="0"/>
              <a:t>Nucleic Acids</a:t>
            </a:r>
          </a:p>
        </p:txBody>
      </p:sp>
      <p:sp>
        <p:nvSpPr>
          <p:cNvPr id="21507" name="Rectangle 3">
            <a:extLst>
              <a:ext uri="{FF2B5EF4-FFF2-40B4-BE49-F238E27FC236}">
                <a16:creationId xmlns:a16="http://schemas.microsoft.com/office/drawing/2014/main" id="{E86C1AD9-2225-948B-ECFC-2FEA68D821D2}"/>
              </a:ext>
            </a:extLst>
          </p:cNvPr>
          <p:cNvSpPr>
            <a:spLocks noGrp="1"/>
          </p:cNvSpPr>
          <p:nvPr>
            <p:ph type="body" idx="1"/>
          </p:nvPr>
        </p:nvSpPr>
        <p:spPr>
          <a:xfrm>
            <a:off x="304800" y="1676400"/>
            <a:ext cx="3238500" cy="4187825"/>
          </a:xfrm>
        </p:spPr>
        <p:txBody>
          <a:bodyPr/>
          <a:lstStyle/>
          <a:p>
            <a:pPr eaLnBrk="1" hangingPunct="1"/>
            <a:r>
              <a:rPr lang="en-US" altLang="en-US" sz="2400"/>
              <a:t>Nucleic acids contain </a:t>
            </a:r>
            <a:r>
              <a:rPr lang="en-US" altLang="en-US" sz="2400" b="1"/>
              <a:t>genetic information</a:t>
            </a:r>
            <a:r>
              <a:rPr lang="en-US" altLang="en-US" sz="2400"/>
              <a:t>. Nucleic acids are found in all living things so fruit, vegetables, meats, etc. are good sources of nucleic acids.</a:t>
            </a:r>
          </a:p>
          <a:p>
            <a:pPr eaLnBrk="1" hangingPunct="1"/>
            <a:r>
              <a:rPr lang="en-US" altLang="en-US" sz="2400"/>
              <a:t>Nucleic acids are made of C, H, O, N, and phosphorus (P). </a:t>
            </a:r>
          </a:p>
          <a:p>
            <a:pPr eaLnBrk="1" hangingPunct="1"/>
            <a:r>
              <a:rPr lang="en-US" altLang="en-US" sz="2400"/>
              <a:t>There are two types of nucleic acids used for heredity: </a:t>
            </a:r>
            <a:r>
              <a:rPr lang="en-US" altLang="en-US" sz="2400" b="1"/>
              <a:t>DNA and RNA</a:t>
            </a:r>
          </a:p>
        </p:txBody>
      </p:sp>
      <p:pic>
        <p:nvPicPr>
          <p:cNvPr id="29700" name="Picture 6" descr="Image result for nucleotide">
            <a:extLst>
              <a:ext uri="{FF2B5EF4-FFF2-40B4-BE49-F238E27FC236}">
                <a16:creationId xmlns:a16="http://schemas.microsoft.com/office/drawing/2014/main" id="{E09E30C8-4C50-3592-1C42-96B86E5382E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990600"/>
            <a:ext cx="54102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9369BF9-ABE3-115F-ED78-688B950E15E4}"/>
              </a:ext>
            </a:extLst>
          </p:cNvPr>
          <p:cNvSpPr>
            <a:spLocks noGrp="1"/>
          </p:cNvSpPr>
          <p:nvPr>
            <p:ph type="body" idx="1"/>
          </p:nvPr>
        </p:nvSpPr>
        <p:spPr>
          <a:xfrm>
            <a:off x="152400" y="2019300"/>
            <a:ext cx="3695700" cy="3467100"/>
          </a:xfrm>
        </p:spPr>
        <p:txBody>
          <a:bodyPr/>
          <a:lstStyle/>
          <a:p>
            <a:pPr eaLnBrk="1" hangingPunct="1"/>
            <a:r>
              <a:rPr lang="en-US" altLang="en-US" sz="2400"/>
              <a:t>A nucleic acid is made up of small molecules called </a:t>
            </a:r>
            <a:r>
              <a:rPr lang="en-US" altLang="en-US" sz="2400" b="1"/>
              <a:t>nucleotides</a:t>
            </a:r>
            <a:r>
              <a:rPr lang="en-US" altLang="en-US" sz="2400"/>
              <a:t> which include a base (ACTG&amp;U), a sugar and phosphate group</a:t>
            </a:r>
          </a:p>
          <a:p>
            <a:pPr eaLnBrk="1" hangingPunct="1"/>
            <a:r>
              <a:rPr lang="en-US" altLang="en-US" sz="2400"/>
              <a:t>Nucleotides are found inside the nucleus of a cell in the nucleoplasm</a:t>
            </a:r>
          </a:p>
        </p:txBody>
      </p:sp>
      <p:pic>
        <p:nvPicPr>
          <p:cNvPr id="30723" name="Picture 2" descr="Nucleotides and Bases - Genetics Generation">
            <a:extLst>
              <a:ext uri="{FF2B5EF4-FFF2-40B4-BE49-F238E27FC236}">
                <a16:creationId xmlns:a16="http://schemas.microsoft.com/office/drawing/2014/main" id="{CAD28EB3-3074-AADD-116E-54CA2E047C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1412875"/>
            <a:ext cx="515778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C3C9F52E-6294-E8D4-0E1A-F14C50F00EB7}"/>
              </a:ext>
            </a:extLst>
          </p:cNvPr>
          <p:cNvSpPr>
            <a:spLocks noGrp="1"/>
          </p:cNvSpPr>
          <p:nvPr>
            <p:ph type="body" idx="1"/>
          </p:nvPr>
        </p:nvSpPr>
        <p:spPr>
          <a:xfrm>
            <a:off x="457200" y="1600200"/>
            <a:ext cx="5410200" cy="2743200"/>
          </a:xfrm>
        </p:spPr>
        <p:txBody>
          <a:bodyPr/>
          <a:lstStyle/>
          <a:p>
            <a:pPr eaLnBrk="1" hangingPunct="1"/>
            <a:r>
              <a:rPr lang="en-US" altLang="en-US"/>
              <a:t>Deoxyribonucleic Acid (DNA) is the largest molecule on earth!</a:t>
            </a:r>
          </a:p>
          <a:p>
            <a:pPr eaLnBrk="1" hangingPunct="1">
              <a:buFont typeface="Tw Cen MT" panose="020B0602020104020603" pitchFamily="34" charset="0"/>
              <a:buNone/>
            </a:pPr>
            <a:r>
              <a:rPr lang="en-US" altLang="en-US"/>
              <a:t>DNA contains all the genetic information (a recipe) to build a living organism</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DNA is found in the nucleus (*** remember for later ***) and is twisted into a double helix</a:t>
            </a:r>
          </a:p>
        </p:txBody>
      </p:sp>
      <p:pic>
        <p:nvPicPr>
          <p:cNvPr id="31747" name="Picture 7" descr="DNA_orbit_animated">
            <a:extLst>
              <a:ext uri="{FF2B5EF4-FFF2-40B4-BE49-F238E27FC236}">
                <a16:creationId xmlns:a16="http://schemas.microsoft.com/office/drawing/2014/main" id="{A788EB4E-1474-504C-013A-758121665E93}"/>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5105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a:extLst>
              <a:ext uri="{FF2B5EF4-FFF2-40B4-BE49-F238E27FC236}">
                <a16:creationId xmlns:a16="http://schemas.microsoft.com/office/drawing/2014/main" id="{EDF19AD9-64B6-42D5-C599-A93E140067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343400"/>
            <a:ext cx="3935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3AC9C4AF-026A-D583-43FA-D61E1D9B61AB}"/>
              </a:ext>
            </a:extLst>
          </p:cNvPr>
          <p:cNvSpPr>
            <a:spLocks noGrp="1" noChangeArrowheads="1"/>
          </p:cNvSpPr>
          <p:nvPr>
            <p:ph type="body" idx="1"/>
          </p:nvPr>
        </p:nvSpPr>
        <p:spPr>
          <a:xfrm>
            <a:off x="457200" y="1676400"/>
            <a:ext cx="8077200" cy="3581400"/>
          </a:xfrm>
        </p:spPr>
        <p:txBody>
          <a:bodyPr>
            <a:normAutofit fontScale="92500" lnSpcReduction="10000"/>
          </a:bodyPr>
          <a:lstStyle/>
          <a:p>
            <a:pPr eaLnBrk="1" hangingPunct="1">
              <a:defRPr/>
            </a:pPr>
            <a:r>
              <a:rPr lang="en-US" altLang="en-US" sz="2400" dirty="0"/>
              <a:t>Ribonucleic Acid (RNA): there are 3 main types</a:t>
            </a:r>
          </a:p>
          <a:p>
            <a:pPr eaLnBrk="1" hangingPunct="1">
              <a:buFont typeface="Wingdings" panose="05000000000000000000" pitchFamily="2" charset="2"/>
              <a:buNone/>
              <a:defRPr/>
            </a:pPr>
            <a:r>
              <a:rPr lang="en-US" altLang="en-US" sz="2400" dirty="0"/>
              <a:t>1. Messenger RNA (mRNA) </a:t>
            </a:r>
            <a:r>
              <a:rPr lang="fr-CA" sz="2400" dirty="0"/>
              <a:t>a </a:t>
            </a:r>
            <a:r>
              <a:rPr lang="fr-CA" sz="2400" b="1" dirty="0"/>
              <a:t>copy of one </a:t>
            </a:r>
            <a:r>
              <a:rPr lang="fr-CA" sz="2400" b="1" dirty="0" err="1"/>
              <a:t>gene</a:t>
            </a:r>
            <a:r>
              <a:rPr lang="fr-CA" sz="2400" b="1" dirty="0"/>
              <a:t> </a:t>
            </a:r>
            <a:r>
              <a:rPr lang="fr-CA" sz="2400" dirty="0" err="1"/>
              <a:t>from</a:t>
            </a:r>
            <a:r>
              <a:rPr lang="fr-CA" sz="2400" dirty="0"/>
              <a:t> the DNA </a:t>
            </a:r>
            <a:r>
              <a:rPr lang="fr-CA" sz="2400" dirty="0" err="1"/>
              <a:t>that</a:t>
            </a:r>
            <a:r>
              <a:rPr lang="fr-CA" sz="2400" dirty="0"/>
              <a:t> exits the nucleus</a:t>
            </a:r>
            <a:endParaRPr lang="en-US" altLang="en-US" sz="2400" dirty="0"/>
          </a:p>
          <a:p>
            <a:pPr eaLnBrk="1" hangingPunct="1">
              <a:buFont typeface="Wingdings" panose="05000000000000000000" pitchFamily="2" charset="2"/>
              <a:buNone/>
              <a:defRPr/>
            </a:pPr>
            <a:r>
              <a:rPr lang="en-US" altLang="en-US" sz="2400" dirty="0"/>
              <a:t>2. Transfer RNA (</a:t>
            </a:r>
            <a:r>
              <a:rPr lang="en-US" altLang="en-US" sz="2400" dirty="0" err="1"/>
              <a:t>tRNA</a:t>
            </a:r>
            <a:r>
              <a:rPr lang="en-US" altLang="en-US" sz="2400" dirty="0"/>
              <a:t>)        (grade 12)</a:t>
            </a:r>
          </a:p>
          <a:p>
            <a:pPr eaLnBrk="1" hangingPunct="1">
              <a:buFont typeface="Wingdings" panose="05000000000000000000" pitchFamily="2" charset="2"/>
              <a:buNone/>
              <a:defRPr/>
            </a:pPr>
            <a:r>
              <a:rPr lang="en-US" altLang="en-US" sz="2400" dirty="0"/>
              <a:t>3. Ribosomal RNA (</a:t>
            </a:r>
            <a:r>
              <a:rPr lang="en-US" altLang="en-US" sz="2400" dirty="0" err="1"/>
              <a:t>rRNA</a:t>
            </a:r>
            <a:r>
              <a:rPr lang="en-US" altLang="en-US" sz="2400" dirty="0"/>
              <a:t>)     (grade 12 - makes ribosomes)</a:t>
            </a:r>
          </a:p>
          <a:p>
            <a:pPr eaLnBrk="1" hangingPunct="1">
              <a:defRPr/>
            </a:pPr>
            <a:r>
              <a:rPr lang="en-US" altLang="en-US" sz="2400" dirty="0"/>
              <a:t>All are </a:t>
            </a:r>
            <a:r>
              <a:rPr lang="en-US" altLang="en-US" sz="2400" b="1" dirty="0"/>
              <a:t>single stranded</a:t>
            </a:r>
            <a:r>
              <a:rPr lang="en-US" altLang="en-US" sz="2400" dirty="0"/>
              <a:t> and help DNA make proteins</a:t>
            </a:r>
          </a:p>
          <a:p>
            <a:pPr eaLnBrk="1" hangingPunct="1">
              <a:defRPr/>
            </a:pPr>
            <a:r>
              <a:rPr lang="en-CA" altLang="en-US" sz="2400" dirty="0"/>
              <a:t>Has a U base instead of the T base</a:t>
            </a:r>
          </a:p>
          <a:p>
            <a:pPr eaLnBrk="1" hangingPunct="1">
              <a:defRPr/>
            </a:pPr>
            <a:r>
              <a:rPr lang="en-CA" altLang="en-US" sz="2400" dirty="0">
                <a:hlinkClick r:id="rId2"/>
              </a:rPr>
              <a:t>Video</a:t>
            </a:r>
            <a:r>
              <a:rPr lang="en-CA" altLang="en-US" sz="2400" dirty="0"/>
              <a:t> – DNA Stated Clearly</a:t>
            </a:r>
            <a:endParaRPr lang="en-US" altLang="en-US" sz="2400" dirty="0"/>
          </a:p>
          <a:p>
            <a:pPr eaLnBrk="1" hangingPunct="1">
              <a:defRPr/>
            </a:pPr>
            <a:endParaRPr lang="en-US" altLang="en-US" sz="2400" dirty="0"/>
          </a:p>
        </p:txBody>
      </p:sp>
      <p:pic>
        <p:nvPicPr>
          <p:cNvPr id="32771" name="Picture 4">
            <a:extLst>
              <a:ext uri="{FF2B5EF4-FFF2-40B4-BE49-F238E27FC236}">
                <a16:creationId xmlns:a16="http://schemas.microsoft.com/office/drawing/2014/main" id="{E9CF1810-832B-1CBB-C3BE-1E660F4FA2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400" y="4841875"/>
            <a:ext cx="52895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6" descr="20070316175615!ATP_chemical_structure">
            <a:extLst>
              <a:ext uri="{FF2B5EF4-FFF2-40B4-BE49-F238E27FC236}">
                <a16:creationId xmlns:a16="http://schemas.microsoft.com/office/drawing/2014/main" id="{A27242B1-9AB3-5FB8-EEBA-DF7FC223C1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09538"/>
            <a:ext cx="42672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39990B12-E80D-0E2B-2BE5-B1A279F7FDE2}"/>
              </a:ext>
            </a:extLst>
          </p:cNvPr>
          <p:cNvSpPr>
            <a:spLocks noGrp="1"/>
          </p:cNvSpPr>
          <p:nvPr>
            <p:ph type="body" idx="1"/>
          </p:nvPr>
        </p:nvSpPr>
        <p:spPr>
          <a:xfrm>
            <a:off x="381000" y="1524000"/>
            <a:ext cx="7772400" cy="4114800"/>
          </a:xfrm>
        </p:spPr>
        <p:txBody>
          <a:bodyPr/>
          <a:lstStyle/>
          <a:p>
            <a:pPr eaLnBrk="1" hangingPunct="1"/>
            <a:endParaRPr lang="en-US" altLang="en-US" sz="2800" u="sng"/>
          </a:p>
          <a:p>
            <a:pPr eaLnBrk="1" hangingPunct="1"/>
            <a:r>
              <a:rPr lang="en-US" altLang="en-US" sz="2800" u="sng">
                <a:hlinkClick r:id="rId4"/>
              </a:rPr>
              <a:t>Adenosine Triphosphate</a:t>
            </a:r>
            <a:r>
              <a:rPr lang="en-US" altLang="en-US" sz="2800">
                <a:hlinkClick r:id="rId4"/>
              </a:rPr>
              <a:t> </a:t>
            </a:r>
            <a:r>
              <a:rPr lang="en-US" altLang="en-US" sz="2800"/>
              <a:t>(ATP) </a:t>
            </a:r>
            <a:r>
              <a:rPr lang="en-US" altLang="en-US" sz="2800">
                <a:hlinkClick r:id="rId5"/>
              </a:rPr>
              <a:t>video</a:t>
            </a:r>
            <a:endParaRPr lang="en-US" altLang="en-US" sz="2800"/>
          </a:p>
          <a:p>
            <a:pPr eaLnBrk="1" hangingPunct="1">
              <a:buFont typeface="Wingdings" panose="05000000000000000000" pitchFamily="2" charset="2"/>
              <a:buNone/>
            </a:pPr>
            <a:r>
              <a:rPr lang="en-US" altLang="en-US" sz="2800"/>
              <a:t>This is the </a:t>
            </a:r>
            <a:r>
              <a:rPr lang="en-US" altLang="en-US" sz="2800" b="1" i="1"/>
              <a:t>energy</a:t>
            </a:r>
            <a:r>
              <a:rPr lang="en-US" altLang="en-US" sz="2800"/>
              <a:t> molecule of life and acts like a rechargeable battery that cells can use.</a:t>
            </a:r>
          </a:p>
          <a:p>
            <a:pPr eaLnBrk="1" hangingPunct="1">
              <a:buFont typeface="Wingdings" panose="05000000000000000000" pitchFamily="2" charset="2"/>
              <a:buNone/>
            </a:pPr>
            <a:r>
              <a:rPr lang="en-US" altLang="en-US" sz="2800"/>
              <a:t>There are 3 phosphate molecules bonded together</a:t>
            </a:r>
          </a:p>
          <a:p>
            <a:pPr eaLnBrk="1" hangingPunct="1">
              <a:buFont typeface="Wingdings" panose="05000000000000000000" pitchFamily="2" charset="2"/>
              <a:buNone/>
            </a:pPr>
            <a:r>
              <a:rPr lang="en-US" altLang="en-US" sz="2800"/>
              <a:t>The last two have a lot of energy </a:t>
            </a:r>
            <a:r>
              <a:rPr lang="en-US" altLang="en-US" sz="2800" b="1"/>
              <a:t>stored in their bonds</a:t>
            </a:r>
          </a:p>
        </p:txBody>
      </p:sp>
      <p:pic>
        <p:nvPicPr>
          <p:cNvPr id="33796" name="Picture 7" descr="Energy Conversions | BioNinja">
            <a:extLst>
              <a:ext uri="{FF2B5EF4-FFF2-40B4-BE49-F238E27FC236}">
                <a16:creationId xmlns:a16="http://schemas.microsoft.com/office/drawing/2014/main" id="{65F51BE7-449C-E158-42F6-8E3E128642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2200" y="4543425"/>
            <a:ext cx="51816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animEffect transition="in" filter="fade">
                                      <p:cBhvr>
                                        <p:cTn id="7" dur="500"/>
                                        <p:tgtEl>
                                          <p:spTgt spid="2458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xEl>
                                              <p:pRg st="3" end="3"/>
                                            </p:txEl>
                                          </p:spTgt>
                                        </p:tgtEl>
                                        <p:attrNameLst>
                                          <p:attrName>style.visibility</p:attrName>
                                        </p:attrNameLst>
                                      </p:cBhvr>
                                      <p:to>
                                        <p:strVal val="visible"/>
                                      </p:to>
                                    </p:set>
                                    <p:animEffect transition="in" filter="fade">
                                      <p:cBhvr>
                                        <p:cTn id="12" dur="500"/>
                                        <p:tgtEl>
                                          <p:spTgt spid="2458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animEffect transition="in" filter="fade">
                                      <p:cBhvr>
                                        <p:cTn id="17" dur="500"/>
                                        <p:tgtEl>
                                          <p:spTgt spid="245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C299-A164-DE4F-1202-CE173D58263C}"/>
              </a:ext>
            </a:extLst>
          </p:cNvPr>
          <p:cNvSpPr>
            <a:spLocks noGrp="1"/>
          </p:cNvSpPr>
          <p:nvPr>
            <p:ph type="title"/>
          </p:nvPr>
        </p:nvSpPr>
        <p:spPr/>
        <p:txBody>
          <a:bodyPr/>
          <a:lstStyle/>
          <a:p>
            <a:pPr>
              <a:defRPr/>
            </a:pPr>
            <a:r>
              <a:rPr lang="en-US" dirty="0"/>
              <a:t>DNA Technology</a:t>
            </a:r>
          </a:p>
        </p:txBody>
      </p:sp>
      <p:sp>
        <p:nvSpPr>
          <p:cNvPr id="35843" name="Content Placeholder 2">
            <a:extLst>
              <a:ext uri="{FF2B5EF4-FFF2-40B4-BE49-F238E27FC236}">
                <a16:creationId xmlns:a16="http://schemas.microsoft.com/office/drawing/2014/main" id="{FCB8BCCA-7C09-921F-1E1E-0005A1683057}"/>
              </a:ext>
            </a:extLst>
          </p:cNvPr>
          <p:cNvSpPr>
            <a:spLocks noGrp="1"/>
          </p:cNvSpPr>
          <p:nvPr>
            <p:ph idx="1"/>
          </p:nvPr>
        </p:nvSpPr>
        <p:spPr/>
        <p:txBody>
          <a:bodyPr/>
          <a:lstStyle/>
          <a:p>
            <a:r>
              <a:rPr lang="en-US" altLang="en-US">
                <a:hlinkClick r:id="rId2"/>
              </a:rPr>
              <a:t>Is DNA the Future of Data Storage?</a:t>
            </a:r>
            <a:r>
              <a:rPr lang="en-US" altLang="en-US"/>
              <a:t>  Ted Ed</a:t>
            </a:r>
          </a:p>
          <a:p>
            <a:endParaRPr lang="en-US" altLang="en-US"/>
          </a:p>
          <a:p>
            <a:r>
              <a:rPr lang="en-US" altLang="en-US">
                <a:hlinkClick r:id="rId3"/>
              </a:rPr>
              <a:t>We Could Back Up The Entire Internet On A Gram Of DNA</a:t>
            </a:r>
            <a:endParaRPr lang="en-US" altLang="en-US"/>
          </a:p>
          <a:p>
            <a:endParaRPr lang="en-US" altLang="en-US"/>
          </a:p>
          <a:p>
            <a:r>
              <a:rPr lang="en-US" altLang="en-US">
                <a:hlinkClick r:id="rId4"/>
              </a:rPr>
              <a:t>Is DNA the Future of Data Storage?</a:t>
            </a:r>
            <a:r>
              <a:rPr lang="en-US" altLang="en-US"/>
              <a:t>   Pretty Sweet </a:t>
            </a:r>
          </a:p>
          <a:p>
            <a:endParaRPr lang="en-US" altLang="en-US"/>
          </a:p>
          <a:p>
            <a:r>
              <a:rPr lang="en-US" altLang="en-US">
                <a:hlinkClick r:id="rId5"/>
              </a:rPr>
              <a:t>Genetic Engineering Will Change Everything Forever – CRISPR</a:t>
            </a:r>
            <a:endParaRPr lang="en-US" altLang="en-US"/>
          </a:p>
          <a:p>
            <a:endParaRPr lang="en-US" altLang="en-US"/>
          </a:p>
          <a:p>
            <a:endParaRPr lang="en-US" altLang="en-US"/>
          </a:p>
          <a:p>
            <a:r>
              <a:rPr lang="en-US" altLang="en-US"/>
              <a:t> </a:t>
            </a:r>
          </a:p>
          <a:p>
            <a:endParaRPr lang="en-US" altLang="en-US"/>
          </a:p>
          <a:p>
            <a:endParaRPr lang="en-US" altLang="en-US"/>
          </a:p>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B8E4-F774-9B93-F780-78B0A3FC851D}"/>
              </a:ext>
            </a:extLst>
          </p:cNvPr>
          <p:cNvSpPr>
            <a:spLocks noGrp="1"/>
          </p:cNvSpPr>
          <p:nvPr>
            <p:ph type="title"/>
          </p:nvPr>
        </p:nvSpPr>
        <p:spPr/>
        <p:txBody>
          <a:bodyPr/>
          <a:lstStyle/>
          <a:p>
            <a:pPr>
              <a:defRPr/>
            </a:pPr>
            <a:r>
              <a:rPr lang="en-US" dirty="0"/>
              <a:t>Can You … </a:t>
            </a:r>
          </a:p>
        </p:txBody>
      </p:sp>
      <p:sp>
        <p:nvSpPr>
          <p:cNvPr id="36867" name="Content Placeholder 2">
            <a:extLst>
              <a:ext uri="{FF2B5EF4-FFF2-40B4-BE49-F238E27FC236}">
                <a16:creationId xmlns:a16="http://schemas.microsoft.com/office/drawing/2014/main" id="{A78BE5B1-3D79-6621-DEF8-1872B30D0EE8}"/>
              </a:ext>
            </a:extLst>
          </p:cNvPr>
          <p:cNvSpPr>
            <a:spLocks noGrp="1"/>
          </p:cNvSpPr>
          <p:nvPr>
            <p:ph idx="1"/>
          </p:nvPr>
        </p:nvSpPr>
        <p:spPr/>
        <p:txBody>
          <a:bodyPr/>
          <a:lstStyle/>
          <a:p>
            <a:r>
              <a:rPr lang="en-CA" altLang="en-US"/>
              <a:t>… recognize the structure of the 4 molecules of life?</a:t>
            </a:r>
            <a:endParaRPr lang="en-US" altLang="en-US"/>
          </a:p>
          <a:p>
            <a:r>
              <a:rPr lang="en-US" altLang="en-US"/>
              <a:t> </a:t>
            </a:r>
          </a:p>
          <a:p>
            <a:r>
              <a:rPr lang="en-US" altLang="en-US"/>
              <a:t> </a:t>
            </a:r>
            <a:r>
              <a:rPr lang="en-CA" altLang="en-US"/>
              <a:t>… state the function and give examples of the 4 biological macromolecules?</a:t>
            </a:r>
            <a:endParaRPr lang="en-US" altLang="en-US"/>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AAA2BC52-34AB-62E3-9018-03D2123E49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3900" y="2530475"/>
            <a:ext cx="37973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a:extLst>
              <a:ext uri="{FF2B5EF4-FFF2-40B4-BE49-F238E27FC236}">
                <a16:creationId xmlns:a16="http://schemas.microsoft.com/office/drawing/2014/main" id="{6597BFD4-33FD-2257-27DB-AC3DD31CFA0A}"/>
              </a:ext>
            </a:extLst>
          </p:cNvPr>
          <p:cNvSpPr>
            <a:spLocks noGrp="1" noChangeArrowheads="1"/>
          </p:cNvSpPr>
          <p:nvPr>
            <p:ph type="title"/>
          </p:nvPr>
        </p:nvSpPr>
        <p:spPr/>
        <p:txBody>
          <a:bodyPr/>
          <a:lstStyle/>
          <a:p>
            <a:pPr eaLnBrk="1" hangingPunct="1">
              <a:defRPr/>
            </a:pPr>
            <a:r>
              <a:rPr lang="en-US" altLang="en-US" dirty="0"/>
              <a:t>4 Molecules of Life</a:t>
            </a:r>
          </a:p>
        </p:txBody>
      </p:sp>
      <p:sp>
        <p:nvSpPr>
          <p:cNvPr id="13315" name="Rectangle 3">
            <a:extLst>
              <a:ext uri="{FF2B5EF4-FFF2-40B4-BE49-F238E27FC236}">
                <a16:creationId xmlns:a16="http://schemas.microsoft.com/office/drawing/2014/main" id="{F39EC4D0-CA2A-433D-A9D1-B567B81E31AD}"/>
              </a:ext>
            </a:extLst>
          </p:cNvPr>
          <p:cNvSpPr>
            <a:spLocks noGrp="1" noChangeArrowheads="1"/>
          </p:cNvSpPr>
          <p:nvPr>
            <p:ph type="body" idx="1"/>
          </p:nvPr>
        </p:nvSpPr>
        <p:spPr>
          <a:xfrm>
            <a:off x="304800" y="1828800"/>
            <a:ext cx="8686800" cy="4711700"/>
          </a:xfrm>
        </p:spPr>
        <p:txBody>
          <a:bodyPr>
            <a:normAutofit fontScale="92500" lnSpcReduction="10000"/>
          </a:bodyPr>
          <a:lstStyle/>
          <a:p>
            <a:pPr eaLnBrk="1" hangingPunct="1">
              <a:defRPr/>
            </a:pPr>
            <a:r>
              <a:rPr lang="en-US" altLang="en-US" sz="2800" dirty="0">
                <a:latin typeface="Tw Cen MT (Body)"/>
                <a:cs typeface="Times New Roman" panose="02020603050405020304" pitchFamily="18" charset="0"/>
              </a:rPr>
              <a:t>Besides water, a cell is mainly made up of 4 types of molecules</a:t>
            </a:r>
          </a:p>
          <a:p>
            <a:pPr eaLnBrk="1" hangingPunct="1">
              <a:buFont typeface="Wingdings" panose="05000000000000000000" pitchFamily="2" charset="2"/>
              <a:buNone/>
              <a:defRPr/>
            </a:pPr>
            <a:endParaRPr lang="en-US" altLang="en-US" sz="2800" dirty="0">
              <a:latin typeface="Tw Cen MT (Body)"/>
              <a:cs typeface="Times New Roman" panose="02020603050405020304" pitchFamily="18" charset="0"/>
            </a:endParaRPr>
          </a:p>
          <a:p>
            <a:pPr eaLnBrk="1" hangingPunct="1">
              <a:buFont typeface="Wingdings" panose="05000000000000000000" pitchFamily="2" charset="2"/>
              <a:buNone/>
              <a:defRPr/>
            </a:pPr>
            <a:r>
              <a:rPr lang="en-US" altLang="en-US" sz="2800" dirty="0">
                <a:latin typeface="Tw Cen MT (Body)"/>
                <a:cs typeface="Times New Roman" panose="02020603050405020304" pitchFamily="18" charset="0"/>
              </a:rPr>
              <a:t>1. Carbohydrates</a:t>
            </a:r>
          </a:p>
          <a:p>
            <a:pPr eaLnBrk="1" hangingPunct="1">
              <a:buFont typeface="Wingdings" panose="05000000000000000000" pitchFamily="2" charset="2"/>
              <a:buNone/>
              <a:defRPr/>
            </a:pPr>
            <a:r>
              <a:rPr lang="en-US" altLang="en-US" sz="2800" dirty="0">
                <a:latin typeface="Tw Cen MT (Body)"/>
                <a:cs typeface="Times New Roman" panose="02020603050405020304" pitchFamily="18" charset="0"/>
              </a:rPr>
              <a:t>2. Lipids</a:t>
            </a:r>
          </a:p>
          <a:p>
            <a:pPr eaLnBrk="1" hangingPunct="1">
              <a:buFont typeface="Wingdings" panose="05000000000000000000" pitchFamily="2" charset="2"/>
              <a:buNone/>
              <a:defRPr/>
            </a:pPr>
            <a:r>
              <a:rPr lang="en-US" altLang="en-US" sz="2800" dirty="0">
                <a:latin typeface="Tw Cen MT (Body)"/>
                <a:cs typeface="Times New Roman" panose="02020603050405020304" pitchFamily="18" charset="0"/>
              </a:rPr>
              <a:t>3. Proteins </a:t>
            </a:r>
          </a:p>
          <a:p>
            <a:pPr eaLnBrk="1" hangingPunct="1">
              <a:buFont typeface="Wingdings" panose="05000000000000000000" pitchFamily="2" charset="2"/>
              <a:buNone/>
              <a:defRPr/>
            </a:pPr>
            <a:r>
              <a:rPr lang="en-US" altLang="en-US" sz="2800" dirty="0">
                <a:latin typeface="Tw Cen MT (Body)"/>
                <a:cs typeface="Times New Roman" panose="02020603050405020304" pitchFamily="18" charset="0"/>
              </a:rPr>
              <a:t>4. Nucleic Acids</a:t>
            </a:r>
          </a:p>
          <a:p>
            <a:pPr eaLnBrk="1" hangingPunct="1">
              <a:buFont typeface="Wingdings" panose="05000000000000000000" pitchFamily="2" charset="2"/>
              <a:buNone/>
              <a:defRPr/>
            </a:pPr>
            <a:endParaRPr lang="en-US" altLang="en-US" sz="2800" dirty="0">
              <a:latin typeface="Tw Cen MT (Body)"/>
              <a:cs typeface="Times New Roman" panose="02020603050405020304" pitchFamily="18" charset="0"/>
            </a:endParaRPr>
          </a:p>
          <a:p>
            <a:pPr eaLnBrk="1" hangingPunct="1">
              <a:buFont typeface="Wingdings" panose="05000000000000000000" pitchFamily="2" charset="2"/>
              <a:buNone/>
              <a:defRPr/>
            </a:pPr>
            <a:r>
              <a:rPr lang="en-US" altLang="en-US" sz="2800" dirty="0">
                <a:latin typeface="Tw Cen MT (Body)"/>
                <a:cs typeface="Times New Roman" panose="02020603050405020304" pitchFamily="18" charset="0"/>
              </a:rPr>
              <a:t>These molecules are composed mostly of four elements: C, H, O, &amp; N</a:t>
            </a:r>
          </a:p>
          <a:p>
            <a:pPr eaLnBrk="1" hangingPunct="1">
              <a:buFont typeface="Wingdings" panose="05000000000000000000" pitchFamily="2" charset="2"/>
              <a:buNone/>
              <a:defRPr/>
            </a:pPr>
            <a:r>
              <a:rPr lang="en-CA" altLang="en-US" sz="2800" dirty="0">
                <a:latin typeface="Tw Cen MT (Body)"/>
                <a:cs typeface="Times New Roman" panose="02020603050405020304" pitchFamily="18" charset="0"/>
                <a:hlinkClick r:id="rId3"/>
              </a:rPr>
              <a:t>Video</a:t>
            </a:r>
            <a:r>
              <a:rPr lang="en-CA" altLang="en-US" sz="2800" dirty="0">
                <a:latin typeface="Tw Cen MT (Body)"/>
                <a:cs typeface="Times New Roman" panose="02020603050405020304" pitchFamily="18" charset="0"/>
              </a:rPr>
              <a:t> – Biomolecules - You are what you eat!</a:t>
            </a:r>
            <a:endParaRPr lang="en-US" altLang="en-US" sz="2800" dirty="0">
              <a:latin typeface="Tw Cen MT (Body)"/>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animEffect transition="in" filter="fade">
                                      <p:cBhvr>
                                        <p:cTn id="23" dur="500"/>
                                        <p:tgtEl>
                                          <p:spTgt spid="13315">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315">
                                            <p:txEl>
                                              <p:pRg st="8" end="8"/>
                                            </p:txEl>
                                          </p:spTgt>
                                        </p:tgtEl>
                                        <p:attrNameLst>
                                          <p:attrName>style.visibility</p:attrName>
                                        </p:attrNameLst>
                                      </p:cBhvr>
                                      <p:to>
                                        <p:strVal val="visible"/>
                                      </p:to>
                                    </p:set>
                                    <p:animEffect transition="in" filter="fade">
                                      <p:cBhvr>
                                        <p:cTn id="26" dur="5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351CCA37-B71E-3ADC-A36D-FD30AA104D3C}"/>
              </a:ext>
            </a:extLst>
          </p:cNvPr>
          <p:cNvSpPr>
            <a:spLocks noGrp="1" noChangeArrowheads="1"/>
          </p:cNvSpPr>
          <p:nvPr>
            <p:ph type="title"/>
          </p:nvPr>
        </p:nvSpPr>
        <p:spPr>
          <a:xfrm>
            <a:off x="685800" y="376238"/>
            <a:ext cx="7289800" cy="1498600"/>
          </a:xfrm>
        </p:spPr>
        <p:txBody>
          <a:bodyPr/>
          <a:lstStyle/>
          <a:p>
            <a:pPr eaLnBrk="1" hangingPunct="1">
              <a:defRPr/>
            </a:pPr>
            <a:r>
              <a:rPr lang="en-US" altLang="en-US" dirty="0"/>
              <a:t>Carbohydrates</a:t>
            </a:r>
          </a:p>
        </p:txBody>
      </p:sp>
      <p:sp>
        <p:nvSpPr>
          <p:cNvPr id="15364" name="Rectangle 3">
            <a:extLst>
              <a:ext uri="{FF2B5EF4-FFF2-40B4-BE49-F238E27FC236}">
                <a16:creationId xmlns:a16="http://schemas.microsoft.com/office/drawing/2014/main" id="{74838C38-6D2D-4CFE-BA5D-6775C713E6A0}"/>
              </a:ext>
            </a:extLst>
          </p:cNvPr>
          <p:cNvSpPr>
            <a:spLocks noGrp="1"/>
          </p:cNvSpPr>
          <p:nvPr>
            <p:ph type="body" idx="1"/>
          </p:nvPr>
        </p:nvSpPr>
        <p:spPr>
          <a:xfrm>
            <a:off x="369888" y="1524000"/>
            <a:ext cx="6172200" cy="4351338"/>
          </a:xfrm>
        </p:spPr>
        <p:txBody>
          <a:bodyPr/>
          <a:lstStyle/>
          <a:p>
            <a:pPr eaLnBrk="1" hangingPunct="1"/>
            <a:r>
              <a:rPr lang="en-US" altLang="en-US" sz="2600">
                <a:latin typeface="Tw Cen MT (Body)"/>
                <a:cs typeface="Times New Roman" panose="02020603050405020304" pitchFamily="18" charset="0"/>
              </a:rPr>
              <a:t>Carbohydrates are </a:t>
            </a:r>
            <a:r>
              <a:rPr lang="en-US" altLang="en-US" sz="2600" b="1">
                <a:latin typeface="Tw Cen MT (Body)"/>
                <a:cs typeface="Times New Roman" panose="02020603050405020304" pitchFamily="18" charset="0"/>
              </a:rPr>
              <a:t>sugar</a:t>
            </a:r>
            <a:r>
              <a:rPr lang="en-US" altLang="en-US" sz="2600">
                <a:latin typeface="Tw Cen MT (Body)"/>
                <a:cs typeface="Times New Roman" panose="02020603050405020304" pitchFamily="18" charset="0"/>
              </a:rPr>
              <a:t> molecules and are your main source of </a:t>
            </a:r>
            <a:r>
              <a:rPr lang="en-US" altLang="en-US" sz="2600" b="1">
                <a:latin typeface="Tw Cen MT (Body)"/>
                <a:cs typeface="Times New Roman" panose="02020603050405020304" pitchFamily="18" charset="0"/>
              </a:rPr>
              <a:t>energy</a:t>
            </a:r>
            <a:r>
              <a:rPr lang="en-US" altLang="en-US" sz="2600">
                <a:latin typeface="Tw Cen MT (Body)"/>
                <a:cs typeface="Times New Roman" panose="02020603050405020304" pitchFamily="18" charset="0"/>
              </a:rPr>
              <a:t>. You eat your carbs in the form of breads, cereals, rice, and pasta. </a:t>
            </a:r>
          </a:p>
          <a:p>
            <a:pPr eaLnBrk="1" hangingPunct="1"/>
            <a:r>
              <a:rPr lang="en-US" altLang="en-US" sz="2600">
                <a:latin typeface="Tw Cen MT (Body)"/>
                <a:cs typeface="Times New Roman" panose="02020603050405020304" pitchFamily="18" charset="0"/>
              </a:rPr>
              <a:t>The mitochondria in your cells use the sugar for </a:t>
            </a:r>
            <a:r>
              <a:rPr lang="en-US" altLang="en-US" sz="2600" b="1">
                <a:latin typeface="Tw Cen MT (Body)"/>
                <a:cs typeface="Times New Roman" panose="02020603050405020304" pitchFamily="18" charset="0"/>
              </a:rPr>
              <a:t>cellular respiration </a:t>
            </a:r>
            <a:r>
              <a:rPr lang="en-US" altLang="en-US" sz="2600">
                <a:latin typeface="Tw Cen MT (Body)"/>
                <a:cs typeface="Times New Roman" panose="02020603050405020304" pitchFamily="18" charset="0"/>
              </a:rPr>
              <a:t>to make </a:t>
            </a:r>
            <a:r>
              <a:rPr lang="en-US" altLang="en-US" sz="2600" b="1">
                <a:latin typeface="Tw Cen MT (Body)"/>
                <a:cs typeface="Times New Roman" panose="02020603050405020304" pitchFamily="18" charset="0"/>
              </a:rPr>
              <a:t>ATP</a:t>
            </a:r>
            <a:r>
              <a:rPr lang="en-US" altLang="en-US" sz="2600">
                <a:latin typeface="Tw Cen MT (Body)"/>
                <a:cs typeface="Times New Roman" panose="02020603050405020304" pitchFamily="18" charset="0"/>
              </a:rPr>
              <a:t>. ATP is the cellular energy that all cells use.  </a:t>
            </a:r>
          </a:p>
        </p:txBody>
      </p:sp>
      <p:pic>
        <p:nvPicPr>
          <p:cNvPr id="12292" name="Picture 5" descr="C:\Users\wes.schmitt\AppData\Local\Microsoft\Windows\INetCache\Content.MSO\89D41F82.tmp">
            <a:extLst>
              <a:ext uri="{FF2B5EF4-FFF2-40B4-BE49-F238E27FC236}">
                <a16:creationId xmlns:a16="http://schemas.microsoft.com/office/drawing/2014/main" id="{C15BF631-885F-5FE4-8567-F8E4900163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2400" y="2286000"/>
            <a:ext cx="245586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descr="C:\Users\wes.schmitt\AppData\Local\Microsoft\Windows\INetCache\Content.MSO\D586244.tmp">
            <a:extLst>
              <a:ext uri="{FF2B5EF4-FFF2-40B4-BE49-F238E27FC236}">
                <a16:creationId xmlns:a16="http://schemas.microsoft.com/office/drawing/2014/main" id="{331A4594-050D-6B07-97D3-6F1255F2EE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75" y="4443413"/>
            <a:ext cx="341788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EXPLORE: Interrelated Photosynthesis and Cellular Respiration: BIOLOGY 1  HON - Paul - S1 - 2021-2022">
            <a:extLst>
              <a:ext uri="{FF2B5EF4-FFF2-40B4-BE49-F238E27FC236}">
                <a16:creationId xmlns:a16="http://schemas.microsoft.com/office/drawing/2014/main" id="{C9319F74-AF2C-D37C-9754-43B24EFF69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5988" y="4364038"/>
            <a:ext cx="586740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714CF12F-F77F-F4D8-80FB-CC10FB6D3571}"/>
              </a:ext>
            </a:extLst>
          </p:cNvPr>
          <p:cNvSpPr>
            <a:spLocks noGrp="1" noChangeArrowheads="1"/>
          </p:cNvSpPr>
          <p:nvPr>
            <p:ph type="body" idx="1"/>
          </p:nvPr>
        </p:nvSpPr>
        <p:spPr>
          <a:xfrm>
            <a:off x="219075" y="957263"/>
            <a:ext cx="4352925" cy="4022725"/>
          </a:xfrm>
        </p:spPr>
        <p:txBody>
          <a:bodyPr/>
          <a:lstStyle/>
          <a:p>
            <a:pPr marL="0" indent="0" eaLnBrk="1" hangingPunct="1">
              <a:buFont typeface="Tw Cen MT" panose="020B0602020104020603" pitchFamily="34" charset="0"/>
              <a:buNone/>
              <a:defRPr/>
            </a:pPr>
            <a:r>
              <a:rPr lang="en-US" altLang="en-US" sz="2600" dirty="0">
                <a:latin typeface="Tw Cen MT (Body)"/>
                <a:cs typeface="Times New Roman" panose="02020603050405020304" pitchFamily="18" charset="0"/>
              </a:rPr>
              <a:t>Carbohydrates are composed of the elements carbon (C), hydrogen (H), and oxygen (O).</a:t>
            </a:r>
          </a:p>
          <a:p>
            <a:pPr marL="0" indent="0" eaLnBrk="1" hangingPunct="1">
              <a:buFont typeface="Tw Cen MT" panose="020B0602020104020603" pitchFamily="34" charset="0"/>
              <a:buNone/>
              <a:defRPr/>
            </a:pPr>
            <a:r>
              <a:rPr lang="en-US" altLang="en-US" sz="2600" dirty="0">
                <a:latin typeface="Tw Cen MT (Body)"/>
                <a:cs typeface="Times New Roman" panose="02020603050405020304" pitchFamily="18" charset="0"/>
              </a:rPr>
              <a:t>They typically form 5 or 6 sided carbon rings. </a:t>
            </a:r>
          </a:p>
          <a:p>
            <a:pPr marL="0" indent="0" eaLnBrk="1" hangingPunct="1">
              <a:buFont typeface="Tw Cen MT" panose="020B0602020104020603" pitchFamily="34" charset="0"/>
              <a:buNone/>
              <a:defRPr/>
            </a:pPr>
            <a:r>
              <a:rPr lang="en-US" altLang="en-US" sz="2600" dirty="0">
                <a:latin typeface="Tw Cen MT (Body)"/>
                <a:cs typeface="Times New Roman" panose="02020603050405020304" pitchFamily="18" charset="0"/>
              </a:rPr>
              <a:t>There are 3 types of carbohydrates:</a:t>
            </a:r>
          </a:p>
          <a:p>
            <a:pPr eaLnBrk="1" hangingPunct="1">
              <a:buFont typeface="Wingdings" panose="05000000000000000000" pitchFamily="2" charset="2"/>
              <a:buNone/>
              <a:defRPr/>
            </a:pPr>
            <a:r>
              <a:rPr lang="en-US" altLang="en-US" sz="2600" dirty="0">
                <a:latin typeface="Tw Cen MT (Body)"/>
                <a:cs typeface="Times New Roman" panose="02020603050405020304" pitchFamily="18" charset="0"/>
              </a:rPr>
              <a:t>1. Monosaccharides</a:t>
            </a:r>
          </a:p>
          <a:p>
            <a:pPr eaLnBrk="1" hangingPunct="1">
              <a:buFont typeface="Wingdings" panose="05000000000000000000" pitchFamily="2" charset="2"/>
              <a:buNone/>
              <a:defRPr/>
            </a:pPr>
            <a:r>
              <a:rPr lang="en-US" altLang="en-US" sz="2600" dirty="0">
                <a:latin typeface="Tw Cen MT (Body)"/>
                <a:cs typeface="Times New Roman" panose="02020603050405020304" pitchFamily="18" charset="0"/>
              </a:rPr>
              <a:t>2. Disaccharides</a:t>
            </a:r>
          </a:p>
          <a:p>
            <a:pPr eaLnBrk="1" hangingPunct="1">
              <a:buFont typeface="Wingdings" panose="05000000000000000000" pitchFamily="2" charset="2"/>
              <a:buNone/>
              <a:defRPr/>
            </a:pPr>
            <a:r>
              <a:rPr lang="en-US" altLang="en-US" sz="2600" dirty="0">
                <a:latin typeface="Tw Cen MT (Body)"/>
                <a:cs typeface="Times New Roman" panose="02020603050405020304" pitchFamily="18" charset="0"/>
              </a:rPr>
              <a:t>3. Polysaccharides</a:t>
            </a:r>
          </a:p>
        </p:txBody>
      </p:sp>
      <p:pic>
        <p:nvPicPr>
          <p:cNvPr id="13315" name="Picture 2">
            <a:extLst>
              <a:ext uri="{FF2B5EF4-FFF2-40B4-BE49-F238E27FC236}">
                <a16:creationId xmlns:a16="http://schemas.microsoft.com/office/drawing/2014/main" id="{4436D3C7-0491-CEF4-1B20-13976A0298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538" y="596900"/>
            <a:ext cx="23177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E8E9F069-1197-4EE3-BAF0-018583ED55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2588" y="2760663"/>
            <a:ext cx="20891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F8890D16-78E9-C9CC-86A1-0FDF199A11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554538"/>
            <a:ext cx="51054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a:extLst>
              <a:ext uri="{FF2B5EF4-FFF2-40B4-BE49-F238E27FC236}">
                <a16:creationId xmlns:a16="http://schemas.microsoft.com/office/drawing/2014/main" id="{A4696BFE-2156-FEBE-E3F6-6A29F08205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5763" y="990600"/>
            <a:ext cx="24177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A4E00EEC-A938-52E2-5C5E-AF7C2469FFD8}"/>
              </a:ext>
            </a:extLst>
          </p:cNvPr>
          <p:cNvSpPr txBox="1">
            <a:spLocks noChangeArrowheads="1"/>
          </p:cNvSpPr>
          <p:nvPr/>
        </p:nvSpPr>
        <p:spPr bwMode="auto">
          <a:xfrm>
            <a:off x="417513" y="1657350"/>
            <a:ext cx="5191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defTabSz="912813">
              <a:lnSpc>
                <a:spcPct val="90000"/>
              </a:lnSpc>
              <a:spcBef>
                <a:spcPts val="1200"/>
              </a:spcBef>
              <a:spcAft>
                <a:spcPts val="200"/>
              </a:spcAft>
              <a:buClr>
                <a:schemeClr val="accent2"/>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defTabSz="912813">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0"/>
              </a:defRPr>
            </a:lvl2pPr>
            <a:lvl3pPr marL="44767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3pPr>
            <a:lvl4pPr marL="59372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4pPr>
            <a:lvl5pPr marL="776288"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9pPr>
          </a:lstStyle>
          <a:p>
            <a:pPr eaLnBrk="1" hangingPunct="1"/>
            <a:r>
              <a:rPr lang="en-US" altLang="en-US" sz="2400" b="1">
                <a:latin typeface="Tw Cen MT (Body)"/>
              </a:rPr>
              <a:t>Monosaccharides</a:t>
            </a:r>
            <a:r>
              <a:rPr lang="en-US" altLang="en-US" sz="2400">
                <a:latin typeface="Tw Cen MT (Body)"/>
              </a:rPr>
              <a:t> are a single unit of sugar. </a:t>
            </a:r>
          </a:p>
          <a:p>
            <a:pPr eaLnBrk="1" hangingPunct="1"/>
            <a:r>
              <a:rPr lang="en-US" altLang="en-US" sz="2400">
                <a:latin typeface="Tw Cen MT (Body)"/>
              </a:rPr>
              <a:t>If two monosaccharides are combined together, the result is called a </a:t>
            </a:r>
            <a:r>
              <a:rPr lang="en-US" altLang="en-US" sz="2400" b="1">
                <a:latin typeface="Tw Cen MT (Body)"/>
              </a:rPr>
              <a:t>disaccharide</a:t>
            </a:r>
          </a:p>
          <a:p>
            <a:pPr eaLnBrk="1" hangingPunct="1"/>
            <a:r>
              <a:rPr lang="en-US" altLang="en-US" sz="2400">
                <a:latin typeface="Tw Cen MT (Body)"/>
              </a:rPr>
              <a:t>If there are many monosaccharides combined, </a:t>
            </a:r>
            <a:r>
              <a:rPr lang="en-US" altLang="en-US">
                <a:latin typeface="Tw Cen MT (Body)"/>
              </a:rPr>
              <a:t>the</a:t>
            </a:r>
            <a:r>
              <a:rPr lang="en-US" altLang="en-US" sz="2400">
                <a:latin typeface="Tw Cen MT (Body)"/>
              </a:rPr>
              <a:t> resulting  molecule is a </a:t>
            </a:r>
            <a:r>
              <a:rPr lang="en-US" altLang="en-US" sz="2400" b="1">
                <a:latin typeface="Tw Cen MT (Body)"/>
              </a:rPr>
              <a:t>polysaccharide</a:t>
            </a:r>
          </a:p>
        </p:txBody>
      </p:sp>
      <p:grpSp>
        <p:nvGrpSpPr>
          <p:cNvPr id="14339" name="Group 2">
            <a:extLst>
              <a:ext uri="{FF2B5EF4-FFF2-40B4-BE49-F238E27FC236}">
                <a16:creationId xmlns:a16="http://schemas.microsoft.com/office/drawing/2014/main" id="{C3A2A56E-04FC-5AC4-C3A1-04FED358CEC2}"/>
              </a:ext>
            </a:extLst>
          </p:cNvPr>
          <p:cNvGrpSpPr>
            <a:grpSpLocks/>
          </p:cNvGrpSpPr>
          <p:nvPr/>
        </p:nvGrpSpPr>
        <p:grpSpPr bwMode="auto">
          <a:xfrm>
            <a:off x="5513388" y="223838"/>
            <a:ext cx="2641600" cy="2122487"/>
            <a:chOff x="6172200" y="3816017"/>
            <a:chExt cx="2292350" cy="2813383"/>
          </a:xfrm>
        </p:grpSpPr>
        <p:pic>
          <p:nvPicPr>
            <p:cNvPr id="14342" name="Picture 7" descr="http://www.peoriaendocrine.com/images/diabetes_lecture/glucose.GIF">
              <a:extLst>
                <a:ext uri="{FF2B5EF4-FFF2-40B4-BE49-F238E27FC236}">
                  <a16:creationId xmlns:a16="http://schemas.microsoft.com/office/drawing/2014/main" id="{577281A2-2EEB-39E0-76C6-12AAABFFE4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35603" t="83138" r="39629" b="-255"/>
            <a:stretch>
              <a:fillRect/>
            </a:stretch>
          </p:blipFill>
          <p:spPr bwMode="auto">
            <a:xfrm>
              <a:off x="6858000" y="6096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http://www.peoriaendocrine.com/images/diabetes_lecture/glucose.GIF">
              <a:extLst>
                <a:ext uri="{FF2B5EF4-FFF2-40B4-BE49-F238E27FC236}">
                  <a16:creationId xmlns:a16="http://schemas.microsoft.com/office/drawing/2014/main" id="{50122C03-4063-630B-76EA-AFE18692FC7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50325" r="2" b="19501"/>
            <a:stretch>
              <a:fillRect/>
            </a:stretch>
          </p:blipFill>
          <p:spPr bwMode="auto">
            <a:xfrm>
              <a:off x="6172200" y="3816017"/>
              <a:ext cx="2292350" cy="250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0" name="Picture 8" descr="http://upload.wikimedia.org/wikipedia/commons/b/bc/Disaccharide_structure.png">
            <a:extLst>
              <a:ext uri="{FF2B5EF4-FFF2-40B4-BE49-F238E27FC236}">
                <a16:creationId xmlns:a16="http://schemas.microsoft.com/office/drawing/2014/main" id="{F1DC0367-8138-E360-73E2-3B957ADD52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3388" y="2268538"/>
            <a:ext cx="3429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bioweb.wku.edu/courses/BIOL115/Wyatt/Biochem/Carbos/Carb_poly.gif">
            <a:extLst>
              <a:ext uri="{FF2B5EF4-FFF2-40B4-BE49-F238E27FC236}">
                <a16:creationId xmlns:a16="http://schemas.microsoft.com/office/drawing/2014/main" id="{A9B89EE0-75E8-9DFA-139C-4CBAFDDEDB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1338" y="4391025"/>
            <a:ext cx="24241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79738C8-BDCD-AB0C-4E59-E8537D50919E}"/>
              </a:ext>
            </a:extLst>
          </p:cNvPr>
          <p:cNvSpPr>
            <a:spLocks noGrp="1" noChangeArrowheads="1"/>
          </p:cNvSpPr>
          <p:nvPr>
            <p:ph type="title"/>
          </p:nvPr>
        </p:nvSpPr>
        <p:spPr/>
        <p:txBody>
          <a:bodyPr/>
          <a:lstStyle/>
          <a:p>
            <a:pPr eaLnBrk="1" hangingPunct="1">
              <a:defRPr/>
            </a:pPr>
            <a:r>
              <a:rPr lang="en-US" altLang="en-US" dirty="0"/>
              <a:t>Examples of Carbohydrates</a:t>
            </a:r>
          </a:p>
        </p:txBody>
      </p:sp>
      <p:sp>
        <p:nvSpPr>
          <p:cNvPr id="15363" name="Rectangle 3">
            <a:extLst>
              <a:ext uri="{FF2B5EF4-FFF2-40B4-BE49-F238E27FC236}">
                <a16:creationId xmlns:a16="http://schemas.microsoft.com/office/drawing/2014/main" id="{D8B63B05-5266-0238-33A4-EC32B1989BB9}"/>
              </a:ext>
            </a:extLst>
          </p:cNvPr>
          <p:cNvSpPr>
            <a:spLocks noGrp="1"/>
          </p:cNvSpPr>
          <p:nvPr>
            <p:ph type="body" idx="1"/>
          </p:nvPr>
        </p:nvSpPr>
        <p:spPr>
          <a:xfrm>
            <a:off x="457200" y="1600200"/>
            <a:ext cx="4419600" cy="4724400"/>
          </a:xfrm>
        </p:spPr>
        <p:txBody>
          <a:bodyPr/>
          <a:lstStyle/>
          <a:p>
            <a:pPr eaLnBrk="1" hangingPunct="1"/>
            <a:r>
              <a:rPr lang="en-US" altLang="en-US" sz="2400" u="sng"/>
              <a:t>Monosaccharides</a:t>
            </a:r>
            <a:r>
              <a:rPr lang="en-US" altLang="en-US" sz="2400"/>
              <a:t>: glucose, fructose, galactose</a:t>
            </a:r>
          </a:p>
          <a:p>
            <a:pPr eaLnBrk="1" hangingPunct="1"/>
            <a:endParaRPr lang="en-US" altLang="en-US" sz="2400"/>
          </a:p>
          <a:p>
            <a:pPr eaLnBrk="1" hangingPunct="1"/>
            <a:r>
              <a:rPr lang="en-US" altLang="en-US" sz="2400" u="sng"/>
              <a:t>Disaccharides</a:t>
            </a:r>
            <a:r>
              <a:rPr lang="en-US" altLang="en-US" sz="2400"/>
              <a:t>: sucrose, lactose, maltose</a:t>
            </a:r>
          </a:p>
          <a:p>
            <a:pPr eaLnBrk="1" hangingPunct="1"/>
            <a:endParaRPr lang="en-US" altLang="en-US" sz="2400"/>
          </a:p>
          <a:p>
            <a:pPr eaLnBrk="1" hangingPunct="1"/>
            <a:r>
              <a:rPr lang="en-US" altLang="en-US" sz="2400" u="sng"/>
              <a:t>Polysaccharides</a:t>
            </a:r>
            <a:r>
              <a:rPr lang="en-US" altLang="en-US" sz="2400"/>
              <a:t>: starch, chitin, glycogen, cellulose</a:t>
            </a:r>
          </a:p>
        </p:txBody>
      </p:sp>
      <p:pic>
        <p:nvPicPr>
          <p:cNvPr id="15364" name="Picture 4">
            <a:extLst>
              <a:ext uri="{FF2B5EF4-FFF2-40B4-BE49-F238E27FC236}">
                <a16:creationId xmlns:a16="http://schemas.microsoft.com/office/drawing/2014/main" id="{7EE9E8E8-FBB4-6E40-DBBF-FD6D002A4B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209800"/>
            <a:ext cx="4010025"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C4D4-E3C8-2125-4AA6-C213D27212E5}"/>
              </a:ext>
            </a:extLst>
          </p:cNvPr>
          <p:cNvSpPr>
            <a:spLocks noGrp="1"/>
          </p:cNvSpPr>
          <p:nvPr>
            <p:ph type="title"/>
          </p:nvPr>
        </p:nvSpPr>
        <p:spPr>
          <a:xfrm>
            <a:off x="768350" y="112713"/>
            <a:ext cx="7289800" cy="1498600"/>
          </a:xfrm>
        </p:spPr>
        <p:txBody>
          <a:bodyPr/>
          <a:lstStyle/>
          <a:p>
            <a:pPr>
              <a:defRPr/>
            </a:pPr>
            <a:r>
              <a:rPr lang="en-US" dirty="0"/>
              <a:t>Functions of carbohydrates</a:t>
            </a:r>
          </a:p>
        </p:txBody>
      </p:sp>
      <p:sp>
        <p:nvSpPr>
          <p:cNvPr id="4" name="Rectangle 3">
            <a:extLst>
              <a:ext uri="{FF2B5EF4-FFF2-40B4-BE49-F238E27FC236}">
                <a16:creationId xmlns:a16="http://schemas.microsoft.com/office/drawing/2014/main" id="{D15BEE9E-4C44-8FD3-0049-F821B548856D}"/>
              </a:ext>
            </a:extLst>
          </p:cNvPr>
          <p:cNvSpPr>
            <a:spLocks noGrp="1"/>
          </p:cNvSpPr>
          <p:nvPr>
            <p:ph idx="1"/>
          </p:nvPr>
        </p:nvSpPr>
        <p:spPr>
          <a:xfrm>
            <a:off x="533400" y="1417638"/>
            <a:ext cx="8534400" cy="4022725"/>
          </a:xfrm>
        </p:spPr>
        <p:txBody>
          <a:bodyPr/>
          <a:lstStyle/>
          <a:p>
            <a:pPr lvl="1" eaLnBrk="1" hangingPunct="1"/>
            <a:r>
              <a:rPr lang="en-US" altLang="en-US" sz="2600">
                <a:latin typeface="Tw Cen MT (Body)"/>
                <a:cs typeface="Times New Roman" panose="02020603050405020304" pitchFamily="18" charset="0"/>
              </a:rPr>
              <a:t>Simple monosaccharide sugars (such as glucose) and disaccharides (such as lactose) are used in cellular respiration to quickly make energy for cell in the form of ATP.</a:t>
            </a:r>
          </a:p>
          <a:p>
            <a:pPr lvl="1" eaLnBrk="1" hangingPunct="1"/>
            <a:endParaRPr lang="en-US" altLang="en-US" sz="2600">
              <a:latin typeface="Tw Cen MT (Body)"/>
              <a:cs typeface="Times New Roman" panose="02020603050405020304" pitchFamily="18" charset="0"/>
            </a:endParaRPr>
          </a:p>
          <a:p>
            <a:pPr lvl="1" eaLnBrk="1" hangingPunct="1"/>
            <a:endParaRPr lang="en-US" altLang="en-US" sz="2600">
              <a:latin typeface="Tw Cen MT (Body)"/>
              <a:cs typeface="Times New Roman" panose="02020603050405020304" pitchFamily="18" charset="0"/>
            </a:endParaRPr>
          </a:p>
          <a:p>
            <a:pPr lvl="1" eaLnBrk="1" hangingPunct="1"/>
            <a:endParaRPr lang="en-US" altLang="en-US" sz="2600">
              <a:latin typeface="Tw Cen MT (Body)"/>
              <a:cs typeface="Times New Roman" panose="02020603050405020304" pitchFamily="18" charset="0"/>
            </a:endParaRPr>
          </a:p>
          <a:p>
            <a:pPr lvl="1" eaLnBrk="1" hangingPunct="1"/>
            <a:endParaRPr lang="en-US" altLang="en-US" sz="2600">
              <a:latin typeface="Tw Cen MT (Body)"/>
              <a:cs typeface="Times New Roman" panose="02020603050405020304" pitchFamily="18" charset="0"/>
            </a:endParaRPr>
          </a:p>
          <a:p>
            <a:pPr lvl="1" eaLnBrk="1" hangingPunct="1"/>
            <a:endParaRPr lang="en-US" altLang="en-US" sz="2600">
              <a:latin typeface="Tw Cen MT (Body)"/>
              <a:cs typeface="Times New Roman" panose="02020603050405020304" pitchFamily="18" charset="0"/>
            </a:endParaRPr>
          </a:p>
          <a:p>
            <a:pPr lvl="1" eaLnBrk="1" hangingPunct="1"/>
            <a:endParaRPr lang="en-US" altLang="en-US" sz="2600">
              <a:latin typeface="Tw Cen MT (Body)"/>
              <a:cs typeface="Times New Roman" panose="02020603050405020304" pitchFamily="18" charset="0"/>
            </a:endParaRPr>
          </a:p>
          <a:p>
            <a:pPr lvl="1" eaLnBrk="1" hangingPunct="1"/>
            <a:r>
              <a:rPr lang="en-US" altLang="en-US" sz="2600">
                <a:latin typeface="Tw Cen MT (Body)"/>
                <a:cs typeface="Times New Roman" panose="02020603050405020304" pitchFamily="18" charset="0"/>
              </a:rPr>
              <a:t>Polysaccharides are more complex sugars and have two main functions:</a:t>
            </a:r>
          </a:p>
          <a:p>
            <a:pPr lvl="2" eaLnBrk="1" hangingPunct="1"/>
            <a:r>
              <a:rPr lang="en-US" altLang="en-US" sz="2400">
                <a:latin typeface="Tw Cen MT (Body)"/>
                <a:cs typeface="Times New Roman" panose="02020603050405020304" pitchFamily="18" charset="0"/>
              </a:rPr>
              <a:t> short term energy </a:t>
            </a:r>
            <a:r>
              <a:rPr lang="en-US" altLang="en-US" sz="2400" b="1">
                <a:latin typeface="Tw Cen MT (Body)"/>
                <a:cs typeface="Times New Roman" panose="02020603050405020304" pitchFamily="18" charset="0"/>
              </a:rPr>
              <a:t>storage</a:t>
            </a:r>
            <a:r>
              <a:rPr lang="en-US" altLang="en-US" sz="2400">
                <a:latin typeface="Tw Cen MT (Body)"/>
                <a:cs typeface="Times New Roman" panose="02020603050405020304" pitchFamily="18" charset="0"/>
              </a:rPr>
              <a:t> </a:t>
            </a:r>
          </a:p>
          <a:p>
            <a:pPr lvl="2" eaLnBrk="1" hangingPunct="1"/>
            <a:r>
              <a:rPr lang="en-US" altLang="en-US" sz="2400">
                <a:latin typeface="Tw Cen MT (Body)"/>
                <a:cs typeface="Times New Roman" panose="02020603050405020304" pitchFamily="18" charset="0"/>
              </a:rPr>
              <a:t> </a:t>
            </a:r>
            <a:r>
              <a:rPr lang="en-US" altLang="en-US" sz="2400" b="1">
                <a:latin typeface="Tw Cen MT (Body)"/>
                <a:cs typeface="Times New Roman" panose="02020603050405020304" pitchFamily="18" charset="0"/>
              </a:rPr>
              <a:t>structure</a:t>
            </a:r>
          </a:p>
          <a:p>
            <a:pPr eaLnBrk="1" hangingPunct="1"/>
            <a:endParaRPr lang="en-US" altLang="en-US" sz="2600">
              <a:latin typeface="Tw Cen MT (Body)"/>
              <a:cs typeface="Times New Roman" panose="02020603050405020304" pitchFamily="18" charset="0"/>
            </a:endParaRPr>
          </a:p>
        </p:txBody>
      </p:sp>
      <p:pic>
        <p:nvPicPr>
          <p:cNvPr id="16388" name="Picture 4" descr="EXPLORE: Interrelated Photosynthesis and Cellular Respiration: BIOLOGY 1  HON - Paul - S1 - 2021-2022">
            <a:extLst>
              <a:ext uri="{FF2B5EF4-FFF2-40B4-BE49-F238E27FC236}">
                <a16:creationId xmlns:a16="http://schemas.microsoft.com/office/drawing/2014/main" id="{429B8290-A5A6-6D47-D2FF-FBF3686537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8300" y="2514600"/>
            <a:ext cx="58674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472FE536-DA9A-5E4C-BA58-007A9C7318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25750" y="2139950"/>
            <a:ext cx="39243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a:extLst>
              <a:ext uri="{FF2B5EF4-FFF2-40B4-BE49-F238E27FC236}">
                <a16:creationId xmlns:a16="http://schemas.microsoft.com/office/drawing/2014/main" id="{D4F7DF4A-9A4A-C9B5-8E76-47BDB0C80B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200" y="3554413"/>
            <a:ext cx="688498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E270F93F-7350-5C14-1B3D-411A400B6E0F}"/>
              </a:ext>
            </a:extLst>
          </p:cNvPr>
          <p:cNvSpPr txBox="1">
            <a:spLocks noChangeArrowheads="1"/>
          </p:cNvSpPr>
          <p:nvPr/>
        </p:nvSpPr>
        <p:spPr bwMode="auto">
          <a:xfrm>
            <a:off x="603250" y="457200"/>
            <a:ext cx="762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90488" indent="-90488" defTabSz="912813">
              <a:lnSpc>
                <a:spcPct val="90000"/>
              </a:lnSpc>
              <a:spcBef>
                <a:spcPts val="1200"/>
              </a:spcBef>
              <a:spcAft>
                <a:spcPts val="200"/>
              </a:spcAft>
              <a:buClr>
                <a:schemeClr val="accent2"/>
              </a:buClr>
              <a:buSzPct val="100000"/>
              <a:buFont typeface="Tw Cen MT" panose="020B0602020104020603" pitchFamily="34" charset="0"/>
              <a:buChar char=" "/>
              <a:defRPr sz="2000">
                <a:solidFill>
                  <a:schemeClr val="tx1"/>
                </a:solidFill>
                <a:latin typeface="Tw Cen MT" panose="020B0602020104020603" pitchFamily="34" charset="0"/>
              </a:defRPr>
            </a:lvl1pPr>
            <a:lvl2pPr marL="265113" indent="-136525" defTabSz="912813">
              <a:lnSpc>
                <a:spcPct val="90000"/>
              </a:lnSpc>
              <a:spcBef>
                <a:spcPts val="200"/>
              </a:spcBef>
              <a:spcAft>
                <a:spcPts val="400"/>
              </a:spcAft>
              <a:buClr>
                <a:schemeClr val="accent2"/>
              </a:buClr>
              <a:buFont typeface="Wingdings 3" panose="05040102010807070707" pitchFamily="18" charset="2"/>
              <a:buChar char=""/>
              <a:defRPr sz="1600">
                <a:solidFill>
                  <a:schemeClr val="tx1"/>
                </a:solidFill>
                <a:latin typeface="Tw Cen MT" panose="020B0602020104020603" pitchFamily="34" charset="0"/>
              </a:defRPr>
            </a:lvl2pPr>
            <a:lvl3pPr marL="44767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3pPr>
            <a:lvl4pPr marL="593725"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4pPr>
            <a:lvl5pPr marL="776288" indent="-136525" defTabSz="912813">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5pPr>
            <a:lvl6pPr marL="12334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6pPr>
            <a:lvl7pPr marL="16906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7pPr>
            <a:lvl8pPr marL="21478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8pPr>
            <a:lvl9pPr marL="2605088" indent="-136525" defTabSz="912813" eaLnBrk="0" fontAlgn="base" hangingPunct="0">
              <a:lnSpc>
                <a:spcPct val="90000"/>
              </a:lnSpc>
              <a:spcBef>
                <a:spcPts val="200"/>
              </a:spcBef>
              <a:spcAft>
                <a:spcPts val="400"/>
              </a:spcAft>
              <a:buClr>
                <a:schemeClr val="accent2"/>
              </a:buClr>
              <a:buFont typeface="Wingdings 3" panose="05040102010807070707" pitchFamily="18" charset="2"/>
              <a:buChar char=""/>
              <a:defRPr sz="1200">
                <a:solidFill>
                  <a:schemeClr val="tx1"/>
                </a:solidFill>
                <a:latin typeface="Tw Cen MT" panose="020B0602020104020603" pitchFamily="34" charset="0"/>
              </a:defRPr>
            </a:lvl9pPr>
          </a:lstStyle>
          <a:p>
            <a:pPr eaLnBrk="1" hangingPunct="1"/>
            <a:r>
              <a:rPr lang="en-US" altLang="en-US" sz="2400" b="1"/>
              <a:t>Starch </a:t>
            </a:r>
            <a:r>
              <a:rPr lang="en-US" altLang="en-US" sz="2400"/>
              <a:t>and </a:t>
            </a:r>
            <a:r>
              <a:rPr lang="en-US" altLang="en-US" sz="2400" b="1"/>
              <a:t>glycogen</a:t>
            </a:r>
            <a:r>
              <a:rPr lang="en-US" altLang="en-US" sz="2400"/>
              <a:t> are examples of short-term energy storage polysaccharides.</a:t>
            </a:r>
          </a:p>
          <a:p>
            <a:pPr eaLnBrk="1" hangingPunct="1"/>
            <a:r>
              <a:rPr lang="en-US" altLang="en-US" sz="2400"/>
              <a:t>They are made of long branching chains of glucose molecules which can be stored and saved for use in cellular respiration later. </a:t>
            </a: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Welcome to Biology 11&amp;quot;&quot;/&gt;&lt;property id=&quot;20307&quot; value=&quot;317&quot;/&gt;&lt;/object&gt;&lt;object type=&quot;3&quot; unique_id=&quot;10004&quot;&gt;&lt;property id=&quot;20148&quot; value=&quot;5&quot;/&gt;&lt;property id=&quot;20300&quot; value=&quot;Slide 2&quot;/&gt;&lt;property id=&quot;20307&quot; value=&quot;318&quot;/&gt;&lt;/object&gt;&lt;object type=&quot;3&quot; unique_id=&quot;10005&quot;&gt;&lt;property id=&quot;20148&quot; value=&quot;5&quot;/&gt;&lt;property id=&quot;20300&quot; value=&quot;Slide 3&quot;/&gt;&lt;property id=&quot;20307&quot; value=&quot;319&quot;/&gt;&lt;/object&gt;&lt;object type=&quot;3&quot; unique_id=&quot;10006&quot;&gt;&lt;property id=&quot;20148&quot; value=&quot;5&quot;/&gt;&lt;property id=&quot;20300&quot; value=&quot;Slide 4&quot;/&gt;&lt;property id=&quot;20307&quot; value=&quot;320&quot;/&gt;&lt;/object&gt;&lt;object type=&quot;3&quot; unique_id=&quot;10007&quot;&gt;&lt;property id=&quot;20148&quot; value=&quot;5&quot;/&gt;&lt;property id=&quot;20300&quot; value=&quot;Slide 5 - &amp;quot;Topics of Biology 11&amp;quot;&quot;/&gt;&lt;property id=&quot;20307&quot; value=&quot;321&quot;/&gt;&lt;/object&gt;&lt;object type=&quot;3&quot; unique_id=&quot;10008&quot;&gt;&lt;property id=&quot;20148&quot; value=&quot;5&quot;/&gt;&lt;property id=&quot;20300&quot; value=&quot;Slide 6 - &amp;quot;Biology This Semester&amp;quot;&quot;/&gt;&lt;property id=&quot;20307&quot; value=&quot;322&quot;/&gt;&lt;/object&gt;&lt;object type=&quot;3&quot; unique_id=&quot;10009&quot;&gt;&lt;property id=&quot;20148&quot; value=&quot;5&quot;/&gt;&lt;property id=&quot;20300&quot; value=&quot;Slide 7 - &amp;quot;The Cell&amp;quot;&quot;/&gt;&lt;property id=&quot;20307&quot; value=&quot;299&quot;/&gt;&lt;/object&gt;&lt;object type=&quot;3&quot; unique_id=&quot;10010&quot;&gt;&lt;property id=&quot;20148&quot; value=&quot;5&quot;/&gt;&lt;property id=&quot;20300&quot; value=&quot;Slide 8 - &amp;quot;Objectives&amp;quot;&quot;/&gt;&lt;property id=&quot;20307&quot; value=&quot;281&quot;/&gt;&lt;/object&gt;&lt;object type=&quot;3&quot; unique_id=&quot;10011&quot;&gt;&lt;property id=&quot;20148&quot; value=&quot;5&quot;/&gt;&lt;property id=&quot;20300&quot; value=&quot;Slide 9 - &amp;quot;Types of Cells&amp;quot;&quot;/&gt;&lt;property id=&quot;20307&quot; value=&quot;257&quot;/&gt;&lt;/object&gt;&lt;object type=&quot;3&quot; unique_id=&quot;10012&quot;&gt;&lt;property id=&quot;20148&quot; value=&quot;5&quot;/&gt;&lt;property id=&quot;20300&quot; value=&quot;Slide 10 - &amp;quot;Prokaryotes vs eukaryotes&amp;quot;&quot;/&gt;&lt;property id=&quot;20307&quot; value=&quot;289&quot;/&gt;&lt;/object&gt;&lt;object type=&quot;3&quot; unique_id=&quot;10013&quot;&gt;&lt;property id=&quot;20148&quot; value=&quot;5&quot;/&gt;&lt;property id=&quot;20300&quot; value=&quot;Slide 11 - &amp;quot;Prokaryotes&amp;quot;&quot;/&gt;&lt;property id=&quot;20307&quot; value=&quot;295&quot;/&gt;&lt;/object&gt;&lt;object type=&quot;3&quot; unique_id=&quot;10014&quot;&gt;&lt;property id=&quot;20148&quot; value=&quot;5&quot;/&gt;&lt;property id=&quot;20300&quot; value=&quot;Slide 12 - &amp;quot;Eukaryotes&amp;quot;&quot;/&gt;&lt;property id=&quot;20307&quot; value=&quot;296&quot;/&gt;&lt;/object&gt;&lt;object type=&quot;3&quot; unique_id=&quot;10015&quot;&gt;&lt;property id=&quot;20148&quot; value=&quot;5&quot;/&gt;&lt;property id=&quot;20300&quot; value=&quot;Slide 13&quot;/&gt;&lt;property id=&quot;20307&quot; value=&quot;297&quot;/&gt;&lt;/object&gt;&lt;object type=&quot;3&quot; unique_id=&quot;10016&quot;&gt;&lt;property id=&quot;20148&quot; value=&quot;5&quot;/&gt;&lt;property id=&quot;20300&quot; value=&quot;Slide 14 - &amp;quot;What do you remember??&amp;quot;&quot;/&gt;&lt;property id=&quot;20307&quot; value=&quot;275&quot;/&gt;&lt;/object&gt;&lt;object type=&quot;3&quot; unique_id=&quot;10017&quot;&gt;&lt;property id=&quot;20148&quot; value=&quot;5&quot;/&gt;&lt;property id=&quot;20300&quot; value=&quot;Slide 15 - &amp;quot;Cell Membrane&amp;quot;&quot;/&gt;&lt;property id=&quot;20307&quot; value=&quot;260&quot;/&gt;&lt;/object&gt;&lt;object type=&quot;3&quot; unique_id=&quot;10018&quot;&gt;&lt;property id=&quot;20148&quot; value=&quot;5&quot;/&gt;&lt;property id=&quot;20300&quot; value=&quot;Slide 16 - &amp;quot;Cell Membrane&amp;quot;&quot;/&gt;&lt;property id=&quot;20307&quot; value=&quot;261&quot;/&gt;&lt;/object&gt;&lt;object type=&quot;3&quot; unique_id=&quot;10019&quot;&gt;&lt;property id=&quot;20148&quot; value=&quot;5&quot;/&gt;&lt;property id=&quot;20300&quot; value=&quot;Slide 17 - &amp;quot;Nucleus&amp;quot;&quot;/&gt;&lt;property id=&quot;20307&quot; value=&quot;262&quot;/&gt;&lt;/object&gt;&lt;object type=&quot;3&quot; unique_id=&quot;10020&quot;&gt;&lt;property id=&quot;20148&quot; value=&quot;5&quot;/&gt;&lt;property id=&quot;20300&quot; value=&quot;Slide 18 - &amp;quot;RER &amp;amp; SER&amp;quot;&quot;/&gt;&lt;property id=&quot;20307&quot; value=&quot;263&quot;/&gt;&lt;/object&gt;&lt;object type=&quot;3&quot; unique_id=&quot;10021&quot;&gt;&lt;property id=&quot;20148&quot; value=&quot;5&quot;/&gt;&lt;property id=&quot;20300&quot; value=&quot;Slide 19 - &amp;quot;RER &amp;amp; SER&amp;quot;&quot;/&gt;&lt;property id=&quot;20307&quot; value=&quot;265&quot;/&gt;&lt;/object&gt;&lt;object type=&quot;3&quot; unique_id=&quot;10022&quot;&gt;&lt;property id=&quot;20148&quot; value=&quot;5&quot;/&gt;&lt;property id=&quot;20300&quot; value=&quot;Slide 20 - &amp;quot;Ribosomes&amp;quot;&quot;/&gt;&lt;property id=&quot;20307&quot; value=&quot;264&quot;/&gt;&lt;/object&gt;&lt;object type=&quot;3&quot; unique_id=&quot;10023&quot;&gt;&lt;property id=&quot;20148&quot; value=&quot;5&quot;/&gt;&lt;property id=&quot;20300&quot; value=&quot;Slide 21 - &amp;quot;Golgi Body&amp;quot;&quot;/&gt;&lt;property id=&quot;20307&quot; value=&quot;266&quot;/&gt;&lt;/object&gt;&lt;object type=&quot;3&quot; unique_id=&quot;10024&quot;&gt;&lt;property id=&quot;20148&quot; value=&quot;5&quot;/&gt;&lt;property id=&quot;20300&quot; value=&quot;Slide 22 - &amp;quot;Vacuoles &amp;amp; Vesicles&amp;quot;&quot;/&gt;&lt;property id=&quot;20307&quot; value=&quot;272&quot;/&gt;&lt;/object&gt;&lt;object type=&quot;3&quot; unique_id=&quot;10025&quot;&gt;&lt;property id=&quot;20148&quot; value=&quot;5&quot;/&gt;&lt;property id=&quot;20300&quot; value=&quot;Slide 23 - &amp;quot;Mitochondria&amp;quot;&quot;/&gt;&lt;property id=&quot;20307&quot; value=&quot;267&quot;/&gt;&lt;/object&gt;&lt;object type=&quot;3&quot; unique_id=&quot;10026&quot;&gt;&lt;property id=&quot;20148&quot; value=&quot;5&quot;/&gt;&lt;property id=&quot;20300&quot; value=&quot;Slide 24 - &amp;quot;Chloroplast&amp;quot;&quot;/&gt;&lt;property id=&quot;20307&quot; value=&quot;268&quot;/&gt;&lt;/object&gt;&lt;object type=&quot;3&quot; unique_id=&quot;10027&quot;&gt;&lt;property id=&quot;20148&quot; value=&quot;5&quot;/&gt;&lt;property id=&quot;20300&quot; value=&quot;Slide 25 - &amp;quot;Mircrotubules&amp;quot;&quot;/&gt;&lt;property id=&quot;20307&quot; value=&quot;270&quot;/&gt;&lt;/object&gt;&lt;object type=&quot;3&quot; unique_id=&quot;10028&quot;&gt;&lt;property id=&quot;20148&quot; value=&quot;5&quot;/&gt;&lt;property id=&quot;20300&quot; value=&quot;Slide 26 - &amp;quot;Flagella &amp;amp; Cilia&amp;quot;&quot;/&gt;&lt;property id=&quot;20307&quot; value=&quot;269&quot;/&gt;&lt;/object&gt;&lt;object type=&quot;3&quot; unique_id=&quot;10029&quot;&gt;&lt;property id=&quot;20148&quot; value=&quot;5&quot;/&gt;&lt;property id=&quot;20300&quot; value=&quot;Slide 27 - &amp;quot;Cytoskeleton&amp;quot;&quot;/&gt;&lt;property id=&quot;20307&quot; value=&quot;271&quot;/&gt;&lt;/object&gt;&lt;object type=&quot;3&quot; unique_id=&quot;10030&quot;&gt;&lt;property id=&quot;20148&quot; value=&quot;5&quot;/&gt;&lt;property id=&quot;20300&quot; value=&quot;Slide 28 - &amp;quot;Lysosomes &amp;amp; Peroxisomes&amp;quot;&quot;/&gt;&lt;property id=&quot;20307&quot; value=&quot;273&quot;/&gt;&lt;/object&gt;&lt;object type=&quot;3&quot; unique_id=&quot;10031&quot;&gt;&lt;property id=&quot;20148&quot; value=&quot;5&quot;/&gt;&lt;property id=&quot;20300&quot; value=&quot;Slide 29 - &amp;quot;Your Turn!&amp;quot;&quot;/&gt;&lt;property id=&quot;20307&quot; value=&quot;280&quot;/&gt;&lt;/object&gt;&lt;object type=&quot;3&quot; unique_id=&quot;10032&quot;&gt;&lt;property id=&quot;20148&quot; value=&quot;5&quot;/&gt;&lt;property id=&quot;20300&quot; value=&quot;Slide 30 - &amp;quot;Diffusion &amp;amp; Osmosis&amp;quot;&quot;/&gt;&lt;property id=&quot;20307&quot; value=&quot;300&quot;/&gt;&lt;/object&gt;&lt;object type=&quot;3&quot; unique_id=&quot;10033&quot;&gt;&lt;property id=&quot;20148&quot; value=&quot;5&quot;/&gt;&lt;property id=&quot;20300&quot; value=&quot;Slide 31 - &amp;quot;Diffusion and Osmosis&amp;quot;&quot;/&gt;&lt;property id=&quot;20307&quot; value=&quot;290&quot;/&gt;&lt;/object&gt;&lt;object type=&quot;3&quot; unique_id=&quot;10034&quot;&gt;&lt;property id=&quot;20148&quot; value=&quot;5&quot;/&gt;&lt;property id=&quot;20300&quot; value=&quot;Slide 32 - &amp;quot;Diffusion&amp;quot;&quot;/&gt;&lt;property id=&quot;20307&quot; value=&quot;291&quot;/&gt;&lt;/object&gt;&lt;object type=&quot;3&quot; unique_id=&quot;10035&quot;&gt;&lt;property id=&quot;20148&quot; value=&quot;5&quot;/&gt;&lt;property id=&quot;20300&quot; value=&quot;Slide 33 - &amp;quot;Osmosis&amp;quot;&quot;/&gt;&lt;property id=&quot;20307&quot; value=&quot;292&quot;/&gt;&lt;/object&gt;&lt;object type=&quot;3&quot; unique_id=&quot;10036&quot;&gt;&lt;property id=&quot;20148&quot; value=&quot;5&quot;/&gt;&lt;property id=&quot;20300&quot; value=&quot;Slide 34 - &amp;quot;Solutions&amp;quot;&quot;/&gt;&lt;property id=&quot;20307&quot; value=&quot;293&quot;/&gt;&lt;/object&gt;&lt;object type=&quot;3&quot; unique_id=&quot;10037&quot;&gt;&lt;property id=&quot;20148&quot; value=&quot;5&quot;/&gt;&lt;property id=&quot;20300&quot; value=&quot;Slide 35&quot;/&gt;&lt;property id=&quot;20307&quot; value=&quot;294&quot;/&gt;&lt;/object&gt;&lt;object type=&quot;3&quot; unique_id=&quot;10038&quot;&gt;&lt;property id=&quot;20148&quot; value=&quot;5&quot;/&gt;&lt;property id=&quot;20300&quot; value=&quot;Slide 36 - &amp;quot;Diffusion and Osmosis&amp;quot;&quot;/&gt;&lt;property id=&quot;20307&quot; value=&quot;286&quot;/&gt;&lt;/object&gt;&lt;object type=&quot;3&quot; unique_id=&quot;10039&quot;&gt;&lt;property id=&quot;20148&quot; value=&quot;5&quot;/&gt;&lt;property id=&quot;20300&quot; value=&quot;Slide 37 - &amp;quot;Osmosis Details&amp;quot;&quot;/&gt;&lt;property id=&quot;20307&quot; value=&quot;287&quot;/&gt;&lt;/object&gt;&lt;object type=&quot;3&quot; unique_id=&quot;10040&quot;&gt;&lt;property id=&quot;20148&quot; value=&quot;5&quot;/&gt;&lt;property id=&quot;20300&quot; value=&quot;Slide 38&quot;/&gt;&lt;property id=&quot;20307&quot; value=&quot;288&quot;/&gt;&lt;/object&gt;&lt;object type=&quot;3&quot; unique_id=&quot;10041&quot;&gt;&lt;property id=&quot;20148&quot; value=&quot;5&quot;/&gt;&lt;property id=&quot;20300&quot; value=&quot;Slide 39 - &amp;quot;Protein Synthesis&amp;quot;&quot;/&gt;&lt;property id=&quot;20307&quot; value=&quot;298&quot;/&gt;&lt;/object&gt;&lt;object type=&quot;3&quot; unique_id=&quot;10042&quot;&gt;&lt;property id=&quot;20148&quot; value=&quot;5&quot;/&gt;&lt;property id=&quot;20300&quot; value=&quot;Slide 40 - &amp;quot;Protein Synthesis&amp;quot;&quot;/&gt;&lt;property id=&quot;20307&quot; value=&quot;301&quot;/&gt;&lt;/object&gt;&lt;object type=&quot;3&quot; unique_id=&quot;10043&quot;&gt;&lt;property id=&quot;20148&quot; value=&quot;5&quot;/&gt;&lt;property id=&quot;20300&quot; value=&quot;Slide 41 - &amp;quot;Protein Synthesis&amp;quot;&quot;/&gt;&lt;property id=&quot;20307&quot; value=&quot;283&quot;/&gt;&lt;/object&gt;&lt;object type=&quot;3&quot; unique_id=&quot;10044&quot;&gt;&lt;property id=&quot;20148&quot; value=&quot;5&quot;/&gt;&lt;property id=&quot;20300&quot; value=&quot;Slide 42 - &amp;quot;Protein Synthesis cont’d&amp;quot;&quot;/&gt;&lt;property id=&quot;20307&quot; value=&quot;284&quot;/&gt;&lt;/object&gt;&lt;object type=&quot;3&quot; unique_id=&quot;10045&quot;&gt;&lt;property id=&quot;20148&quot; value=&quot;5&quot;/&gt;&lt;property id=&quot;20300&quot; value=&quot;Slide 43 - &amp;quot;Life and its Major Molecules&amp;quot;&quot;/&gt;&lt;property id=&quot;20307&quot; value=&quot;302&quot;/&gt;&lt;/object&gt;&lt;object type=&quot;3&quot; unique_id=&quot;10046&quot;&gt;&lt;property id=&quot;20148&quot; value=&quot;5&quot;/&gt;&lt;property id=&quot;20300&quot; value=&quot;Slide 44 - &amp;quot;objectives&amp;quot;&quot;/&gt;&lt;property id=&quot;20307&quot; value=&quot;303&quot;/&gt;&lt;/object&gt;&lt;object type=&quot;3&quot; unique_id=&quot;10047&quot;&gt;&lt;property id=&quot;20148&quot; value=&quot;5&quot;/&gt;&lt;property id=&quot;20300&quot; value=&quot;Slide 45 - &amp;quot;The 8 Characteristics of Life&amp;quot;&quot;/&gt;&lt;property id=&quot;20307&quot; value=&quot;304&quot;/&gt;&lt;/object&gt;&lt;object type=&quot;3&quot; unique_id=&quot;10048&quot;&gt;&lt;property id=&quot;20148&quot; value=&quot;5&quot;/&gt;&lt;property id=&quot;20300&quot; value=&quot;Slide 46 - &amp;quot;The 8 Characteristics of Life&amp;quot;&quot;/&gt;&lt;property id=&quot;20307&quot; value=&quot;305&quot;/&gt;&lt;/object&gt;&lt;object type=&quot;3&quot; unique_id=&quot;10049&quot;&gt;&lt;property id=&quot;20148&quot; value=&quot;5&quot;/&gt;&lt;property id=&quot;20300&quot; value=&quot;Slide 47 - &amp;quot;4 Molecules of Life&amp;quot;&quot;/&gt;&lt;property id=&quot;20307&quot; value=&quot;306&quot;/&gt;&lt;/object&gt;&lt;object type=&quot;3&quot; unique_id=&quot;10050&quot;&gt;&lt;property id=&quot;20148&quot; value=&quot;5&quot;/&gt;&lt;property id=&quot;20300&quot; value=&quot;Slide 48 - &amp;quot;Carbohydrates&amp;quot;&quot;/&gt;&lt;property id=&quot;20307&quot; value=&quot;307&quot;/&gt;&lt;/object&gt;&lt;object type=&quot;3&quot; unique_id=&quot;10051&quot;&gt;&lt;property id=&quot;20148&quot; value=&quot;5&quot;/&gt;&lt;property id=&quot;20300&quot; value=&quot;Slide 49 - &amp;quot;Carbohydrates Continued&amp;quot;&quot;/&gt;&lt;property id=&quot;20307&quot; value=&quot;308&quot;/&gt;&lt;/object&gt;&lt;object type=&quot;3&quot; unique_id=&quot;10052&quot;&gt;&lt;property id=&quot;20148&quot; value=&quot;5&quot;/&gt;&lt;property id=&quot;20300&quot; value=&quot;Slide 50 - &amp;quot;Examples of Carbohydrates&amp;quot;&quot;/&gt;&lt;property id=&quot;20307&quot; value=&quot;309&quot;/&gt;&lt;/object&gt;&lt;object type=&quot;3&quot; unique_id=&quot;10053&quot;&gt;&lt;property id=&quot;20148&quot; value=&quot;5&quot;/&gt;&lt;property id=&quot;20300&quot; value=&quot;Slide 51 - &amp;quot;Lipids (Fats)&amp;quot;&quot;/&gt;&lt;property id=&quot;20307&quot; value=&quot;310&quot;/&gt;&lt;/object&gt;&lt;object type=&quot;3&quot; unique_id=&quot;10054&quot;&gt;&lt;property id=&quot;20148&quot; value=&quot;5&quot;/&gt;&lt;property id=&quot;20300&quot; value=&quot;Slide 52 - &amp;quot;Lipids Continued&amp;quot;&quot;/&gt;&lt;property id=&quot;20307&quot; value=&quot;311&quot;/&gt;&lt;/object&gt;&lt;object type=&quot;3&quot; unique_id=&quot;10055&quot;&gt;&lt;property id=&quot;20148&quot; value=&quot;5&quot;/&gt;&lt;property id=&quot;20300&quot; value=&quot;Slide 53 - &amp;quot;Proteins&amp;quot;&quot;/&gt;&lt;property id=&quot;20307&quot; value=&quot;312&quot;/&gt;&lt;/object&gt;&lt;object type=&quot;3&quot; unique_id=&quot;10056&quot;&gt;&lt;property id=&quot;20148&quot; value=&quot;5&quot;/&gt;&lt;property id=&quot;20300&quot; value=&quot;Slide 54 - &amp;quot;Nucleic Acids&amp;quot;&quot;/&gt;&lt;property id=&quot;20307&quot; value=&quot;313&quot;/&gt;&lt;/object&gt;&lt;object type=&quot;3&quot; unique_id=&quot;10057&quot;&gt;&lt;property id=&quot;20148&quot; value=&quot;5&quot;/&gt;&lt;property id=&quot;20300&quot; value=&quot;Slide 55 - &amp;quot;Nucleic Acids Continued&amp;quot;&quot;/&gt;&lt;property id=&quot;20307&quot; value=&quot;314&quot;/&gt;&lt;/object&gt;&lt;object type=&quot;3&quot; unique_id=&quot;10058&quot;&gt;&lt;property id=&quot;20148&quot; value=&quot;5&quot;/&gt;&lt;property id=&quot;20300&quot; value=&quot;Slide 56 - &amp;quot;Nucleic Acids Continued&amp;quot;&quot;/&gt;&lt;property id=&quot;20307&quot; value=&quot;315&quot;/&gt;&lt;/object&gt;&lt;object type=&quot;3&quot; unique_id=&quot;10059&quot;&gt;&lt;property id=&quot;20148&quot; value=&quot;5&quot;/&gt;&lt;property id=&quot;20300&quot; value=&quot;Slide 57 - &amp;quot;Nucleic Acids  Continued&amp;quot;&quot;/&gt;&lt;property id=&quot;20307&quot; value=&quot;316&quot;/&gt;&lt;/object&gt;&lt;/object&gt;&lt;object type=&quot;8&quot; unique_id=&quot;1011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79770</TotalTime>
  <Words>1030</Words>
  <Application>Microsoft Office PowerPoint</Application>
  <PresentationFormat>On-screen Show (4:3)</PresentationFormat>
  <Paragraphs>107</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Tahoma</vt:lpstr>
      <vt:lpstr>Arial</vt:lpstr>
      <vt:lpstr>Tw Cen MT Condensed</vt:lpstr>
      <vt:lpstr>Tw Cen MT</vt:lpstr>
      <vt:lpstr>Wingdings 3</vt:lpstr>
      <vt:lpstr>Calibri</vt:lpstr>
      <vt:lpstr>Tw Cen MT (Body)</vt:lpstr>
      <vt:lpstr>Times New Roman</vt:lpstr>
      <vt:lpstr>Wingdings</vt:lpstr>
      <vt:lpstr>Integral</vt:lpstr>
      <vt:lpstr>Biological Macromolecules</vt:lpstr>
      <vt:lpstr>objectives</vt:lpstr>
      <vt:lpstr>4 Molecules of Life</vt:lpstr>
      <vt:lpstr>Carbohydrates</vt:lpstr>
      <vt:lpstr>PowerPoint Presentation</vt:lpstr>
      <vt:lpstr>PowerPoint Presentation</vt:lpstr>
      <vt:lpstr>Examples of Carbohydrates</vt:lpstr>
      <vt:lpstr>Functions of carbohydrates</vt:lpstr>
      <vt:lpstr>PowerPoint Presentation</vt:lpstr>
      <vt:lpstr>PowerPoint Presentation</vt:lpstr>
      <vt:lpstr>PowerPoint Presentation</vt:lpstr>
      <vt:lpstr>Lipids (Fats &amp; Oils)</vt:lpstr>
      <vt:lpstr>PowerPoint Presentation</vt:lpstr>
      <vt:lpstr>PowerPoint Presentation</vt:lpstr>
      <vt:lpstr>PowerPoint Presentation</vt:lpstr>
      <vt:lpstr>PowerPoint Presentation</vt:lpstr>
      <vt:lpstr>PowerPoint Presentation</vt:lpstr>
      <vt:lpstr>Proteins</vt:lpstr>
      <vt:lpstr>PowerPoint Presentation</vt:lpstr>
      <vt:lpstr>PowerPoint Presentation</vt:lpstr>
      <vt:lpstr>Nucleic Acids</vt:lpstr>
      <vt:lpstr>PowerPoint Presentation</vt:lpstr>
      <vt:lpstr>PowerPoint Presentation</vt:lpstr>
      <vt:lpstr>PowerPoint Presentation</vt:lpstr>
      <vt:lpstr>PowerPoint Presentation</vt:lpstr>
      <vt:lpstr>DNA Technology</vt:lpstr>
      <vt:lpstr>Can You … </vt:lpstr>
    </vt:vector>
  </TitlesOfParts>
  <Company>SD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dc:title>
  <dc:creator>Testbank</dc:creator>
  <cp:lastModifiedBy>Wes Schmitt</cp:lastModifiedBy>
  <cp:revision>102</cp:revision>
  <cp:lastPrinted>2016-01-28T22:57:52Z</cp:lastPrinted>
  <dcterms:created xsi:type="dcterms:W3CDTF">1970-03-15T05:32:46Z</dcterms:created>
  <dcterms:modified xsi:type="dcterms:W3CDTF">2024-02-08T23:56:36Z</dcterms:modified>
</cp:coreProperties>
</file>