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7" r:id="rId4"/>
    <p:sldId id="270" r:id="rId5"/>
    <p:sldId id="262" r:id="rId6"/>
    <p:sldId id="275" r:id="rId7"/>
    <p:sldId id="274" r:id="rId8"/>
    <p:sldId id="257" r:id="rId9"/>
    <p:sldId id="258" r:id="rId10"/>
    <p:sldId id="259" r:id="rId11"/>
    <p:sldId id="266" r:id="rId12"/>
    <p:sldId id="260" r:id="rId13"/>
    <p:sldId id="276" r:id="rId14"/>
    <p:sldId id="277" r:id="rId15"/>
    <p:sldId id="263" r:id="rId16"/>
    <p:sldId id="278" r:id="rId17"/>
    <p:sldId id="264" r:id="rId18"/>
    <p:sldId id="273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533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9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20873B4-9843-43B7-8382-55016E0FA558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263D21-AA84-40AA-8AE4-13E00F667A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ighered.mcgraw-hill.com/sites/0072495855/student_view0/chapter2/animation__comparison_of_meiosis_and_mitosis__quiz_1_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CLmR9-YY7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osmosis_works.html" TargetMode="External"/><Relationship Id="rId2" Type="http://schemas.openxmlformats.org/officeDocument/2006/relationships/hyperlink" Target="http://highered.mcgraw-hill.com/sites/0072495855/student_view0/chapter2/animation__how_diffusion_work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fig.cox.miami.edu/~cmallery/150/memb/c8.7x13.osmolality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emc.maricopa.edu/faculty/farabee/BIOBK/bloodcells.gif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PKvHrD1eS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mitosis_and_cytokinesis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L0k-enzoe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Biology 11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Cell Processes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0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01561"/>
          </a:xfrm>
        </p:spPr>
        <p:txBody>
          <a:bodyPr>
            <a:noAutofit/>
          </a:bodyPr>
          <a:lstStyle/>
          <a:p>
            <a:r>
              <a:rPr lang="en-CA" sz="3600" b="1" dirty="0" smtClean="0">
                <a:solidFill>
                  <a:srgbClr val="002060"/>
                </a:solidFill>
                <a:hlinkClick r:id="rId2"/>
              </a:rPr>
              <a:t>Mitosis </a:t>
            </a:r>
            <a:r>
              <a:rPr lang="en-CA" sz="3600" b="1" dirty="0" err="1" smtClean="0">
                <a:solidFill>
                  <a:srgbClr val="002060"/>
                </a:solidFill>
                <a:hlinkClick r:id="rId2"/>
              </a:rPr>
              <a:t>Vs</a:t>
            </a:r>
            <a:r>
              <a:rPr lang="en-CA" sz="3600" b="1" dirty="0" smtClean="0">
                <a:solidFill>
                  <a:srgbClr val="002060"/>
                </a:solidFill>
                <a:hlinkClick r:id="rId2"/>
              </a:rPr>
              <a:t> Meiosis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4" descr="c13x8meiosis-compar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653961"/>
            <a:ext cx="91440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024744" cy="1143000"/>
          </a:xfrm>
        </p:spPr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Diffusion</a:t>
            </a:r>
            <a:endParaRPr lang="en-US" sz="2800" dirty="0"/>
          </a:p>
          <a:p>
            <a:pPr lvl="1"/>
            <a:r>
              <a:rPr lang="en-CA" sz="2800" dirty="0" smtClean="0"/>
              <a:t>Movement of</a:t>
            </a:r>
            <a:r>
              <a:rPr lang="en-CA" sz="2800" b="1" dirty="0" smtClean="0"/>
              <a:t> PARTICLES </a:t>
            </a:r>
            <a:r>
              <a:rPr lang="en-CA" sz="2800" dirty="0" smtClean="0"/>
              <a:t>from an area of high concentration to an area of low concentration</a:t>
            </a:r>
            <a:endParaRPr lang="en-US" sz="2800" dirty="0"/>
          </a:p>
          <a:p>
            <a:r>
              <a:rPr lang="en-US" sz="2800" dirty="0" smtClean="0">
                <a:hlinkClick r:id="rId3"/>
              </a:rPr>
              <a:t>Osmosis</a:t>
            </a:r>
            <a:endParaRPr lang="en-US" sz="2800" dirty="0" smtClean="0"/>
          </a:p>
          <a:p>
            <a:pPr lvl="1"/>
            <a:r>
              <a:rPr lang="en-CA" sz="2800" dirty="0" smtClean="0"/>
              <a:t>Movement of </a:t>
            </a:r>
            <a:r>
              <a:rPr lang="en-CA" sz="2800" b="1" dirty="0" smtClean="0"/>
              <a:t>WATER</a:t>
            </a:r>
            <a:r>
              <a:rPr lang="en-CA" sz="2800" dirty="0" smtClean="0"/>
              <a:t> from an area of high concentration to an area of low concentration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1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Selectively Permeable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7772400" cy="3508977"/>
          </a:xfrm>
        </p:spPr>
        <p:txBody>
          <a:bodyPr/>
          <a:lstStyle/>
          <a:p>
            <a:r>
              <a:rPr lang="en-US" dirty="0" smtClean="0"/>
              <a:t>Cell membranes are selectively permeable – they select what is able to cross them</a:t>
            </a:r>
          </a:p>
          <a:p>
            <a:r>
              <a:rPr lang="en-US" dirty="0" smtClean="0"/>
              <a:t>Water is able to cross membranes while many solutes (particles dissolved in solution such as sugar) do not cross freely </a:t>
            </a:r>
          </a:p>
          <a:p>
            <a:r>
              <a:rPr lang="en-US" dirty="0" smtClean="0"/>
              <a:t>This leads to osmosis, the </a:t>
            </a:r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diffusion of water</a:t>
            </a:r>
            <a:endParaRPr lang="en-US" dirty="0"/>
          </a:p>
        </p:txBody>
      </p:sp>
      <p:pic>
        <p:nvPicPr>
          <p:cNvPr id="2050" name="Picture 2" descr="http://www.sbarrsclassroom.com/uploads/9/5/7/7/9577813/1326857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3" y="3505200"/>
            <a:ext cx="3921517" cy="320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8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Isotonic</a:t>
            </a:r>
            <a:r>
              <a:rPr lang="en-CA" b="1" dirty="0" smtClean="0"/>
              <a:t>: </a:t>
            </a:r>
            <a:r>
              <a:rPr lang="en-CA" b="1" dirty="0" smtClean="0">
                <a:solidFill>
                  <a:srgbClr val="002060"/>
                </a:solidFill>
              </a:rPr>
              <a:t>equal concentration </a:t>
            </a:r>
            <a:r>
              <a:rPr lang="en-CA" b="1" dirty="0">
                <a:solidFill>
                  <a:srgbClr val="002060"/>
                </a:solidFill>
              </a:rPr>
              <a:t>of </a:t>
            </a:r>
            <a:r>
              <a:rPr lang="en-CA" b="1" dirty="0" smtClean="0">
                <a:solidFill>
                  <a:srgbClr val="002060"/>
                </a:solidFill>
              </a:rPr>
              <a:t>water inside and outside the cell</a:t>
            </a:r>
            <a:endParaRPr lang="en-CA" b="1" dirty="0" smtClean="0"/>
          </a:p>
          <a:p>
            <a:pPr lvl="1"/>
            <a:r>
              <a:rPr lang="en-CA" dirty="0" smtClean="0"/>
              <a:t>the concentration of the solute is equal on both sides of the cell membrane</a:t>
            </a:r>
            <a:endParaRPr lang="en-CA" sz="1800" i="1" dirty="0" smtClean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No net gain of water into or out of the cell</a:t>
            </a:r>
          </a:p>
          <a:p>
            <a:endParaRPr lang="en-CA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0" r="33410" b="28655"/>
          <a:stretch/>
        </p:blipFill>
        <p:spPr bwMode="auto">
          <a:xfrm>
            <a:off x="990600" y="358140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www.phschool.com/science/biology_place/biocoach/biomembrane1/images/Isot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7489"/>
            <a:ext cx="3509770" cy="212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Hypertonic: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higher concentration of water inside the cell</a:t>
            </a:r>
          </a:p>
          <a:p>
            <a:pPr lvl="1"/>
            <a:r>
              <a:rPr lang="en-CA" dirty="0" smtClean="0"/>
              <a:t>the </a:t>
            </a:r>
            <a:r>
              <a:rPr lang="en-CA" dirty="0"/>
              <a:t>concentration of the solute is higher outside of the cell </a:t>
            </a:r>
            <a:r>
              <a:rPr lang="en-CA" dirty="0" smtClean="0"/>
              <a:t>(solution)</a:t>
            </a:r>
            <a:endParaRPr lang="en-CA" b="1" dirty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Water moves out of the cell; the cell shrinks</a:t>
            </a:r>
          </a:p>
        </p:txBody>
      </p:sp>
      <p:pic>
        <p:nvPicPr>
          <p:cNvPr id="5" name="Picture 4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2" t="28070"/>
          <a:stretch/>
        </p:blipFill>
        <p:spPr bwMode="auto">
          <a:xfrm>
            <a:off x="1073972" y="3581400"/>
            <a:ext cx="3193228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27450"/>
            <a:ext cx="3467100" cy="229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4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24744" cy="1143000"/>
          </a:xfrm>
        </p:spPr>
        <p:txBody>
          <a:bodyPr/>
          <a:lstStyle/>
          <a:p>
            <a:r>
              <a:rPr lang="en-CA" dirty="0" smtClean="0"/>
              <a:t>Osmosis Details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CA" b="1" u="sng" dirty="0" smtClean="0"/>
              <a:t>Hypotonic:</a:t>
            </a:r>
            <a:r>
              <a:rPr lang="en-CA" b="1" dirty="0" smtClean="0"/>
              <a:t> </a:t>
            </a:r>
            <a:r>
              <a:rPr lang="en-CA" b="1" dirty="0" smtClean="0">
                <a:solidFill>
                  <a:srgbClr val="002060"/>
                </a:solidFill>
              </a:rPr>
              <a:t>lower </a:t>
            </a:r>
            <a:r>
              <a:rPr lang="en-CA" b="1" dirty="0">
                <a:solidFill>
                  <a:srgbClr val="002060"/>
                </a:solidFill>
              </a:rPr>
              <a:t>concentration of water </a:t>
            </a:r>
            <a:r>
              <a:rPr lang="en-CA" b="1" dirty="0" smtClean="0">
                <a:solidFill>
                  <a:srgbClr val="002060"/>
                </a:solidFill>
              </a:rPr>
              <a:t>inside the cell</a:t>
            </a:r>
            <a:endParaRPr lang="en-CA" b="1" dirty="0">
              <a:solidFill>
                <a:srgbClr val="002060"/>
              </a:solidFill>
            </a:endParaRPr>
          </a:p>
          <a:p>
            <a:pPr lvl="1"/>
            <a:r>
              <a:rPr lang="en-CA" dirty="0" smtClean="0"/>
              <a:t>the concentration of the solute is </a:t>
            </a:r>
            <a:r>
              <a:rPr lang="en-CA" dirty="0" smtClean="0"/>
              <a:t>lower on the outside </a:t>
            </a:r>
            <a:r>
              <a:rPr lang="en-CA" dirty="0" smtClean="0"/>
              <a:t>of the cell </a:t>
            </a:r>
            <a:r>
              <a:rPr lang="en-CA" dirty="0" smtClean="0"/>
              <a:t>(solution) </a:t>
            </a:r>
          </a:p>
          <a:p>
            <a:pPr lvl="1"/>
            <a:r>
              <a:rPr lang="en-CA" dirty="0" smtClean="0"/>
              <a:t>so </a:t>
            </a:r>
            <a:r>
              <a:rPr lang="en-CA" dirty="0" smtClean="0"/>
              <a:t>water moves into the cell; the cell swells (if too much it can burst!  </a:t>
            </a:r>
            <a:r>
              <a:rPr lang="en-CA" dirty="0" smtClean="0">
                <a:sym typeface="Wingdings" pitchFamily="2" charset="2"/>
              </a:rPr>
              <a:t> LYSIS!</a:t>
            </a:r>
            <a:r>
              <a:rPr lang="en-CA" dirty="0" smtClean="0"/>
              <a:t>)</a:t>
            </a:r>
            <a:endParaRPr lang="en-US" dirty="0"/>
          </a:p>
        </p:txBody>
      </p:sp>
      <p:pic>
        <p:nvPicPr>
          <p:cNvPr id="4" name="Picture 3" descr="http://www.phschool.com/science/biology_place/biocoach/biomembrane1/images/Tonic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r="66820"/>
          <a:stretch/>
        </p:blipFill>
        <p:spPr bwMode="auto">
          <a:xfrm>
            <a:off x="852948" y="3886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ni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2766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hippopotamus carto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71" y="723900"/>
            <a:ext cx="13119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51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http://fig.cox.miami.edu/~cmallery/150/memb/c8.7x13.osmolality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0" y="851474"/>
            <a:ext cx="7526439" cy="528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495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581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emc.maricopa.edu/faculty/farabee/BIOBK/bloodcells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2336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Diffusion and 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Crash Course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696200" cy="350897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Describe Protein Synthesis</a:t>
            </a:r>
          </a:p>
          <a:p>
            <a:r>
              <a:rPr lang="en-CA" dirty="0" smtClean="0"/>
              <a:t>Compare and contrast the processes of mitosis and meiosis</a:t>
            </a:r>
          </a:p>
          <a:p>
            <a:r>
              <a:rPr lang="en-CA" dirty="0" smtClean="0"/>
              <a:t>Compare and contrast diffusion and 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447800"/>
            <a:ext cx="4495800" cy="4800600"/>
          </a:xfrm>
        </p:spPr>
        <p:txBody>
          <a:bodyPr>
            <a:normAutofit fontScale="92500"/>
          </a:bodyPr>
          <a:lstStyle/>
          <a:p>
            <a:pPr marL="525780" indent="-457200">
              <a:buAutoNum type="arabicPeriod"/>
            </a:pPr>
            <a:r>
              <a:rPr lang="en-CA" dirty="0" smtClean="0"/>
              <a:t>The nucleus receives a chemical signal to make a specific protein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DNA message for a specific protein is copied into a small molecule called ribonucleic acid or RNA</a:t>
            </a:r>
          </a:p>
          <a:p>
            <a:pPr marL="525780" indent="-457200">
              <a:buAutoNum type="arabicPeriod"/>
            </a:pPr>
            <a:r>
              <a:rPr lang="en-CA" dirty="0" smtClean="0"/>
              <a:t>RNA leaves through a nuclear pore</a:t>
            </a:r>
          </a:p>
          <a:p>
            <a:pPr marL="525780" indent="-457200">
              <a:buAutoNum type="arabicPeriod"/>
            </a:pPr>
            <a:r>
              <a:rPr lang="en-CA" dirty="0" smtClean="0"/>
              <a:t>The RNA message is delivered to the ribosome, where the protein is made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2192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1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0636"/>
            <a:ext cx="7024744" cy="722864"/>
          </a:xfrm>
        </p:spPr>
        <p:txBody>
          <a:bodyPr/>
          <a:lstStyle/>
          <a:p>
            <a:r>
              <a:rPr lang="en-CA" dirty="0" smtClean="0"/>
              <a:t>Protein Synthesis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4191000" cy="426720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manufactured protein enters the ER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the ER and carries the vesicle to Golgi body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Golgi repackages the protein for transport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A vesicle forms off the end of Golgi and moves to cell membrane</a:t>
            </a:r>
          </a:p>
          <a:p>
            <a:pPr marL="525780" indent="-457200">
              <a:buFont typeface="+mj-lt"/>
              <a:buAutoNum type="arabicPeriod" startAt="5"/>
            </a:pPr>
            <a:r>
              <a:rPr lang="en-CA" dirty="0" smtClean="0"/>
              <a:t>The vesicle attached to cell membrane and is released out of the cell.</a:t>
            </a:r>
            <a:endParaRPr lang="en-US" dirty="0" smtClean="0"/>
          </a:p>
          <a:p>
            <a:pPr marL="525780" indent="-457200">
              <a:buFont typeface="+mj-lt"/>
              <a:buAutoNum type="arabicPeriod" startAt="5"/>
            </a:pPr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63887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3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Body cells</a:t>
            </a:r>
          </a:p>
          <a:p>
            <a:r>
              <a:rPr lang="en-CA" dirty="0" smtClean="0"/>
              <a:t>Growth and repair</a:t>
            </a:r>
          </a:p>
          <a:p>
            <a:r>
              <a:rPr lang="en-CA" dirty="0" smtClean="0"/>
              <a:t>Creates 2 identical cells</a:t>
            </a:r>
          </a:p>
          <a:p>
            <a:r>
              <a:rPr lang="en-CA" dirty="0" smtClean="0"/>
              <a:t>Daughter cells are identical to parent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660648" cy="296890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Sex cells</a:t>
            </a:r>
          </a:p>
          <a:p>
            <a:r>
              <a:rPr lang="en-CA" dirty="0" smtClean="0"/>
              <a:t>Makes gametes</a:t>
            </a:r>
          </a:p>
          <a:p>
            <a:r>
              <a:rPr lang="en-CA" dirty="0" smtClean="0"/>
              <a:t>Creates 4 genetically different cells</a:t>
            </a:r>
          </a:p>
          <a:p>
            <a:r>
              <a:rPr lang="en-CA" dirty="0" smtClean="0"/>
              <a:t>Daughter cells 	 are genetically different to parent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0448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6887" y="152400"/>
            <a:ext cx="7024744" cy="1143000"/>
          </a:xfrm>
        </p:spPr>
        <p:txBody>
          <a:bodyPr/>
          <a:lstStyle/>
          <a:p>
            <a:r>
              <a:rPr lang="en-CA" dirty="0" smtClean="0">
                <a:hlinkClick r:id="rId2"/>
              </a:rPr>
              <a:t>Cell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325410"/>
            <a:ext cx="3057148" cy="639762"/>
          </a:xfrm>
        </p:spPr>
        <p:txBody>
          <a:bodyPr/>
          <a:lstStyle/>
          <a:p>
            <a:r>
              <a:rPr lang="en-CA" dirty="0" smtClean="0"/>
              <a:t>MITOSIS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82" y="1931413"/>
            <a:ext cx="8221918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two identical diploid (2N) cells.</a:t>
            </a:r>
          </a:p>
          <a:p>
            <a:endParaRPr lang="en-CA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068231" y="3610707"/>
            <a:ext cx="3055717" cy="639762"/>
          </a:xfrm>
        </p:spPr>
        <p:txBody>
          <a:bodyPr/>
          <a:lstStyle/>
          <a:p>
            <a:r>
              <a:rPr lang="en-CA" dirty="0" smtClean="0"/>
              <a:t>MEIOSIS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9036" y="4280479"/>
            <a:ext cx="8297763" cy="3426106"/>
          </a:xfrm>
        </p:spPr>
        <p:txBody>
          <a:bodyPr>
            <a:normAutofit/>
          </a:bodyPr>
          <a:lstStyle/>
          <a:p>
            <a:r>
              <a:rPr lang="en-CA" dirty="0" smtClean="0"/>
              <a:t>A 2N diploid cell (contains two copies of each chromosome – one from each parent) will divide to form four different N haploid cells (half as many of the original number of chromosomes)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788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ytimg.com/vi/FODmSmG5z2Y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4285" b="8573"/>
          <a:stretch/>
        </p:blipFill>
        <p:spPr bwMode="auto">
          <a:xfrm>
            <a:off x="355714" y="609600"/>
            <a:ext cx="82270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2784" y="1665558"/>
            <a:ext cx="28956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81200" y="3970480"/>
            <a:ext cx="2895600" cy="212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22182" y="1683980"/>
            <a:ext cx="2942826" cy="226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2146" y="3970480"/>
            <a:ext cx="3500657" cy="196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4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02" y="304800"/>
            <a:ext cx="7024744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Mitosis Steps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5086350" cy="48006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I</a:t>
            </a:r>
            <a:r>
              <a:rPr lang="en-US" dirty="0"/>
              <a:t>nterphase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P</a:t>
            </a:r>
            <a:r>
              <a:rPr lang="en-US" dirty="0">
                <a:solidFill>
                  <a:srgbClr val="FFC000"/>
                </a:solidFill>
              </a:rPr>
              <a:t>rophase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M</a:t>
            </a:r>
            <a:r>
              <a:rPr lang="en-US" dirty="0">
                <a:solidFill>
                  <a:srgbClr val="FFC000"/>
                </a:solidFill>
              </a:rPr>
              <a:t>etaphase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A</a:t>
            </a:r>
            <a:r>
              <a:rPr lang="en-US" dirty="0">
                <a:solidFill>
                  <a:srgbClr val="FFC000"/>
                </a:solidFill>
              </a:rPr>
              <a:t>naphase </a:t>
            </a:r>
          </a:p>
          <a:p>
            <a:r>
              <a:rPr lang="en-US" sz="2800" b="1" dirty="0" err="1">
                <a:solidFill>
                  <a:srgbClr val="FFC000"/>
                </a:solidFill>
              </a:rPr>
              <a:t>T</a:t>
            </a:r>
            <a:r>
              <a:rPr lang="en-US" dirty="0" err="1">
                <a:solidFill>
                  <a:srgbClr val="FFC000"/>
                </a:solidFill>
              </a:rPr>
              <a:t>elophase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sz="2800" b="1" dirty="0" smtClean="0"/>
              <a:t>C</a:t>
            </a:r>
            <a:r>
              <a:rPr lang="en-US" dirty="0" smtClean="0"/>
              <a:t>ytokinesis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</a:t>
            </a:r>
          </a:p>
          <a:p>
            <a:pPr marL="0" indent="0">
              <a:buNone/>
            </a:pPr>
            <a:r>
              <a:rPr lang="en-CA" sz="3200" b="1" dirty="0" smtClean="0">
                <a:solidFill>
                  <a:srgbClr val="002060"/>
                </a:solidFill>
              </a:rPr>
              <a:t>I</a:t>
            </a:r>
            <a:r>
              <a:rPr lang="en-CA" dirty="0" smtClean="0"/>
              <a:t> </a:t>
            </a:r>
            <a:r>
              <a:rPr lang="en-CA" sz="3200" b="1" dirty="0" smtClean="0">
                <a:solidFill>
                  <a:srgbClr val="002060"/>
                </a:solidFill>
              </a:rPr>
              <a:t>P</a:t>
            </a:r>
            <a:r>
              <a:rPr lang="en-CA" dirty="0" smtClean="0"/>
              <a:t>icked </a:t>
            </a:r>
            <a:r>
              <a:rPr lang="en-CA" sz="3200" b="1" dirty="0" smtClean="0">
                <a:solidFill>
                  <a:srgbClr val="002060"/>
                </a:solidFill>
              </a:rPr>
              <a:t>M</a:t>
            </a:r>
            <a:r>
              <a:rPr lang="en-CA" dirty="0" smtClean="0"/>
              <a:t>any </a:t>
            </a:r>
            <a:r>
              <a:rPr lang="en-CA" sz="3200" b="1" dirty="0" smtClean="0">
                <a:solidFill>
                  <a:srgbClr val="002060"/>
                </a:solidFill>
              </a:rPr>
              <a:t>A</a:t>
            </a:r>
            <a:r>
              <a:rPr lang="en-CA" dirty="0" smtClean="0"/>
              <a:t>pples </a:t>
            </a:r>
            <a:r>
              <a:rPr lang="en-CA" sz="3200" b="1" dirty="0" smtClean="0">
                <a:solidFill>
                  <a:srgbClr val="002060"/>
                </a:solidFill>
              </a:rPr>
              <a:t>T</a:t>
            </a:r>
            <a:r>
              <a:rPr lang="en-CA" dirty="0" smtClean="0"/>
              <a:t>oday </a:t>
            </a:r>
            <a:r>
              <a:rPr lang="en-CA" sz="3200" b="1" dirty="0" smtClean="0">
                <a:solidFill>
                  <a:srgbClr val="002060"/>
                </a:solidFill>
              </a:rPr>
              <a:t>C</a:t>
            </a:r>
            <a:r>
              <a:rPr lang="en-CA" dirty="0" smtClean="0"/>
              <a:t>heck it out.</a:t>
            </a:r>
          </a:p>
          <a:p>
            <a:pPr marL="0" indent="0">
              <a:buNone/>
            </a:pPr>
            <a:r>
              <a:rPr lang="en-CA" dirty="0" smtClean="0">
                <a:hlinkClick r:id="rId2"/>
              </a:rPr>
              <a:t>Mitosis Crash Course!</a:t>
            </a:r>
            <a:endParaRPr lang="en-US" dirty="0"/>
          </a:p>
        </p:txBody>
      </p:sp>
      <p:pic>
        <p:nvPicPr>
          <p:cNvPr id="39940" name="Picture 4" descr="mitos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362200" y="1943100"/>
            <a:ext cx="29718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647950" y="2590800"/>
            <a:ext cx="2686050" cy="476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05075" y="3067050"/>
            <a:ext cx="2828925" cy="142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6512" y="3581400"/>
            <a:ext cx="2828925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24744" cy="9144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Meiosis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3581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TII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</a:t>
            </a:r>
          </a:p>
        </p:txBody>
      </p:sp>
      <p:pic>
        <p:nvPicPr>
          <p:cNvPr id="40964" name="Picture 4" descr="meiosis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7319</TotalTime>
  <Words>497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Wingdings 2</vt:lpstr>
      <vt:lpstr>Austin</vt:lpstr>
      <vt:lpstr>Biology 11</vt:lpstr>
      <vt:lpstr>Objectives</vt:lpstr>
      <vt:lpstr>Protein Synthesis</vt:lpstr>
      <vt:lpstr>Protein Synthesis cont’d</vt:lpstr>
      <vt:lpstr>Cell Reproduction</vt:lpstr>
      <vt:lpstr>Cell Reproduction</vt:lpstr>
      <vt:lpstr>PowerPoint Presentation</vt:lpstr>
      <vt:lpstr>Mitosis Steps</vt:lpstr>
      <vt:lpstr>Meiosis</vt:lpstr>
      <vt:lpstr>Mitosis Vs Meiosis</vt:lpstr>
      <vt:lpstr>Meiosis</vt:lpstr>
      <vt:lpstr>Diffusion and Osmosis</vt:lpstr>
      <vt:lpstr>Selectively Permeable Membrane</vt:lpstr>
      <vt:lpstr>Osmosis Details</vt:lpstr>
      <vt:lpstr>Osmosis Details</vt:lpstr>
      <vt:lpstr>Osmosis Details</vt:lpstr>
      <vt:lpstr>PowerPoint Presentation</vt:lpstr>
      <vt:lpstr>PowerPoint Presentation</vt:lpstr>
      <vt:lpstr>Diffusion and Osmosis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32</cp:revision>
  <dcterms:created xsi:type="dcterms:W3CDTF">2011-02-01T22:29:52Z</dcterms:created>
  <dcterms:modified xsi:type="dcterms:W3CDTF">2018-09-07T00:27:02Z</dcterms:modified>
</cp:coreProperties>
</file>