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70" r:id="rId5"/>
    <p:sldId id="260" r:id="rId6"/>
    <p:sldId id="281" r:id="rId7"/>
    <p:sldId id="279" r:id="rId8"/>
    <p:sldId id="280" r:id="rId9"/>
    <p:sldId id="276" r:id="rId10"/>
    <p:sldId id="277" r:id="rId11"/>
    <p:sldId id="263" r:id="rId12"/>
    <p:sldId id="278" r:id="rId13"/>
    <p:sldId id="264" r:id="rId14"/>
    <p:sldId id="273" r:id="rId15"/>
    <p:sldId id="265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33" autoAdjust="0"/>
  </p:normalViewPr>
  <p:slideViewPr>
    <p:cSldViewPr>
      <p:cViewPr>
        <p:scale>
          <a:sx n="70" d="100"/>
          <a:sy n="70" d="100"/>
        </p:scale>
        <p:origin x="6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0873B4-9843-43B7-8382-55016E0FA55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ig.cox.miami.edu/~cmallery/150/memb/c8.7x13.osmolality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emc.maricopa.edu/faculty/farabee/BIOBK/bloodcells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PKvHrD1eS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L0k-enzoe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ighered.mcgraw-hill.com/sites/0072495855/student_view0/chapter2/animation__comparison_of_meiosis_and_mitosis__quiz_1_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LmR9-YY7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ighered.mcgraw-hill.com/sites/0072495855/student_view0/chapter2/animation__how_diffusion_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4800" smtClean="0"/>
              <a:t>Life Sciences </a:t>
            </a:r>
            <a:r>
              <a:rPr lang="en-CA" sz="4800" dirty="0" smtClean="0"/>
              <a:t>11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Cell Processes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Isotonic Solution</a:t>
            </a:r>
            <a:r>
              <a:rPr lang="en-CA" b="1" dirty="0" smtClean="0"/>
              <a:t>: </a:t>
            </a:r>
            <a:r>
              <a:rPr lang="en-CA" b="1" dirty="0" smtClean="0">
                <a:solidFill>
                  <a:srgbClr val="002060"/>
                </a:solidFill>
              </a:rPr>
              <a:t>equal concentration of solute in the solution compared to the cell</a:t>
            </a:r>
            <a:endParaRPr lang="en-CA" b="1" dirty="0" smtClean="0"/>
          </a:p>
          <a:p>
            <a:pPr lvl="1"/>
            <a:r>
              <a:rPr lang="en-CA" dirty="0" smtClean="0"/>
              <a:t>the concentration of water is equal on both sides of the cell membrane</a:t>
            </a:r>
            <a:endParaRPr lang="en-CA" sz="1800" i="1" dirty="0" smtClean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No net gain of water into or out of the cell</a:t>
            </a:r>
          </a:p>
          <a:p>
            <a:endParaRPr lang="en-CA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33410" b="28655"/>
          <a:stretch/>
        </p:blipFill>
        <p:spPr bwMode="auto">
          <a:xfrm>
            <a:off x="990600" y="35814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phschool.com/science/biology_place/biocoach/biomembrane1/images/Iso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7489"/>
            <a:ext cx="3509770" cy="21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Hypertonic Solution: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higher concentration of solute in the solution compared to the cell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concentration of </a:t>
            </a:r>
            <a:r>
              <a:rPr lang="en-CA" dirty="0" smtClean="0"/>
              <a:t>water inside the cell is greater than outside </a:t>
            </a:r>
            <a:r>
              <a:rPr lang="en-CA" dirty="0"/>
              <a:t>(</a:t>
            </a:r>
            <a:r>
              <a:rPr lang="en-CA" dirty="0" smtClean="0"/>
              <a:t>solution) of </a:t>
            </a:r>
            <a:r>
              <a:rPr lang="en-CA" dirty="0"/>
              <a:t>the </a:t>
            </a:r>
            <a:r>
              <a:rPr lang="en-CA" dirty="0" smtClean="0"/>
              <a:t>cell</a:t>
            </a:r>
          </a:p>
          <a:p>
            <a:pPr lvl="1"/>
            <a:r>
              <a:rPr lang="en-CA" dirty="0" smtClean="0"/>
              <a:t>Water moves out of the cell; the cell shrinks</a:t>
            </a:r>
          </a:p>
        </p:txBody>
      </p:sp>
      <p:pic>
        <p:nvPicPr>
          <p:cNvPr id="5" name="Picture 4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28070"/>
          <a:stretch/>
        </p:blipFill>
        <p:spPr bwMode="auto">
          <a:xfrm>
            <a:off x="1073972" y="3581400"/>
            <a:ext cx="3193228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27450"/>
            <a:ext cx="3467100" cy="229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4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Hypotonic Solution: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lower </a:t>
            </a:r>
            <a:r>
              <a:rPr lang="en-CA" b="1" dirty="0">
                <a:solidFill>
                  <a:srgbClr val="002060"/>
                </a:solidFill>
              </a:rPr>
              <a:t>concentration </a:t>
            </a:r>
            <a:r>
              <a:rPr lang="en-CA" b="1" dirty="0" smtClean="0">
                <a:solidFill>
                  <a:srgbClr val="002060"/>
                </a:solidFill>
              </a:rPr>
              <a:t>of solute </a:t>
            </a:r>
            <a:r>
              <a:rPr lang="en-CA" b="1" dirty="0">
                <a:solidFill>
                  <a:srgbClr val="002060"/>
                </a:solidFill>
              </a:rPr>
              <a:t>in the solution </a:t>
            </a:r>
            <a:r>
              <a:rPr lang="en-CA" b="1" dirty="0" smtClean="0">
                <a:solidFill>
                  <a:srgbClr val="002060"/>
                </a:solidFill>
              </a:rPr>
              <a:t>compared to the cell</a:t>
            </a:r>
            <a:endParaRPr lang="en-CA" b="1" dirty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the concentration of water outside </a:t>
            </a:r>
            <a:r>
              <a:rPr lang="en-CA" dirty="0"/>
              <a:t>(solution) the </a:t>
            </a:r>
            <a:r>
              <a:rPr lang="en-CA" dirty="0" smtClean="0"/>
              <a:t>cell is greater than inside the cell</a:t>
            </a:r>
          </a:p>
          <a:p>
            <a:pPr lvl="1"/>
            <a:r>
              <a:rPr lang="en-CA" dirty="0" smtClean="0"/>
              <a:t>so water moves into the cell; the cell swells (if too much it can burst!  </a:t>
            </a:r>
            <a:r>
              <a:rPr lang="en-CA" dirty="0" smtClean="0">
                <a:sym typeface="Wingdings" pitchFamily="2" charset="2"/>
              </a:rPr>
              <a:t> LYSIS!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r="66820"/>
          <a:stretch/>
        </p:blipFill>
        <p:spPr bwMode="auto">
          <a:xfrm>
            <a:off x="852948" y="3886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276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hippopotamus carto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71" y="723900"/>
            <a:ext cx="13119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http://fig.cox.miami.edu/~cmallery/150/memb/c8.7x13.osmolalit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0" y="851474"/>
            <a:ext cx="7526439" cy="52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9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581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mc.maricopa.edu/faculty/farabee/BIOBK/bloodcell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233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Diffusion and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Body cells</a:t>
            </a:r>
          </a:p>
          <a:p>
            <a:r>
              <a:rPr lang="en-CA" dirty="0" smtClean="0"/>
              <a:t>Growth and repair</a:t>
            </a:r>
          </a:p>
          <a:p>
            <a:r>
              <a:rPr lang="en-CA" dirty="0" smtClean="0"/>
              <a:t>Creates 2 identical cells</a:t>
            </a:r>
          </a:p>
          <a:p>
            <a:r>
              <a:rPr lang="en-CA" dirty="0" smtClean="0"/>
              <a:t>Daughter cells are identical to parent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660648" cy="29689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Sex cells</a:t>
            </a:r>
          </a:p>
          <a:p>
            <a:r>
              <a:rPr lang="en-CA" dirty="0" smtClean="0"/>
              <a:t>Makes gametes</a:t>
            </a:r>
          </a:p>
          <a:p>
            <a:r>
              <a:rPr lang="en-CA" dirty="0" smtClean="0"/>
              <a:t>Creates 4 genetically different cells</a:t>
            </a:r>
          </a:p>
          <a:p>
            <a:r>
              <a:rPr lang="en-CA" dirty="0" smtClean="0"/>
              <a:t>Daughter cells 	 are genetically different to parent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420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87" y="152400"/>
            <a:ext cx="7024744" cy="1143000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325410"/>
            <a:ext cx="3057148" cy="639762"/>
          </a:xfrm>
        </p:spPr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82" y="1931413"/>
            <a:ext cx="8221918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two identical diploid (2N) cells.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068231" y="3610707"/>
            <a:ext cx="3055717" cy="639762"/>
          </a:xfrm>
        </p:spPr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9036" y="4280479"/>
            <a:ext cx="8297763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four different N haploid cells (half as many of the original number of chromosomes)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658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ytimg.com/vi/FODmSmG5z2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285" b="8573"/>
          <a:stretch/>
        </p:blipFill>
        <p:spPr bwMode="auto">
          <a:xfrm>
            <a:off x="355714" y="609600"/>
            <a:ext cx="82270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2784" y="1665558"/>
            <a:ext cx="2895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970480"/>
            <a:ext cx="2895600" cy="212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22182" y="1683980"/>
            <a:ext cx="2942826" cy="226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2146" y="3970480"/>
            <a:ext cx="3500657" cy="196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02" y="304800"/>
            <a:ext cx="702474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Mitosis 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5086350" cy="48006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I</a:t>
            </a:r>
            <a:r>
              <a:rPr lang="en-US" dirty="0"/>
              <a:t>nterphase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en-US" dirty="0">
                <a:solidFill>
                  <a:srgbClr val="FFC000"/>
                </a:solidFill>
              </a:rPr>
              <a:t>rophase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M</a:t>
            </a:r>
            <a:r>
              <a:rPr lang="en-US" dirty="0">
                <a:solidFill>
                  <a:srgbClr val="FFC000"/>
                </a:solidFill>
              </a:rPr>
              <a:t>etaphase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dirty="0">
                <a:solidFill>
                  <a:srgbClr val="FFC000"/>
                </a:solidFill>
              </a:rPr>
              <a:t>naphase </a:t>
            </a:r>
          </a:p>
          <a:p>
            <a:r>
              <a:rPr lang="en-US" sz="2800" b="1" dirty="0" err="1">
                <a:solidFill>
                  <a:srgbClr val="FFC000"/>
                </a:solidFill>
              </a:rPr>
              <a:t>T</a:t>
            </a:r>
            <a:r>
              <a:rPr lang="en-US" dirty="0" err="1">
                <a:solidFill>
                  <a:srgbClr val="FFC000"/>
                </a:solidFill>
              </a:rPr>
              <a:t>elophase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sz="2800" b="1" dirty="0" smtClean="0"/>
              <a:t>C</a:t>
            </a:r>
            <a:r>
              <a:rPr lang="en-US" dirty="0" smtClean="0"/>
              <a:t>ytokinesis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rgbClr val="00206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sz="3200" b="1" dirty="0" smtClean="0">
                <a:solidFill>
                  <a:srgbClr val="002060"/>
                </a:solidFill>
              </a:rPr>
              <a:t>P</a:t>
            </a:r>
            <a:r>
              <a:rPr lang="en-CA" dirty="0" smtClean="0"/>
              <a:t>icked </a:t>
            </a:r>
            <a:r>
              <a:rPr lang="en-CA" sz="3200" b="1" dirty="0" smtClean="0">
                <a:solidFill>
                  <a:srgbClr val="002060"/>
                </a:solidFill>
              </a:rPr>
              <a:t>M</a:t>
            </a:r>
            <a:r>
              <a:rPr lang="en-CA" dirty="0" smtClean="0"/>
              <a:t>any </a:t>
            </a:r>
            <a:r>
              <a:rPr lang="en-CA" sz="3200" b="1" dirty="0" smtClean="0">
                <a:solidFill>
                  <a:srgbClr val="002060"/>
                </a:solidFill>
              </a:rPr>
              <a:t>A</a:t>
            </a:r>
            <a:r>
              <a:rPr lang="en-CA" dirty="0" smtClean="0"/>
              <a:t>pples </a:t>
            </a:r>
            <a:r>
              <a:rPr lang="en-CA" sz="3200" b="1" dirty="0" smtClean="0">
                <a:solidFill>
                  <a:srgbClr val="002060"/>
                </a:solidFill>
              </a:rPr>
              <a:t>T</a:t>
            </a:r>
            <a:r>
              <a:rPr lang="en-CA" dirty="0" smtClean="0"/>
              <a:t>oday </a:t>
            </a:r>
            <a:r>
              <a:rPr lang="en-CA" sz="3200" b="1" dirty="0" smtClean="0">
                <a:solidFill>
                  <a:srgbClr val="002060"/>
                </a:solidFill>
              </a:rPr>
              <a:t>C</a:t>
            </a:r>
            <a:r>
              <a:rPr lang="en-CA" dirty="0" smtClean="0"/>
              <a:t>heck it out.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Mitosis Crash Course!</a:t>
            </a:r>
            <a:endParaRPr lang="en-US" dirty="0"/>
          </a:p>
        </p:txBody>
      </p:sp>
      <p:pic>
        <p:nvPicPr>
          <p:cNvPr id="39940" name="Picture 4" descr="mitos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362200" y="1943100"/>
            <a:ext cx="2971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47950" y="2590800"/>
            <a:ext cx="268605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5075" y="3067050"/>
            <a:ext cx="282892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6512" y="3581400"/>
            <a:ext cx="2828925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350897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Protein Synthesis</a:t>
            </a:r>
          </a:p>
          <a:p>
            <a:r>
              <a:rPr lang="en-CA" dirty="0"/>
              <a:t>Compare and contrast diffusion and osmosis</a:t>
            </a:r>
            <a:endParaRPr lang="en-US" dirty="0"/>
          </a:p>
          <a:p>
            <a:r>
              <a:rPr lang="en-CA" dirty="0" smtClean="0"/>
              <a:t>Compare </a:t>
            </a:r>
            <a:r>
              <a:rPr lang="en-CA" dirty="0" smtClean="0"/>
              <a:t>and contrast the processes of mitosis and </a:t>
            </a:r>
            <a:r>
              <a:rPr lang="en-CA" dirty="0" smtClean="0"/>
              <a:t>meiosis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72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24744" cy="9144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Meiosis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581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</a:t>
            </a:r>
          </a:p>
        </p:txBody>
      </p:sp>
      <p:pic>
        <p:nvPicPr>
          <p:cNvPr id="40964" name="Picture 4" descr="meiosis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01561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2060"/>
                </a:solidFill>
                <a:hlinkClick r:id="rId2"/>
              </a:rPr>
              <a:t>Mitosis Vs Meiosis video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c13x8meiosis-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653961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447800"/>
            <a:ext cx="4495800" cy="48006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AutoNum type="arabicPeriod"/>
            </a:pPr>
            <a:r>
              <a:rPr lang="en-CA" dirty="0" smtClean="0"/>
              <a:t>The nucleus receives a chemical signal to make a specific protein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DNA message for a specific protein is copied (</a:t>
            </a:r>
            <a:r>
              <a:rPr lang="en-CA" dirty="0" smtClean="0">
                <a:solidFill>
                  <a:srgbClr val="FF0000"/>
                </a:solidFill>
              </a:rPr>
              <a:t>TRANSCRIPTION</a:t>
            </a:r>
            <a:r>
              <a:rPr lang="en-CA" dirty="0" smtClean="0"/>
              <a:t>) into a small molecule called ribonucleic acid or RNA</a:t>
            </a:r>
          </a:p>
          <a:p>
            <a:pPr marL="525780" indent="-457200">
              <a:buAutoNum type="arabicPeriod"/>
            </a:pPr>
            <a:r>
              <a:rPr lang="en-CA" dirty="0" smtClean="0"/>
              <a:t>RNA leaves through a nuclear pore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RNA message is delivered to the ribosome, where the protein is made (</a:t>
            </a:r>
            <a:r>
              <a:rPr lang="en-CA" dirty="0" smtClean="0">
                <a:solidFill>
                  <a:srgbClr val="FF0000"/>
                </a:solidFill>
              </a:rPr>
              <a:t>TRANSLATION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192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0636"/>
            <a:ext cx="7024744" cy="722864"/>
          </a:xfrm>
        </p:spPr>
        <p:txBody>
          <a:bodyPr/>
          <a:lstStyle/>
          <a:p>
            <a:r>
              <a:rPr lang="en-CA" dirty="0" smtClean="0"/>
              <a:t>Protein Synthesis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191000" cy="426720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manufactured protein enters the ER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the ER and carries the vesicle to Golgi body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Golgi repackages the protein for transport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Golgi and moves to cell membrane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vesicle attached to cell membrane and is released out of the cell.</a:t>
            </a:r>
            <a:endParaRPr lang="en-US" dirty="0" smtClean="0"/>
          </a:p>
          <a:p>
            <a:pPr marL="525780" indent="-457200">
              <a:buFont typeface="+mj-lt"/>
              <a:buAutoNum type="arabicPeriod" startAt="5"/>
            </a:pP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Diffusion</a:t>
            </a:r>
            <a:endParaRPr lang="en-US" sz="2800" dirty="0"/>
          </a:p>
          <a:p>
            <a:pPr lvl="1"/>
            <a:r>
              <a:rPr lang="en-CA" sz="2800" dirty="0" smtClean="0"/>
              <a:t>Movement of</a:t>
            </a:r>
            <a:r>
              <a:rPr lang="en-CA" sz="2800" b="1" dirty="0" smtClean="0"/>
              <a:t> PARTICLES </a:t>
            </a:r>
            <a:r>
              <a:rPr lang="en-CA" sz="2800" dirty="0" smtClean="0"/>
              <a:t>from an area of high concentration to an area of low concentration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" y="4251478"/>
            <a:ext cx="4142687" cy="2225521"/>
          </a:xfrm>
          <a:prstGeom prst="rect">
            <a:avLst/>
          </a:prstGeom>
        </p:spPr>
      </p:pic>
      <p:pic>
        <p:nvPicPr>
          <p:cNvPr id="6" name="Picture 5" descr="http://astrocampschool.org/wp-content/uploads/2015/12/DiffusionDiagr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7849"/>
            <a:ext cx="3581400" cy="253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2800" dirty="0" smtClean="0">
                <a:hlinkClick r:id="rId2"/>
              </a:rPr>
              <a:t>Osmosis</a:t>
            </a:r>
            <a:endParaRPr lang="en-US" sz="2800" dirty="0" smtClean="0"/>
          </a:p>
          <a:p>
            <a:pPr lvl="1"/>
            <a:r>
              <a:rPr lang="en-CA" sz="2800" dirty="0" smtClean="0"/>
              <a:t>Movement of </a:t>
            </a:r>
            <a:r>
              <a:rPr lang="en-CA" sz="2800" b="1" dirty="0" smtClean="0"/>
              <a:t>WATER</a:t>
            </a:r>
            <a:r>
              <a:rPr lang="en-CA" sz="2800" dirty="0" smtClean="0"/>
              <a:t> from an area of high concentration to an area of low concentration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0"/>
            <a:ext cx="4992624" cy="2432547"/>
          </a:xfrm>
          <a:prstGeom prst="rect">
            <a:avLst/>
          </a:prstGeom>
        </p:spPr>
      </p:pic>
      <p:pic>
        <p:nvPicPr>
          <p:cNvPr id="3076" name="Picture 4" descr="Image result for limp c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02" y="3378370"/>
            <a:ext cx="2019698" cy="34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01948"/>
            <a:ext cx="7024744" cy="1143000"/>
          </a:xfrm>
        </p:spPr>
        <p:txBody>
          <a:bodyPr/>
          <a:lstStyle/>
          <a:p>
            <a:r>
              <a:rPr lang="en-US" dirty="0" smtClean="0"/>
              <a:t>Useful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948"/>
            <a:ext cx="8077200" cy="3508977"/>
          </a:xfrm>
        </p:spPr>
        <p:txBody>
          <a:bodyPr/>
          <a:lstStyle/>
          <a:p>
            <a:r>
              <a:rPr lang="en-US" dirty="0" smtClean="0"/>
              <a:t>Solution: mixture of one or more substances evenly distributed in another substance</a:t>
            </a:r>
          </a:p>
          <a:p>
            <a:r>
              <a:rPr lang="en-US" dirty="0" smtClean="0"/>
              <a:t>Solute: substance dissolved in a solution</a:t>
            </a:r>
          </a:p>
          <a:p>
            <a:r>
              <a:rPr lang="en-US" dirty="0" smtClean="0"/>
              <a:t>Solvent: substance in which the solute is dissolved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62400"/>
            <a:ext cx="5896446" cy="197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26" y="3767160"/>
            <a:ext cx="2745195" cy="27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135009" cy="4308629"/>
          </a:xfrm>
        </p:spPr>
        <p:txBody>
          <a:bodyPr/>
          <a:lstStyle/>
          <a:p>
            <a:r>
              <a:rPr lang="en-US" dirty="0"/>
              <a:t>Concentration: the amount of solute dissolved in the 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80313"/>
            <a:ext cx="5839609" cy="4355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3492" y="316249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Useful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Selectively Permeable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7772400" cy="3508977"/>
          </a:xfrm>
        </p:spPr>
        <p:txBody>
          <a:bodyPr/>
          <a:lstStyle/>
          <a:p>
            <a:r>
              <a:rPr lang="en-US" dirty="0" smtClean="0"/>
              <a:t>Cell membranes are selectively permeable – they select what is able to cross them</a:t>
            </a:r>
          </a:p>
          <a:p>
            <a:r>
              <a:rPr lang="en-US" dirty="0" smtClean="0"/>
              <a:t>Water is able to cross membranes while many solutes, such as sugar or salt, do not cross freely </a:t>
            </a:r>
          </a:p>
          <a:p>
            <a:r>
              <a:rPr lang="en-US" dirty="0" smtClean="0"/>
              <a:t>This leads to osmosis, the diffusion of water</a:t>
            </a:r>
            <a:endParaRPr lang="en-US" dirty="0"/>
          </a:p>
        </p:txBody>
      </p:sp>
      <p:pic>
        <p:nvPicPr>
          <p:cNvPr id="2050" name="Picture 2" descr="http://www.sbarrsclassroom.com/uploads/9/5/7/7/9577813/132685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51090"/>
            <a:ext cx="3641546" cy="29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17563</TotalTime>
  <Words>570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</vt:lpstr>
      <vt:lpstr>Wingdings 2</vt:lpstr>
      <vt:lpstr>Austin</vt:lpstr>
      <vt:lpstr>Life Sciences 11</vt:lpstr>
      <vt:lpstr>Objectives</vt:lpstr>
      <vt:lpstr>Protein Synthesis</vt:lpstr>
      <vt:lpstr>Protein Synthesis cont’d</vt:lpstr>
      <vt:lpstr>Diffusion and Osmosis</vt:lpstr>
      <vt:lpstr>Diffusion and Osmosis</vt:lpstr>
      <vt:lpstr>Useful Terms</vt:lpstr>
      <vt:lpstr>PowerPoint Presentation</vt:lpstr>
      <vt:lpstr>Selectively Permeable Membrane</vt:lpstr>
      <vt:lpstr>Osmosis Details</vt:lpstr>
      <vt:lpstr>Osmosis Details</vt:lpstr>
      <vt:lpstr>Osmosis Details</vt:lpstr>
      <vt:lpstr>PowerPoint Presentation</vt:lpstr>
      <vt:lpstr>PowerPoint Presentation</vt:lpstr>
      <vt:lpstr>Diffusion and Osmosis</vt:lpstr>
      <vt:lpstr>Cell Reproduction</vt:lpstr>
      <vt:lpstr>Cell Reproduction</vt:lpstr>
      <vt:lpstr>PowerPoint Presentation</vt:lpstr>
      <vt:lpstr>Mitosis Steps</vt:lpstr>
      <vt:lpstr>Meiosis</vt:lpstr>
      <vt:lpstr>Mitosis Vs Meiosis video</vt:lpstr>
      <vt:lpstr>Meiosis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46</cp:revision>
  <dcterms:created xsi:type="dcterms:W3CDTF">2011-02-01T22:29:52Z</dcterms:created>
  <dcterms:modified xsi:type="dcterms:W3CDTF">2020-09-20T21:35:42Z</dcterms:modified>
</cp:coreProperties>
</file>