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7" r:id="rId4"/>
    <p:sldId id="270" r:id="rId5"/>
    <p:sldId id="260" r:id="rId6"/>
    <p:sldId id="281" r:id="rId7"/>
    <p:sldId id="279" r:id="rId8"/>
    <p:sldId id="280" r:id="rId9"/>
    <p:sldId id="276" r:id="rId10"/>
    <p:sldId id="277" r:id="rId11"/>
    <p:sldId id="263" r:id="rId12"/>
    <p:sldId id="278" r:id="rId13"/>
    <p:sldId id="264" r:id="rId14"/>
    <p:sldId id="273" r:id="rId15"/>
    <p:sldId id="265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533" autoAdjust="0"/>
  </p:normalViewPr>
  <p:slideViewPr>
    <p:cSldViewPr>
      <p:cViewPr varScale="1">
        <p:scale>
          <a:sx n="70" d="100"/>
          <a:sy n="70" d="100"/>
        </p:scale>
        <p:origin x="118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90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20873B4-9843-43B7-8382-55016E0FA558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3263D21-AA84-40AA-8AE4-13E00F667AE4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73B4-9843-43B7-8382-55016E0FA558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3D21-AA84-40AA-8AE4-13E00F667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73B4-9843-43B7-8382-55016E0FA558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3D21-AA84-40AA-8AE4-13E00F667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73B4-9843-43B7-8382-55016E0FA558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3D21-AA84-40AA-8AE4-13E00F667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73B4-9843-43B7-8382-55016E0FA558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3D21-AA84-40AA-8AE4-13E00F667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73B4-9843-43B7-8382-55016E0FA558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3D21-AA84-40AA-8AE4-13E00F667AE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73B4-9843-43B7-8382-55016E0FA558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3D21-AA84-40AA-8AE4-13E00F667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73B4-9843-43B7-8382-55016E0FA558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3D21-AA84-40AA-8AE4-13E00F667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73B4-9843-43B7-8382-55016E0FA558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3D21-AA84-40AA-8AE4-13E00F667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73B4-9843-43B7-8382-55016E0FA558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3D21-AA84-40AA-8AE4-13E00F667AE4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73B4-9843-43B7-8382-55016E0FA558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3D21-AA84-40AA-8AE4-13E00F667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20873B4-9843-43B7-8382-55016E0FA558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3263D21-AA84-40AA-8AE4-13E00F667A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fig.cox.miami.edu/~cmallery/150/memb/c8.7x13.osmolality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www.emc.maricopa.edu/faculty/farabee/BIOBK/bloodcells.gif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PKvHrD1eS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highered.mcgraw-hill.com/sites/0072495855/student_view0/chapter2/animation__mitosis_and_cytokinesis.html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highered.mcgraw-hill.com/sites/0072495855/student_view0/chapter2/animation__mitosis_and_cytokinesis.html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youtube.com/watch?v=L0k-enzoe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highered.mcgraw-hill.com/sites/0072495855/student_view0/chapter2/animation__comparison_of_meiosis_and_mitosis__quiz_1_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qCLmR9-YY7o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highered.mcgraw-hill.com/sites/0072495855/student_view0/chapter2/animation__how_diffusion_work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highered.mcgraw-hill.com/sites/0072495855/student_view0/chapter2/animation__how_osmosis_work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sz="4800" smtClean="0"/>
              <a:t>Life Sciences </a:t>
            </a:r>
            <a:r>
              <a:rPr lang="en-CA" sz="4800" dirty="0" smtClean="0"/>
              <a:t>11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Cell Processes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5012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24744" cy="1143000"/>
          </a:xfrm>
        </p:spPr>
        <p:txBody>
          <a:bodyPr/>
          <a:lstStyle/>
          <a:p>
            <a:r>
              <a:rPr lang="en-CA" dirty="0" smtClean="0"/>
              <a:t>Osmosis Details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CA" b="1" u="sng" dirty="0" smtClean="0"/>
              <a:t>Isotonic Solution</a:t>
            </a:r>
            <a:r>
              <a:rPr lang="en-CA" b="1" dirty="0" smtClean="0"/>
              <a:t>: </a:t>
            </a:r>
            <a:r>
              <a:rPr lang="en-CA" b="1" dirty="0" smtClean="0">
                <a:solidFill>
                  <a:srgbClr val="002060"/>
                </a:solidFill>
              </a:rPr>
              <a:t>equal concentration of solute in the solution compared to the cell</a:t>
            </a:r>
            <a:endParaRPr lang="en-CA" b="1" dirty="0" smtClean="0"/>
          </a:p>
          <a:p>
            <a:pPr lvl="1"/>
            <a:r>
              <a:rPr lang="en-CA" dirty="0" smtClean="0"/>
              <a:t>the concentration of water is equal on both sides of the cell membrane</a:t>
            </a:r>
            <a:endParaRPr lang="en-CA" sz="1800" i="1" dirty="0" smtClean="0">
              <a:solidFill>
                <a:srgbClr val="002060"/>
              </a:solidFill>
            </a:endParaRPr>
          </a:p>
          <a:p>
            <a:pPr lvl="1"/>
            <a:r>
              <a:rPr lang="en-CA" dirty="0" smtClean="0"/>
              <a:t>No net gain of water into or out of the cell</a:t>
            </a:r>
          </a:p>
          <a:p>
            <a:endParaRPr lang="en-CA" dirty="0"/>
          </a:p>
        </p:txBody>
      </p:sp>
      <p:pic>
        <p:nvPicPr>
          <p:cNvPr id="4" name="Picture 3" descr="http://www.phschool.com/science/biology_place/biocoach/biomembrane1/images/Tonic2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0" r="33410" b="28655"/>
          <a:stretch/>
        </p:blipFill>
        <p:spPr bwMode="auto">
          <a:xfrm>
            <a:off x="990600" y="3581400"/>
            <a:ext cx="2895600" cy="2438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ttp://www.phschool.com/science/biology_place/biocoach/biomembrane1/images/Isot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7489"/>
            <a:ext cx="3509770" cy="212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3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24744" cy="1143000"/>
          </a:xfrm>
        </p:spPr>
        <p:txBody>
          <a:bodyPr/>
          <a:lstStyle/>
          <a:p>
            <a:r>
              <a:rPr lang="en-CA" dirty="0" smtClean="0"/>
              <a:t>Osmosis Details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CA" b="1" u="sng" dirty="0" smtClean="0"/>
              <a:t>Hypertonic Solution:</a:t>
            </a:r>
            <a:r>
              <a:rPr lang="en-CA" b="1" dirty="0" smtClean="0"/>
              <a:t> </a:t>
            </a:r>
            <a:r>
              <a:rPr lang="en-CA" b="1" dirty="0" smtClean="0">
                <a:solidFill>
                  <a:srgbClr val="002060"/>
                </a:solidFill>
              </a:rPr>
              <a:t>higher concentration of solute in the solution compared to the cell</a:t>
            </a:r>
          </a:p>
          <a:p>
            <a:pPr lvl="1"/>
            <a:r>
              <a:rPr lang="en-CA" dirty="0" smtClean="0"/>
              <a:t>the </a:t>
            </a:r>
            <a:r>
              <a:rPr lang="en-CA" dirty="0"/>
              <a:t>concentration of </a:t>
            </a:r>
            <a:r>
              <a:rPr lang="en-CA" dirty="0" smtClean="0"/>
              <a:t>water inside the cell is greater than outside </a:t>
            </a:r>
            <a:r>
              <a:rPr lang="en-CA" dirty="0"/>
              <a:t>(</a:t>
            </a:r>
            <a:r>
              <a:rPr lang="en-CA" dirty="0" smtClean="0"/>
              <a:t>solution) of </a:t>
            </a:r>
            <a:r>
              <a:rPr lang="en-CA" dirty="0"/>
              <a:t>the </a:t>
            </a:r>
            <a:r>
              <a:rPr lang="en-CA" dirty="0" smtClean="0"/>
              <a:t>cell</a:t>
            </a:r>
          </a:p>
          <a:p>
            <a:pPr lvl="1"/>
            <a:r>
              <a:rPr lang="en-CA" dirty="0" smtClean="0"/>
              <a:t>Water moves out of the cell; the cell shrinks</a:t>
            </a:r>
          </a:p>
        </p:txBody>
      </p:sp>
      <p:pic>
        <p:nvPicPr>
          <p:cNvPr id="5" name="Picture 4" descr="http://www.phschool.com/science/biology_place/biocoach/biomembrane1/images/Tonic2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2" t="28070"/>
          <a:stretch/>
        </p:blipFill>
        <p:spPr bwMode="auto">
          <a:xfrm>
            <a:off x="1073972" y="3581400"/>
            <a:ext cx="3193228" cy="2438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animat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3727450"/>
            <a:ext cx="3467100" cy="2292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541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24744" cy="1143000"/>
          </a:xfrm>
        </p:spPr>
        <p:txBody>
          <a:bodyPr/>
          <a:lstStyle/>
          <a:p>
            <a:r>
              <a:rPr lang="en-CA" dirty="0" smtClean="0"/>
              <a:t>Osmosis Details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CA" b="1" u="sng" dirty="0" smtClean="0"/>
              <a:t>Hypotonic Solution:</a:t>
            </a:r>
            <a:r>
              <a:rPr lang="en-CA" b="1" dirty="0" smtClean="0"/>
              <a:t> </a:t>
            </a:r>
            <a:r>
              <a:rPr lang="en-CA" b="1" dirty="0" smtClean="0">
                <a:solidFill>
                  <a:srgbClr val="002060"/>
                </a:solidFill>
              </a:rPr>
              <a:t>lower </a:t>
            </a:r>
            <a:r>
              <a:rPr lang="en-CA" b="1" dirty="0">
                <a:solidFill>
                  <a:srgbClr val="002060"/>
                </a:solidFill>
              </a:rPr>
              <a:t>concentration </a:t>
            </a:r>
            <a:r>
              <a:rPr lang="en-CA" b="1" dirty="0" smtClean="0">
                <a:solidFill>
                  <a:srgbClr val="002060"/>
                </a:solidFill>
              </a:rPr>
              <a:t>of solute </a:t>
            </a:r>
            <a:r>
              <a:rPr lang="en-CA" b="1" dirty="0">
                <a:solidFill>
                  <a:srgbClr val="002060"/>
                </a:solidFill>
              </a:rPr>
              <a:t>in the solution </a:t>
            </a:r>
            <a:r>
              <a:rPr lang="en-CA" b="1" dirty="0" smtClean="0">
                <a:solidFill>
                  <a:srgbClr val="002060"/>
                </a:solidFill>
              </a:rPr>
              <a:t>compared to the cell</a:t>
            </a:r>
            <a:endParaRPr lang="en-CA" b="1" dirty="0">
              <a:solidFill>
                <a:srgbClr val="002060"/>
              </a:solidFill>
            </a:endParaRPr>
          </a:p>
          <a:p>
            <a:pPr lvl="1"/>
            <a:r>
              <a:rPr lang="en-CA" dirty="0" smtClean="0"/>
              <a:t>the concentration of water outside </a:t>
            </a:r>
            <a:r>
              <a:rPr lang="en-CA" dirty="0"/>
              <a:t>(solution) the </a:t>
            </a:r>
            <a:r>
              <a:rPr lang="en-CA" dirty="0" smtClean="0"/>
              <a:t>cell is greater than inside the cell</a:t>
            </a:r>
          </a:p>
          <a:p>
            <a:pPr lvl="1"/>
            <a:r>
              <a:rPr lang="en-CA" dirty="0" smtClean="0"/>
              <a:t>so water moves into the cell; the cell swells (if too much it can burst!  </a:t>
            </a:r>
            <a:r>
              <a:rPr lang="en-CA" dirty="0" smtClean="0">
                <a:sym typeface="Wingdings" pitchFamily="2" charset="2"/>
              </a:rPr>
              <a:t> LYSIS!</a:t>
            </a:r>
            <a:r>
              <a:rPr lang="en-CA" dirty="0" smtClean="0"/>
              <a:t>)</a:t>
            </a:r>
            <a:endParaRPr lang="en-US" dirty="0"/>
          </a:p>
        </p:txBody>
      </p:sp>
      <p:pic>
        <p:nvPicPr>
          <p:cNvPr id="4" name="Picture 3" descr="http://www.phschool.com/science/biology_place/biocoach/biomembrane1/images/Tonic2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09" r="66820"/>
          <a:stretch/>
        </p:blipFill>
        <p:spPr bwMode="auto">
          <a:xfrm>
            <a:off x="852948" y="3886200"/>
            <a:ext cx="3200400" cy="2590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animat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67200"/>
            <a:ext cx="32766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hippopotamus carto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971" y="723900"/>
            <a:ext cx="1311910" cy="876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151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http://fig.cox.miami.edu/~cmallery/150/memb/c8.7x13.osmolality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30" y="851474"/>
            <a:ext cx="7526439" cy="528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495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28600" y="5819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82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emc.maricopa.edu/faculty/farabee/BIOBK/bloodcells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323363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82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Diffusion and Osmosis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Crash Course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69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Cell Reproduction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MITOSIS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Body cells</a:t>
            </a:r>
          </a:p>
          <a:p>
            <a:r>
              <a:rPr lang="en-CA" dirty="0" smtClean="0"/>
              <a:t>Growth and repair</a:t>
            </a:r>
          </a:p>
          <a:p>
            <a:r>
              <a:rPr lang="en-CA" dirty="0" smtClean="0"/>
              <a:t>Creates 2 identical cells</a:t>
            </a:r>
          </a:p>
          <a:p>
            <a:r>
              <a:rPr lang="en-CA" dirty="0" smtClean="0"/>
              <a:t>Daughter cells are identical to parent</a:t>
            </a:r>
          </a:p>
          <a:p>
            <a:endParaRPr lang="en-CA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MEIOSIS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660648" cy="2968906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Sex cells</a:t>
            </a:r>
          </a:p>
          <a:p>
            <a:r>
              <a:rPr lang="en-CA" dirty="0" smtClean="0"/>
              <a:t>Makes gametes</a:t>
            </a:r>
          </a:p>
          <a:p>
            <a:r>
              <a:rPr lang="en-CA" dirty="0" smtClean="0"/>
              <a:t>Creates 4 genetically different cells</a:t>
            </a:r>
          </a:p>
          <a:p>
            <a:r>
              <a:rPr lang="en-CA" dirty="0" smtClean="0"/>
              <a:t>Daughter cells 	 are genetically different to parent</a:t>
            </a:r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14204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6887" y="152400"/>
            <a:ext cx="7024744" cy="1143000"/>
          </a:xfrm>
        </p:spPr>
        <p:txBody>
          <a:bodyPr/>
          <a:lstStyle/>
          <a:p>
            <a:r>
              <a:rPr lang="en-CA" dirty="0" smtClean="0">
                <a:hlinkClick r:id="rId2"/>
              </a:rPr>
              <a:t>Cell Reproduction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66800" y="1325410"/>
            <a:ext cx="3057148" cy="639762"/>
          </a:xfrm>
        </p:spPr>
        <p:txBody>
          <a:bodyPr/>
          <a:lstStyle/>
          <a:p>
            <a:r>
              <a:rPr lang="en-CA" dirty="0" smtClean="0"/>
              <a:t>MITOSIS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82" y="1931413"/>
            <a:ext cx="8221918" cy="3426106"/>
          </a:xfrm>
        </p:spPr>
        <p:txBody>
          <a:bodyPr>
            <a:normAutofit/>
          </a:bodyPr>
          <a:lstStyle/>
          <a:p>
            <a:r>
              <a:rPr lang="en-CA" dirty="0" smtClean="0"/>
              <a:t>A 2N diploid cell (contains two copies of each chromosome – one from each parent) will divide to form two identical diploid (2N) cells.</a:t>
            </a:r>
          </a:p>
          <a:p>
            <a:endParaRPr lang="en-CA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1068231" y="3610707"/>
            <a:ext cx="3055717" cy="639762"/>
          </a:xfrm>
        </p:spPr>
        <p:txBody>
          <a:bodyPr/>
          <a:lstStyle/>
          <a:p>
            <a:r>
              <a:rPr lang="en-CA" dirty="0" smtClean="0"/>
              <a:t>MEIOSIS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389036" y="4280479"/>
            <a:ext cx="8297763" cy="3426106"/>
          </a:xfrm>
        </p:spPr>
        <p:txBody>
          <a:bodyPr>
            <a:normAutofit/>
          </a:bodyPr>
          <a:lstStyle/>
          <a:p>
            <a:r>
              <a:rPr lang="en-CA" dirty="0" smtClean="0"/>
              <a:t>A 2N diploid cell (contains two copies of each chromosome – one from each parent) will divide to form four different N haploid cells (half as many of the original number of chromosomes)</a:t>
            </a:r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76585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.ytimg.com/vi/FODmSmG5z2Y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4285" b="8573"/>
          <a:stretch/>
        </p:blipFill>
        <p:spPr bwMode="auto">
          <a:xfrm>
            <a:off x="355714" y="609600"/>
            <a:ext cx="822708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22784" y="1665558"/>
            <a:ext cx="28956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81200" y="3970480"/>
            <a:ext cx="2895600" cy="2125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22182" y="1683980"/>
            <a:ext cx="2942826" cy="2267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82146" y="3970480"/>
            <a:ext cx="3500657" cy="1966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8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78602" y="304800"/>
            <a:ext cx="7024744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</a:rPr>
              <a:t>Mitosis Steps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5086350" cy="4800600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I</a:t>
            </a:r>
            <a:r>
              <a:rPr lang="en-US" dirty="0"/>
              <a:t>nterphase</a:t>
            </a:r>
          </a:p>
          <a:p>
            <a:r>
              <a:rPr lang="en-US" sz="2800" b="1" dirty="0">
                <a:solidFill>
                  <a:srgbClr val="FFC000"/>
                </a:solidFill>
              </a:rPr>
              <a:t>P</a:t>
            </a:r>
            <a:r>
              <a:rPr lang="en-US" dirty="0">
                <a:solidFill>
                  <a:srgbClr val="FFC000"/>
                </a:solidFill>
              </a:rPr>
              <a:t>rophase</a:t>
            </a:r>
          </a:p>
          <a:p>
            <a:r>
              <a:rPr lang="en-US" sz="2800" b="1" dirty="0">
                <a:solidFill>
                  <a:srgbClr val="FFC000"/>
                </a:solidFill>
              </a:rPr>
              <a:t>M</a:t>
            </a:r>
            <a:r>
              <a:rPr lang="en-US" dirty="0">
                <a:solidFill>
                  <a:srgbClr val="FFC000"/>
                </a:solidFill>
              </a:rPr>
              <a:t>etaphase</a:t>
            </a:r>
          </a:p>
          <a:p>
            <a:r>
              <a:rPr lang="en-US" sz="2800" b="1" dirty="0">
                <a:solidFill>
                  <a:srgbClr val="FFC000"/>
                </a:solidFill>
              </a:rPr>
              <a:t>A</a:t>
            </a:r>
            <a:r>
              <a:rPr lang="en-US" dirty="0">
                <a:solidFill>
                  <a:srgbClr val="FFC000"/>
                </a:solidFill>
              </a:rPr>
              <a:t>naphase </a:t>
            </a:r>
          </a:p>
          <a:p>
            <a:r>
              <a:rPr lang="en-US" sz="2800" b="1" dirty="0" err="1">
                <a:solidFill>
                  <a:srgbClr val="FFC000"/>
                </a:solidFill>
              </a:rPr>
              <a:t>T</a:t>
            </a:r>
            <a:r>
              <a:rPr lang="en-US" dirty="0" err="1">
                <a:solidFill>
                  <a:srgbClr val="FFC000"/>
                </a:solidFill>
              </a:rPr>
              <a:t>elophase</a:t>
            </a:r>
            <a:endParaRPr lang="en-US" dirty="0">
              <a:solidFill>
                <a:srgbClr val="FFC000"/>
              </a:solidFill>
            </a:endParaRPr>
          </a:p>
          <a:p>
            <a:r>
              <a:rPr lang="en-US" sz="2800" b="1" dirty="0" smtClean="0"/>
              <a:t>C</a:t>
            </a:r>
            <a:r>
              <a:rPr lang="en-US" dirty="0" smtClean="0"/>
              <a:t>ytokinesis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 </a:t>
            </a:r>
          </a:p>
          <a:p>
            <a:pPr marL="0" indent="0">
              <a:buNone/>
            </a:pPr>
            <a:r>
              <a:rPr lang="en-CA" sz="3200" b="1" dirty="0" smtClean="0">
                <a:solidFill>
                  <a:srgbClr val="002060"/>
                </a:solidFill>
              </a:rPr>
              <a:t>I</a:t>
            </a:r>
            <a:r>
              <a:rPr lang="en-CA" dirty="0" smtClean="0"/>
              <a:t> </a:t>
            </a:r>
            <a:r>
              <a:rPr lang="en-CA" sz="3200" b="1" dirty="0" smtClean="0">
                <a:solidFill>
                  <a:srgbClr val="002060"/>
                </a:solidFill>
              </a:rPr>
              <a:t>P</a:t>
            </a:r>
            <a:r>
              <a:rPr lang="en-CA" dirty="0" smtClean="0"/>
              <a:t>icked </a:t>
            </a:r>
            <a:r>
              <a:rPr lang="en-CA" sz="3200" b="1" dirty="0" smtClean="0">
                <a:solidFill>
                  <a:srgbClr val="002060"/>
                </a:solidFill>
              </a:rPr>
              <a:t>M</a:t>
            </a:r>
            <a:r>
              <a:rPr lang="en-CA" dirty="0" smtClean="0"/>
              <a:t>any </a:t>
            </a:r>
            <a:r>
              <a:rPr lang="en-CA" sz="3200" b="1" dirty="0" smtClean="0">
                <a:solidFill>
                  <a:srgbClr val="002060"/>
                </a:solidFill>
              </a:rPr>
              <a:t>A</a:t>
            </a:r>
            <a:r>
              <a:rPr lang="en-CA" dirty="0" smtClean="0"/>
              <a:t>pples </a:t>
            </a:r>
            <a:r>
              <a:rPr lang="en-CA" sz="3200" b="1" dirty="0" smtClean="0">
                <a:solidFill>
                  <a:srgbClr val="002060"/>
                </a:solidFill>
              </a:rPr>
              <a:t>T</a:t>
            </a:r>
            <a:r>
              <a:rPr lang="en-CA" dirty="0" smtClean="0"/>
              <a:t>oday </a:t>
            </a:r>
            <a:r>
              <a:rPr lang="en-CA" sz="3200" b="1" dirty="0" smtClean="0">
                <a:solidFill>
                  <a:srgbClr val="002060"/>
                </a:solidFill>
              </a:rPr>
              <a:t>C</a:t>
            </a:r>
            <a:r>
              <a:rPr lang="en-CA" dirty="0" smtClean="0"/>
              <a:t>heck it out.</a:t>
            </a:r>
          </a:p>
          <a:p>
            <a:pPr marL="0" indent="0">
              <a:buNone/>
            </a:pPr>
            <a:r>
              <a:rPr lang="en-CA" dirty="0" smtClean="0">
                <a:hlinkClick r:id="rId2"/>
              </a:rPr>
              <a:t>Mitosis Crash Course!</a:t>
            </a:r>
            <a:endParaRPr lang="en-US" dirty="0"/>
          </a:p>
        </p:txBody>
      </p:sp>
      <p:pic>
        <p:nvPicPr>
          <p:cNvPr id="39940" name="Picture 4" descr="mitosi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2362200" y="1943100"/>
            <a:ext cx="297180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647950" y="2590800"/>
            <a:ext cx="2686050" cy="476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505075" y="3067050"/>
            <a:ext cx="2828925" cy="1428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76512" y="3581400"/>
            <a:ext cx="2828925" cy="2438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04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Objectives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286000"/>
            <a:ext cx="7696200" cy="3508977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By the end of the lesson you should be able to:</a:t>
            </a:r>
          </a:p>
          <a:p>
            <a:r>
              <a:rPr lang="en-CA" dirty="0" smtClean="0"/>
              <a:t>Describe Protein Synthesis</a:t>
            </a:r>
          </a:p>
          <a:p>
            <a:r>
              <a:rPr lang="en-CA" dirty="0"/>
              <a:t>Compare and contrast diffusion and osmosis</a:t>
            </a:r>
            <a:endParaRPr lang="en-US" dirty="0"/>
          </a:p>
          <a:p>
            <a:r>
              <a:rPr lang="en-CA" dirty="0" smtClean="0"/>
              <a:t>Compare and contrast the processes of mitosis and meiosis</a:t>
            </a:r>
          </a:p>
        </p:txBody>
      </p:sp>
    </p:spTree>
    <p:extLst>
      <p:ext uri="{BB962C8B-B14F-4D97-AF65-F5344CB8AC3E}">
        <p14:creationId xmlns:p14="http://schemas.microsoft.com/office/powerpoint/2010/main" val="127296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024744" cy="9144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C00000"/>
                </a:solidFill>
              </a:rPr>
              <a:t>Meiosis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35814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I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PII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MII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AII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TII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</a:t>
            </a:r>
          </a:p>
        </p:txBody>
      </p:sp>
      <p:pic>
        <p:nvPicPr>
          <p:cNvPr id="40964" name="Picture 4" descr="meiosis-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75" y="0"/>
            <a:ext cx="5051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79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01561"/>
          </a:xfrm>
        </p:spPr>
        <p:txBody>
          <a:bodyPr>
            <a:noAutofit/>
          </a:bodyPr>
          <a:lstStyle/>
          <a:p>
            <a:r>
              <a:rPr lang="en-CA" sz="3600" b="1" dirty="0" smtClean="0">
                <a:solidFill>
                  <a:srgbClr val="002060"/>
                </a:solidFill>
                <a:hlinkClick r:id="rId2"/>
              </a:rPr>
              <a:t>Mitosis Vs Meiosis video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8" name="Picture 4" descr="c13x8meiosis-compari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45" y="653961"/>
            <a:ext cx="9144000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99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Crash Course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09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CA" dirty="0" smtClean="0"/>
              <a:t>… describe protein synthesis?</a:t>
            </a:r>
            <a:endParaRPr lang="en-CA" dirty="0"/>
          </a:p>
          <a:p>
            <a:pPr marL="68580" indent="0">
              <a:buNone/>
            </a:pPr>
            <a:r>
              <a:rPr lang="en-CA" dirty="0" smtClean="0"/>
              <a:t>… compare </a:t>
            </a:r>
            <a:r>
              <a:rPr lang="en-CA" dirty="0"/>
              <a:t>and contrast diffusion and </a:t>
            </a:r>
            <a:r>
              <a:rPr lang="en-CA" dirty="0" smtClean="0"/>
              <a:t>osmosis?</a:t>
            </a: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… c</a:t>
            </a:r>
            <a:r>
              <a:rPr lang="en-CA" dirty="0" err="1" smtClean="0"/>
              <a:t>ompare</a:t>
            </a:r>
            <a:r>
              <a:rPr lang="en-CA" dirty="0" smtClean="0"/>
              <a:t> </a:t>
            </a:r>
            <a:r>
              <a:rPr lang="en-CA" dirty="0"/>
              <a:t>and contrast the processes of mitosis and </a:t>
            </a:r>
            <a:r>
              <a:rPr lang="en-CA" dirty="0" smtClean="0"/>
              <a:t>meiosis?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293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024744" cy="646664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Protein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1" y="1447800"/>
            <a:ext cx="4495800" cy="4800600"/>
          </a:xfrm>
        </p:spPr>
        <p:txBody>
          <a:bodyPr>
            <a:normAutofit fontScale="92500" lnSpcReduction="10000"/>
          </a:bodyPr>
          <a:lstStyle/>
          <a:p>
            <a:pPr marL="525780" indent="-457200">
              <a:buAutoNum type="arabicPeriod"/>
            </a:pPr>
            <a:r>
              <a:rPr lang="en-CA" dirty="0" smtClean="0"/>
              <a:t>The nucleus receives a chemical signal to make a specific protein</a:t>
            </a:r>
          </a:p>
          <a:p>
            <a:pPr marL="525780" indent="-457200">
              <a:buAutoNum type="arabicPeriod"/>
            </a:pPr>
            <a:r>
              <a:rPr lang="en-CA" dirty="0" smtClean="0"/>
              <a:t>The DNA message for a specific protein is copied (</a:t>
            </a:r>
            <a:r>
              <a:rPr lang="en-CA" dirty="0" smtClean="0">
                <a:solidFill>
                  <a:srgbClr val="FF0000"/>
                </a:solidFill>
              </a:rPr>
              <a:t>TRANSCRIPTION</a:t>
            </a:r>
            <a:r>
              <a:rPr lang="en-CA" dirty="0" smtClean="0"/>
              <a:t>) into a small molecule called ribonucleic acid or RNA</a:t>
            </a:r>
          </a:p>
          <a:p>
            <a:pPr marL="525780" indent="-457200">
              <a:buAutoNum type="arabicPeriod"/>
            </a:pPr>
            <a:r>
              <a:rPr lang="en-CA" dirty="0" smtClean="0"/>
              <a:t>RNA leaves through a nuclear pore</a:t>
            </a:r>
          </a:p>
          <a:p>
            <a:pPr marL="525780" indent="-457200">
              <a:buAutoNum type="arabicPeriod"/>
            </a:pPr>
            <a:r>
              <a:rPr lang="en-CA" dirty="0" smtClean="0"/>
              <a:t>The RNA message is delivered to the ribosome, where the protein is made (</a:t>
            </a:r>
            <a:r>
              <a:rPr lang="en-CA" dirty="0" smtClean="0">
                <a:solidFill>
                  <a:srgbClr val="FF0000"/>
                </a:solidFill>
              </a:rPr>
              <a:t>TRANSLATION</a:t>
            </a:r>
            <a:r>
              <a:rPr lang="en-CA" dirty="0" smtClean="0"/>
              <a:t>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1219200"/>
            <a:ext cx="3163887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61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10636"/>
            <a:ext cx="7024744" cy="722864"/>
          </a:xfrm>
        </p:spPr>
        <p:txBody>
          <a:bodyPr/>
          <a:lstStyle/>
          <a:p>
            <a:r>
              <a:rPr lang="en-CA" dirty="0" smtClean="0"/>
              <a:t>Protein Synthesis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4191000" cy="4267200"/>
          </a:xfrm>
        </p:spPr>
        <p:txBody>
          <a:bodyPr>
            <a:normAutofit fontScale="92500" lnSpcReduction="20000"/>
          </a:bodyPr>
          <a:lstStyle/>
          <a:p>
            <a:pPr marL="525780" indent="-457200">
              <a:buFont typeface="+mj-lt"/>
              <a:buAutoNum type="arabicPeriod" startAt="5"/>
            </a:pPr>
            <a:r>
              <a:rPr lang="en-CA" dirty="0" smtClean="0"/>
              <a:t>The manufactured protein enters the ER</a:t>
            </a:r>
          </a:p>
          <a:p>
            <a:pPr marL="525780" indent="-457200">
              <a:buFont typeface="+mj-lt"/>
              <a:buAutoNum type="arabicPeriod" startAt="5"/>
            </a:pPr>
            <a:r>
              <a:rPr lang="en-CA" dirty="0" smtClean="0"/>
              <a:t>A vesicle forms off the end of the ER and carries the vesicle to Golgi body</a:t>
            </a:r>
          </a:p>
          <a:p>
            <a:pPr marL="525780" indent="-457200">
              <a:buFont typeface="+mj-lt"/>
              <a:buAutoNum type="arabicPeriod" startAt="5"/>
            </a:pPr>
            <a:r>
              <a:rPr lang="en-CA" dirty="0" smtClean="0"/>
              <a:t>Golgi repackages the protein for transport</a:t>
            </a:r>
          </a:p>
          <a:p>
            <a:pPr marL="525780" indent="-457200">
              <a:buFont typeface="+mj-lt"/>
              <a:buAutoNum type="arabicPeriod" startAt="5"/>
            </a:pPr>
            <a:r>
              <a:rPr lang="en-CA" dirty="0" smtClean="0"/>
              <a:t>A vesicle forms off the end of Golgi and moves to cell membrane</a:t>
            </a:r>
          </a:p>
          <a:p>
            <a:pPr marL="525780" indent="-457200">
              <a:buFont typeface="+mj-lt"/>
              <a:buAutoNum type="arabicPeriod" startAt="5"/>
            </a:pPr>
            <a:r>
              <a:rPr lang="en-CA" dirty="0" smtClean="0"/>
              <a:t>The vesicle attached to cell membrane and is released out of the cell.</a:t>
            </a:r>
            <a:endParaRPr lang="en-US" dirty="0" smtClean="0"/>
          </a:p>
          <a:p>
            <a:pPr marL="525780" indent="-457200">
              <a:buFont typeface="+mj-lt"/>
              <a:buAutoNum type="arabicPeriod" startAt="5"/>
            </a:pPr>
            <a:endParaRPr lang="en-CA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95400"/>
            <a:ext cx="3163887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38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7024744" cy="1143000"/>
          </a:xfrm>
        </p:spPr>
        <p:txBody>
          <a:bodyPr/>
          <a:lstStyle/>
          <a:p>
            <a:r>
              <a:rPr lang="en-US" dirty="0"/>
              <a:t>Diffusion and Osmosis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323652"/>
            <a:ext cx="8077200" cy="3508977"/>
          </a:xfrm>
        </p:spPr>
        <p:txBody>
          <a:bodyPr>
            <a:noAutofit/>
          </a:bodyPr>
          <a:lstStyle/>
          <a:p>
            <a:r>
              <a:rPr lang="en-US" sz="2800" dirty="0">
                <a:hlinkClick r:id="rId2"/>
              </a:rPr>
              <a:t>Diffusion</a:t>
            </a:r>
            <a:endParaRPr lang="en-US" sz="2800" dirty="0"/>
          </a:p>
          <a:p>
            <a:pPr lvl="1"/>
            <a:r>
              <a:rPr lang="en-CA" sz="2800" dirty="0" smtClean="0"/>
              <a:t>Movement of</a:t>
            </a:r>
            <a:r>
              <a:rPr lang="en-CA" sz="2800" b="1" dirty="0" smtClean="0"/>
              <a:t> PARTICLES </a:t>
            </a:r>
            <a:r>
              <a:rPr lang="en-CA" sz="2800" dirty="0" smtClean="0"/>
              <a:t>from an area of high concentration to an area of low concentration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44" y="4251478"/>
            <a:ext cx="4142687" cy="2225521"/>
          </a:xfrm>
          <a:prstGeom prst="rect">
            <a:avLst/>
          </a:prstGeom>
        </p:spPr>
      </p:pic>
      <p:pic>
        <p:nvPicPr>
          <p:cNvPr id="6" name="Picture 5" descr="http://astrocampschool.org/wp-content/uploads/2015/12/DiffusionDiagram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37849"/>
            <a:ext cx="3581400" cy="2539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149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7024744" cy="1143000"/>
          </a:xfrm>
        </p:spPr>
        <p:txBody>
          <a:bodyPr/>
          <a:lstStyle/>
          <a:p>
            <a:r>
              <a:rPr lang="en-US" dirty="0"/>
              <a:t>Diffusion and Osmosis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323652"/>
            <a:ext cx="8077200" cy="3508977"/>
          </a:xfrm>
        </p:spPr>
        <p:txBody>
          <a:bodyPr>
            <a:noAutofit/>
          </a:bodyPr>
          <a:lstStyle/>
          <a:p>
            <a:r>
              <a:rPr lang="en-US" sz="2800" dirty="0" smtClean="0">
                <a:hlinkClick r:id="rId2"/>
              </a:rPr>
              <a:t>Osmosis</a:t>
            </a:r>
            <a:endParaRPr lang="en-US" sz="2800" dirty="0" smtClean="0"/>
          </a:p>
          <a:p>
            <a:pPr lvl="1"/>
            <a:r>
              <a:rPr lang="en-CA" sz="2800" dirty="0" smtClean="0"/>
              <a:t>Movement of </a:t>
            </a:r>
            <a:r>
              <a:rPr lang="en-CA" sz="2800" b="1" dirty="0" smtClean="0"/>
              <a:t>WATER</a:t>
            </a:r>
            <a:r>
              <a:rPr lang="en-CA" sz="2800" dirty="0" smtClean="0"/>
              <a:t> from an area of high concentration to an area of low concentration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191000"/>
            <a:ext cx="4992624" cy="2432547"/>
          </a:xfrm>
          <a:prstGeom prst="rect">
            <a:avLst/>
          </a:prstGeom>
        </p:spPr>
      </p:pic>
      <p:pic>
        <p:nvPicPr>
          <p:cNvPr id="3076" name="Picture 4" descr="Image result for limp carr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902" y="3378370"/>
            <a:ext cx="2019698" cy="344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56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701948"/>
            <a:ext cx="7024744" cy="1143000"/>
          </a:xfrm>
        </p:spPr>
        <p:txBody>
          <a:bodyPr/>
          <a:lstStyle/>
          <a:p>
            <a:r>
              <a:rPr lang="en-US" dirty="0" smtClean="0"/>
              <a:t>Useful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948"/>
            <a:ext cx="8077200" cy="3508977"/>
          </a:xfrm>
        </p:spPr>
        <p:txBody>
          <a:bodyPr/>
          <a:lstStyle/>
          <a:p>
            <a:r>
              <a:rPr lang="en-US" dirty="0" smtClean="0"/>
              <a:t>Solution: mixture of one or more substances evenly distributed in another substance</a:t>
            </a:r>
          </a:p>
          <a:p>
            <a:r>
              <a:rPr lang="en-US" dirty="0" smtClean="0"/>
              <a:t>Solute: substance dissolved in a solution</a:t>
            </a:r>
          </a:p>
          <a:p>
            <a:r>
              <a:rPr lang="en-US" dirty="0" smtClean="0"/>
              <a:t>Solvent: substance in which the solute is dissolved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962400"/>
            <a:ext cx="5896446" cy="19797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326" y="3767160"/>
            <a:ext cx="2745195" cy="270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4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135009" cy="4308629"/>
          </a:xfrm>
        </p:spPr>
        <p:txBody>
          <a:bodyPr/>
          <a:lstStyle/>
          <a:p>
            <a:r>
              <a:rPr lang="en-US" dirty="0"/>
              <a:t>Concentration: the amount of solute dissolved in the solution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380313"/>
            <a:ext cx="5839609" cy="435577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43492" y="316249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Useful 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18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Selectively Permeable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828800"/>
            <a:ext cx="7772400" cy="3508977"/>
          </a:xfrm>
        </p:spPr>
        <p:txBody>
          <a:bodyPr/>
          <a:lstStyle/>
          <a:p>
            <a:r>
              <a:rPr lang="en-US" dirty="0" smtClean="0"/>
              <a:t>Cell membranes are selectively permeable – they select what is able to cross them</a:t>
            </a:r>
          </a:p>
          <a:p>
            <a:r>
              <a:rPr lang="en-US" dirty="0" smtClean="0"/>
              <a:t>Water is able to cross membranes while many solutes, such as sugar or salt, do not cross freely </a:t>
            </a:r>
          </a:p>
          <a:p>
            <a:r>
              <a:rPr lang="en-US" dirty="0" smtClean="0"/>
              <a:t>This leads to osmosis, the diffusion of water</a:t>
            </a:r>
            <a:endParaRPr lang="en-US" dirty="0"/>
          </a:p>
        </p:txBody>
      </p:sp>
      <p:pic>
        <p:nvPicPr>
          <p:cNvPr id="2050" name="Picture 2" descr="http://www.sbarrsclassroom.com/uploads/9/5/7/7/9577813/1326857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51090"/>
            <a:ext cx="3641546" cy="297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87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18633</TotalTime>
  <Words>598</Words>
  <Application>Microsoft Office PowerPoint</Application>
  <PresentationFormat>On-screen Show (4:3)</PresentationFormat>
  <Paragraphs>94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Century Gothic</vt:lpstr>
      <vt:lpstr>Times New Roman</vt:lpstr>
      <vt:lpstr>Wingdings</vt:lpstr>
      <vt:lpstr>Wingdings 2</vt:lpstr>
      <vt:lpstr>Austin</vt:lpstr>
      <vt:lpstr>Life Sciences 11</vt:lpstr>
      <vt:lpstr>Objectives</vt:lpstr>
      <vt:lpstr>Protein Synthesis</vt:lpstr>
      <vt:lpstr>Protein Synthesis cont’d</vt:lpstr>
      <vt:lpstr>Diffusion and Osmosis</vt:lpstr>
      <vt:lpstr>Diffusion and Osmosis</vt:lpstr>
      <vt:lpstr>Useful Terms</vt:lpstr>
      <vt:lpstr>PowerPoint Presentation</vt:lpstr>
      <vt:lpstr>Selectively Permeable Membrane</vt:lpstr>
      <vt:lpstr>Osmosis Details</vt:lpstr>
      <vt:lpstr>Osmosis Details</vt:lpstr>
      <vt:lpstr>Osmosis Details</vt:lpstr>
      <vt:lpstr>PowerPoint Presentation</vt:lpstr>
      <vt:lpstr>PowerPoint Presentation</vt:lpstr>
      <vt:lpstr>Diffusion and Osmosis</vt:lpstr>
      <vt:lpstr>Cell Reproduction</vt:lpstr>
      <vt:lpstr>Cell Reproduction</vt:lpstr>
      <vt:lpstr>PowerPoint Presentation</vt:lpstr>
      <vt:lpstr>Mitosis Steps</vt:lpstr>
      <vt:lpstr>Meiosis</vt:lpstr>
      <vt:lpstr>Mitosis Vs Meiosis video</vt:lpstr>
      <vt:lpstr>Meiosis</vt:lpstr>
      <vt:lpstr>Can You …</vt:lpstr>
    </vt:vector>
  </TitlesOfParts>
  <Company>School District No. 23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11</dc:title>
  <dc:creator>User</dc:creator>
  <cp:lastModifiedBy>Wes Schmitt</cp:lastModifiedBy>
  <cp:revision>47</cp:revision>
  <dcterms:created xsi:type="dcterms:W3CDTF">2011-02-01T22:29:52Z</dcterms:created>
  <dcterms:modified xsi:type="dcterms:W3CDTF">2022-09-20T23:13:58Z</dcterms:modified>
</cp:coreProperties>
</file>