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463" autoAdjust="0"/>
  </p:normalViewPr>
  <p:slideViewPr>
    <p:cSldViewPr>
      <p:cViewPr varScale="1">
        <p:scale>
          <a:sx n="75" d="100"/>
          <a:sy n="75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778B-6EE5-4AF8-812C-7281728E670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3C49-5BA4-4C45-8F0B-433C8D4F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3C49-5BA4-4C45-8F0B-433C8D4FAA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B157F2-8786-498C-BA00-967507D06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FC7144-6B32-4C62-90DE-ED7192F8269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Kingdom </a:t>
            </a:r>
            <a:r>
              <a:rPr lang="en-CA" sz="2400" dirty="0" err="1" smtClean="0"/>
              <a:t>Animalia</a:t>
            </a:r>
            <a:endParaRPr lang="en-CA" sz="2400" dirty="0" smtClean="0"/>
          </a:p>
          <a:p>
            <a:r>
              <a:rPr lang="en-CA" sz="2400" dirty="0" smtClean="0"/>
              <a:t>Phylum Echinodermata</a:t>
            </a:r>
          </a:p>
          <a:p>
            <a:r>
              <a:rPr lang="en-CA" sz="2400" dirty="0" smtClean="0"/>
              <a:t>The Spiny Skins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2.allpostersimages.com/p/LRG/21/2144/OJBCD00Z/posters/douwma-georgette-ochre-seastar-exposed-on-beach-at-low-tide-olympic-national-park-washington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72" y="338328"/>
            <a:ext cx="4933696" cy="3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338328"/>
            <a:ext cx="9156700" cy="1252728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Class </a:t>
            </a:r>
            <a:r>
              <a:rPr lang="en-US" altLang="en-US" sz="5400" dirty="0" err="1"/>
              <a:t>Asteroidea</a:t>
            </a:r>
            <a:r>
              <a:rPr lang="en-US" altLang="en-US" sz="5400" dirty="0" smtClean="0"/>
              <a:t>:             </a:t>
            </a:r>
            <a:r>
              <a:rPr lang="en-US" altLang="en-US" sz="5400" dirty="0"/>
              <a:t>Sea stars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278" y="4091803"/>
            <a:ext cx="6500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Greek</a:t>
            </a:r>
            <a:r>
              <a:rPr lang="en-US" altLang="en-US" sz="2400" dirty="0">
                <a:solidFill>
                  <a:schemeClr val="accent2"/>
                </a:solidFill>
              </a:rPr>
              <a:t>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asteroeides</a:t>
            </a:r>
            <a:r>
              <a:rPr lang="en-US" altLang="en-US" sz="2400" dirty="0">
                <a:solidFill>
                  <a:schemeClr val="accent2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starlike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Flattened body with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penta</a:t>
            </a:r>
            <a:r>
              <a:rPr lang="en-US" altLang="en-US" sz="2400" dirty="0" smtClean="0">
                <a:solidFill>
                  <a:schemeClr val="accent2"/>
                </a:solidFill>
              </a:rPr>
              <a:t>-radial symmetry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Mostly carnivorous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Good powers of regeneration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Palatino"/>
            </a:endParaRPr>
          </a:p>
        </p:txBody>
      </p:sp>
      <p:pic>
        <p:nvPicPr>
          <p:cNvPr id="3" name="Picture 2" descr="http://static3cdn.echalk.net/www/ud00/b/b49e0cd8aa4c447d84f1832462995b20/Personal_Images/starfis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48" y="4286025"/>
            <a:ext cx="2699966" cy="22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3406" y="1219200"/>
            <a:ext cx="47371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dirty="0">
                <a:solidFill>
                  <a:schemeClr val="tx2"/>
                </a:solidFill>
              </a:rPr>
              <a:t>Class </a:t>
            </a:r>
            <a:r>
              <a:rPr lang="en-US" altLang="en-US" sz="4800" dirty="0" err="1">
                <a:solidFill>
                  <a:schemeClr val="tx2"/>
                </a:solidFill>
              </a:rPr>
              <a:t>Echinoidea</a:t>
            </a:r>
            <a:r>
              <a:rPr lang="en-US" altLang="en-US" sz="4800" dirty="0">
                <a:solidFill>
                  <a:schemeClr val="tx2"/>
                </a:solidFill>
              </a:rPr>
              <a:t>: </a:t>
            </a:r>
          </a:p>
          <a:p>
            <a:r>
              <a:rPr lang="en-US" altLang="en-US" sz="4800" dirty="0">
                <a:solidFill>
                  <a:schemeClr val="tx2"/>
                </a:solidFill>
              </a:rPr>
              <a:t>sea urchins</a:t>
            </a:r>
            <a:endParaRPr lang="en-US" altLang="en-US" sz="4800" dirty="0">
              <a:solidFill>
                <a:schemeClr val="accent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955"/>
            <a:ext cx="4343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862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Greek</a:t>
            </a:r>
            <a:r>
              <a:rPr lang="en-US" altLang="en-US" sz="2400" dirty="0">
                <a:solidFill>
                  <a:schemeClr val="accent2"/>
                </a:solidFill>
              </a:rPr>
              <a:t>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ekhinos</a:t>
            </a:r>
            <a:r>
              <a:rPr lang="en-US" altLang="en-US" sz="2400" dirty="0">
                <a:solidFill>
                  <a:schemeClr val="accent2"/>
                </a:solidFill>
              </a:rPr>
              <a:t>, spine (figuratively), sea urchin,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hedgehog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Oval shaped body covered in sharp calcareous (calcium carbonate) material that make up the spines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Arms are absent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Mostly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detritivores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22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schemeClr val="tx2"/>
                </a:solidFill>
              </a:rPr>
              <a:t>Class </a:t>
            </a:r>
            <a:r>
              <a:rPr lang="en-US" altLang="en-US" sz="4800" dirty="0" err="1" smtClean="0">
                <a:solidFill>
                  <a:schemeClr val="tx2"/>
                </a:solidFill>
              </a:rPr>
              <a:t>Holothuroidea</a:t>
            </a:r>
            <a:r>
              <a:rPr lang="en-US" altLang="en-US" sz="4800" dirty="0" smtClean="0">
                <a:solidFill>
                  <a:schemeClr val="tx2"/>
                </a:solidFill>
              </a:rPr>
              <a:t>: </a:t>
            </a:r>
            <a:r>
              <a:rPr lang="en-US" altLang="en-US" sz="4800" dirty="0">
                <a:solidFill>
                  <a:schemeClr val="tx2"/>
                </a:solidFill>
              </a:rPr>
              <a:t>sea </a:t>
            </a:r>
            <a:r>
              <a:rPr lang="en-US" altLang="en-US" sz="4800" dirty="0" smtClean="0">
                <a:solidFill>
                  <a:schemeClr val="tx2"/>
                </a:solidFill>
              </a:rPr>
              <a:t>cucumbers</a:t>
            </a:r>
            <a:endParaRPr lang="en-US" altLang="en-US" sz="4800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454082"/>
            <a:ext cx="5165229" cy="317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438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Greek</a:t>
            </a:r>
            <a:r>
              <a:rPr lang="en-US" altLang="en-US" sz="2400" dirty="0">
                <a:solidFill>
                  <a:schemeClr val="accent2"/>
                </a:solidFill>
              </a:rPr>
              <a:t>,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holothurum</a:t>
            </a:r>
            <a:r>
              <a:rPr lang="en-US" altLang="en-US" sz="2400" dirty="0">
                <a:solidFill>
                  <a:schemeClr val="accent2"/>
                </a:solidFill>
              </a:rPr>
              <a:t>, a sedentary marine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animal, possibly from Greek </a:t>
            </a:r>
            <a:r>
              <a:rPr lang="en-US" altLang="en-US" sz="2400" i="1" dirty="0" err="1" smtClean="0">
                <a:solidFill>
                  <a:schemeClr val="accent2"/>
                </a:solidFill>
              </a:rPr>
              <a:t>holos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whole; or (</a:t>
            </a:r>
            <a:r>
              <a:rPr lang="en-US" altLang="en-US" sz="2400" i="1" dirty="0" err="1">
                <a:solidFill>
                  <a:schemeClr val="accent2"/>
                </a:solidFill>
              </a:rPr>
              <a:t>thureos</a:t>
            </a:r>
            <a:r>
              <a:rPr lang="en-US" altLang="en-US" sz="2400" dirty="0">
                <a:solidFill>
                  <a:schemeClr val="accent2"/>
                </a:solidFill>
              </a:rPr>
              <a:t>, oblong shield (from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thura</a:t>
            </a:r>
            <a:r>
              <a:rPr lang="en-US" altLang="en-US" sz="2400" dirty="0">
                <a:solidFill>
                  <a:schemeClr val="accent2"/>
                </a:solidFill>
              </a:rPr>
              <a:t>, door</a:t>
            </a:r>
            <a:r>
              <a:rPr lang="en-US" altLang="en-US" sz="2400" dirty="0" smtClean="0">
                <a:solidFill>
                  <a:schemeClr val="accent2"/>
                </a:solidFill>
              </a:rPr>
              <a:t>))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Long and cylindrical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Arms absent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Detritus feeders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338328"/>
            <a:ext cx="9156700" cy="1252728"/>
          </a:xfrm>
        </p:spPr>
        <p:txBody>
          <a:bodyPr>
            <a:normAutofit/>
          </a:bodyPr>
          <a:lstStyle/>
          <a:p>
            <a:r>
              <a:rPr lang="en-US" altLang="en-US" sz="5400" dirty="0" smtClean="0"/>
              <a:t>Class </a:t>
            </a:r>
            <a:r>
              <a:rPr lang="en-US" altLang="en-US" sz="5400" dirty="0" err="1" smtClean="0"/>
              <a:t>Ophiuroidea</a:t>
            </a:r>
            <a:r>
              <a:rPr lang="en-US" altLang="en-US" sz="5400" dirty="0" smtClean="0"/>
              <a:t>:</a:t>
            </a:r>
            <a:endParaRPr lang="en-US" altLang="en-US" sz="5400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13" y="364308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690718"/>
            <a:ext cx="2318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Feather Star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952077" y="3685381"/>
            <a:ext cx="2151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Basket Star</a:t>
            </a:r>
          </a:p>
        </p:txBody>
      </p:sp>
      <p:pic>
        <p:nvPicPr>
          <p:cNvPr id="1026" name="Picture 2" descr="http://www.itsnature.org/wp-content/uploads/2010/07/O.aculeataRag183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643086"/>
            <a:ext cx="4840170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7869" y="4323125"/>
            <a:ext cx="2055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</a:rPr>
              <a:t>Brittle </a:t>
            </a:r>
            <a:r>
              <a:rPr lang="en-US" altLang="en-US" sz="3200" dirty="0">
                <a:solidFill>
                  <a:schemeClr val="bg1"/>
                </a:solidFill>
              </a:rPr>
              <a:t>Star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6125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Greek</a:t>
            </a:r>
            <a:r>
              <a:rPr lang="en-US" altLang="en-US" sz="2400" dirty="0">
                <a:solidFill>
                  <a:schemeClr val="accent2"/>
                </a:solidFill>
              </a:rPr>
              <a:t>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ophis</a:t>
            </a:r>
            <a:r>
              <a:rPr lang="en-US" altLang="en-US" sz="2400" dirty="0">
                <a:solidFill>
                  <a:schemeClr val="accent2"/>
                </a:solidFill>
              </a:rPr>
              <a:t>, snake + 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oura</a:t>
            </a:r>
            <a:r>
              <a:rPr lang="en-US" altLang="en-US" sz="2400" dirty="0">
                <a:solidFill>
                  <a:schemeClr val="accent2"/>
                </a:solidFill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</a:rPr>
              <a:t>tail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chemeClr val="accent2"/>
                </a:solidFill>
              </a:rPr>
              <a:t>Penta</a:t>
            </a:r>
            <a:r>
              <a:rPr lang="en-US" altLang="en-US" sz="2400" dirty="0" smtClean="0">
                <a:solidFill>
                  <a:schemeClr val="accent2"/>
                </a:solidFill>
              </a:rPr>
              <a:t>-radial symmetry with long, slender, flexible arms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Mostly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detritivores</a:t>
            </a:r>
            <a:r>
              <a:rPr lang="en-US" altLang="en-US" sz="2400" dirty="0" smtClean="0">
                <a:solidFill>
                  <a:schemeClr val="accent2"/>
                </a:solidFill>
              </a:rPr>
              <a:t> or filter feeders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/>
              <a:t>Class </a:t>
            </a:r>
            <a:r>
              <a:rPr lang="en-US" altLang="en-US" sz="5400" dirty="0" err="1"/>
              <a:t>Crinoidea</a:t>
            </a:r>
            <a:r>
              <a:rPr lang="en-US" altLang="en-US" sz="5400" dirty="0"/>
              <a:t>: Sea </a:t>
            </a:r>
            <a:r>
              <a:rPr lang="en-US" altLang="en-US" sz="5400" dirty="0" smtClean="0"/>
              <a:t>Lilies and Feather Stars</a:t>
            </a:r>
            <a:endParaRPr lang="en-US" altLang="en-US" sz="5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1" y="3899210"/>
            <a:ext cx="4659510" cy="29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1737" y="4072164"/>
            <a:ext cx="2318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Feather Star</a:t>
            </a:r>
          </a:p>
        </p:txBody>
      </p:sp>
      <p:pic>
        <p:nvPicPr>
          <p:cNvPr id="1026" name="Picture 2" descr="http://www.wonderfulinfo.com/winfo/joggingflower/humble_sea_lily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38704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-esprit.net/279-26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30" y="4419600"/>
            <a:ext cx="2568655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96975" y="3639789"/>
            <a:ext cx="1646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</a:rPr>
              <a:t>Sea lilies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83652"/>
            <a:ext cx="4570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Greek</a:t>
            </a:r>
            <a:r>
              <a:rPr lang="en-US" altLang="en-US" sz="2400" dirty="0">
                <a:solidFill>
                  <a:schemeClr val="accent2"/>
                </a:solidFill>
              </a:rPr>
              <a:t>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krinon</a:t>
            </a:r>
            <a:r>
              <a:rPr lang="en-US" altLang="en-US" sz="2400" dirty="0">
                <a:solidFill>
                  <a:schemeClr val="accent2"/>
                </a:solidFill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</a:rPr>
              <a:t>lily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Long,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eathery arms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2"/>
                </a:solidFill>
              </a:rPr>
              <a:t>Mostly filter feeders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Evol_Animals_Fig_29_2_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505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9530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150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echinoderms are more advanced than arthropods</a:t>
            </a:r>
          </a:p>
          <a:p>
            <a:r>
              <a:rPr lang="en-CA" dirty="0" smtClean="0"/>
              <a:t>Defining characteristics of echinoderms</a:t>
            </a:r>
          </a:p>
          <a:p>
            <a:r>
              <a:rPr lang="en-CA" dirty="0" smtClean="0"/>
              <a:t>5 classes and example organisms</a:t>
            </a:r>
          </a:p>
          <a:p>
            <a:r>
              <a:rPr lang="en-CA" dirty="0" smtClean="0"/>
              <a:t>The body plan and systems of a </a:t>
            </a:r>
            <a:r>
              <a:rPr lang="en-CA" dirty="0" err="1" smtClean="0"/>
              <a:t>seastar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Deuterostomes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now move to the other great branch of animal evolution; the </a:t>
            </a:r>
            <a:r>
              <a:rPr lang="en-US" altLang="en-US" dirty="0" err="1"/>
              <a:t>deuterostomes</a:t>
            </a:r>
            <a:endParaRPr lang="en-US" altLang="en-US" dirty="0"/>
          </a:p>
          <a:p>
            <a:r>
              <a:rPr lang="en-US" altLang="en-US" dirty="0"/>
              <a:t>This branch is dominated by the vertebrates </a:t>
            </a:r>
            <a:r>
              <a:rPr lang="en-US" altLang="en-US" dirty="0" smtClean="0"/>
              <a:t>which we will study next</a:t>
            </a:r>
          </a:p>
          <a:p>
            <a:r>
              <a:rPr lang="en-US" altLang="en-US" dirty="0" smtClean="0"/>
              <a:t>The other phylum of </a:t>
            </a:r>
            <a:r>
              <a:rPr lang="en-US" altLang="en-US" dirty="0" err="1" smtClean="0"/>
              <a:t>deuterostomes</a:t>
            </a:r>
            <a:r>
              <a:rPr lang="en-US" altLang="en-US" dirty="0" smtClean="0"/>
              <a:t> seems a strange evolutionary mate for the vertebrates</a:t>
            </a:r>
          </a:p>
          <a:p>
            <a:r>
              <a:rPr lang="en-US" altLang="en-US" dirty="0" smtClean="0"/>
              <a:t>They </a:t>
            </a:r>
            <a:r>
              <a:rPr lang="en-US" altLang="en-US" dirty="0"/>
              <a:t>are the Echinoderms</a:t>
            </a:r>
          </a:p>
        </p:txBody>
      </p:sp>
    </p:spTree>
    <p:extLst>
      <p:ext uri="{BB962C8B-B14F-4D97-AF65-F5344CB8AC3E}">
        <p14:creationId xmlns:p14="http://schemas.microsoft.com/office/powerpoint/2010/main" val="2576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295400" y="0"/>
            <a:ext cx="6705600" cy="6858000"/>
            <a:chOff x="144" y="0"/>
            <a:chExt cx="3397" cy="3264"/>
          </a:xfrm>
        </p:grpSpPr>
        <p:pic>
          <p:nvPicPr>
            <p:cNvPr id="47109" name="Picture 5" descr="32-07-ProtoDeuterostDev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6" b="90445"/>
            <a:stretch>
              <a:fillRect/>
            </a:stretch>
          </p:blipFill>
          <p:spPr bwMode="auto">
            <a:xfrm>
              <a:off x="144" y="0"/>
              <a:ext cx="339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0" name="Picture 6" descr="32-07-ProtoDeuterostDev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6" t="32913" b="4445"/>
            <a:stretch>
              <a:fillRect/>
            </a:stretch>
          </p:blipFill>
          <p:spPr bwMode="auto">
            <a:xfrm>
              <a:off x="144" y="432"/>
              <a:ext cx="3397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105400" y="0"/>
            <a:ext cx="28956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Phylum Echinodermata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524000"/>
            <a:ext cx="5334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 smtClean="0"/>
              <a:t>“Spiny </a:t>
            </a:r>
            <a:r>
              <a:rPr lang="en-US" altLang="en-US" sz="2800" dirty="0"/>
              <a:t>skinned </a:t>
            </a:r>
            <a:r>
              <a:rPr lang="en-US" altLang="en-US" sz="2800" dirty="0" smtClean="0"/>
              <a:t>animals”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b="1" u="sng" dirty="0"/>
              <a:t>Characteristics:</a:t>
            </a:r>
          </a:p>
          <a:p>
            <a:pPr marL="0" indent="0">
              <a:buNone/>
            </a:pPr>
            <a:r>
              <a:rPr lang="en-US" altLang="en-US" sz="2800" dirty="0" smtClean="0"/>
              <a:t>1. Exclusively </a:t>
            </a:r>
            <a:r>
              <a:rPr lang="en-US" altLang="en-US" sz="2800" dirty="0"/>
              <a:t>marine</a:t>
            </a:r>
          </a:p>
          <a:p>
            <a:pPr marL="0" indent="0">
              <a:buNone/>
            </a:pPr>
            <a:r>
              <a:rPr lang="en-US" altLang="en-US" sz="2800" dirty="0" smtClean="0"/>
              <a:t>2. Semi </a:t>
            </a:r>
            <a:r>
              <a:rPr lang="en-US" altLang="en-US" sz="2800" dirty="0"/>
              <a:t>flexible </a:t>
            </a:r>
            <a:r>
              <a:rPr lang="en-US" altLang="en-US" sz="2800" dirty="0" smtClean="0"/>
              <a:t>endoskeleton </a:t>
            </a:r>
            <a:r>
              <a:rPr lang="en-US" altLang="en-US" sz="2800" dirty="0"/>
              <a:t>of </a:t>
            </a:r>
            <a:r>
              <a:rPr lang="en-US" altLang="en-US" sz="2800" dirty="0" err="1"/>
              <a:t>calcarious</a:t>
            </a:r>
            <a:r>
              <a:rPr lang="en-US" altLang="en-US" sz="2800" dirty="0"/>
              <a:t> plates</a:t>
            </a:r>
          </a:p>
          <a:p>
            <a:pPr marL="0" indent="0">
              <a:buNone/>
            </a:pPr>
            <a:r>
              <a:rPr lang="en-US" altLang="en-US" sz="2800" dirty="0" smtClean="0"/>
              <a:t>3. Show </a:t>
            </a:r>
            <a:r>
              <a:rPr lang="en-US" altLang="en-US" sz="2800" dirty="0" err="1"/>
              <a:t>pentaradial</a:t>
            </a:r>
            <a:r>
              <a:rPr lang="en-US" altLang="en-US" sz="2800" dirty="0"/>
              <a:t> symmetry where all structures are in 5’s (as seen in this sand dollar).</a:t>
            </a:r>
          </a:p>
          <a:p>
            <a:pPr marL="0" indent="0">
              <a:buNone/>
            </a:pPr>
            <a:r>
              <a:rPr lang="en-US" altLang="en-US" sz="2800" dirty="0" smtClean="0"/>
              <a:t>4. Reproduction </a:t>
            </a:r>
            <a:r>
              <a:rPr lang="en-US" altLang="en-US" sz="2800" dirty="0"/>
              <a:t>mostly sexual but good powers of regeneration.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Phylum Echinodermata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 smtClean="0"/>
              <a:t>5. Unique </a:t>
            </a:r>
            <a:r>
              <a:rPr lang="en-US" altLang="en-US" sz="3200" dirty="0"/>
              <a:t>system called “water vascular” system, used for movement, feeding, and respiration</a:t>
            </a:r>
          </a:p>
          <a:p>
            <a:pPr marL="0" indent="0">
              <a:buNone/>
            </a:pPr>
            <a:r>
              <a:rPr lang="en-US" altLang="en-US" sz="3200" dirty="0" smtClean="0"/>
              <a:t>6. Externally </a:t>
            </a:r>
            <a:r>
              <a:rPr lang="en-US" altLang="en-US" sz="3200" dirty="0"/>
              <a:t>shows as tube feet which are used to move, and in hunting</a:t>
            </a:r>
          </a:p>
          <a:p>
            <a:pPr marL="0" indent="0">
              <a:buNone/>
            </a:pPr>
            <a:r>
              <a:rPr lang="en-US" altLang="en-US" sz="3200" dirty="0" smtClean="0"/>
              <a:t>7. Contains 5 </a:t>
            </a:r>
            <a:r>
              <a:rPr lang="en-US" altLang="en-US" sz="3200" dirty="0"/>
              <a:t>classes: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- Class </a:t>
            </a:r>
            <a:r>
              <a:rPr lang="en-US" altLang="en-US" sz="2800" dirty="0" err="1"/>
              <a:t>Asteroidea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 Class </a:t>
            </a:r>
            <a:r>
              <a:rPr lang="en-US" altLang="en-US" sz="2800" dirty="0" err="1"/>
              <a:t>Echinoidea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 Class </a:t>
            </a:r>
            <a:r>
              <a:rPr lang="en-US" altLang="en-US" sz="2800" dirty="0" err="1"/>
              <a:t>Holothuroidea</a:t>
            </a: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	- Class </a:t>
            </a:r>
            <a:r>
              <a:rPr lang="en-US" altLang="en-US" sz="2800" dirty="0" err="1"/>
              <a:t>Ophiuroidea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 smtClean="0"/>
              <a:t>    - </a:t>
            </a:r>
            <a:r>
              <a:rPr lang="en-US" altLang="en-US" sz="2800" dirty="0"/>
              <a:t>Class </a:t>
            </a:r>
            <a:r>
              <a:rPr lang="en-US" altLang="en-US" sz="2800" dirty="0" err="1" smtClean="0"/>
              <a:t>Crinoidea</a:t>
            </a:r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/>
              <a:t>    </a:t>
            </a:r>
          </a:p>
          <a:p>
            <a:pPr>
              <a:buFontTx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951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External Anatomy</a:t>
            </a:r>
          </a:p>
        </p:txBody>
      </p:sp>
      <p:pic>
        <p:nvPicPr>
          <p:cNvPr id="54277" name="Picture 5" descr="seasta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198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4200" y="2357516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525336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7257" y="5105400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5867400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52814" y="4038600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Internal Anatomy</a:t>
            </a:r>
          </a:p>
        </p:txBody>
      </p:sp>
      <p:pic>
        <p:nvPicPr>
          <p:cNvPr id="55301" name="Picture 5" descr="seas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82725"/>
            <a:ext cx="75438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990600" y="60198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1981200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53479" y="1406525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0210" y="2448115"/>
            <a:ext cx="843190" cy="44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01279" y="2021114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9609" y="2692590"/>
            <a:ext cx="1729469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5029201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02881" y="6257925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" y="3819524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9701</TotalTime>
  <Words>221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Palatino</vt:lpstr>
      <vt:lpstr>Symbol</vt:lpstr>
      <vt:lpstr>Times</vt:lpstr>
      <vt:lpstr>Waveform</vt:lpstr>
      <vt:lpstr>Biology 11</vt:lpstr>
      <vt:lpstr>PowerPoint Presentation</vt:lpstr>
      <vt:lpstr>Objectives</vt:lpstr>
      <vt:lpstr>Deuterostomes</vt:lpstr>
      <vt:lpstr>PowerPoint Presentation</vt:lpstr>
      <vt:lpstr>Phylum Echinodermata</vt:lpstr>
      <vt:lpstr>Phylum Echinodermata</vt:lpstr>
      <vt:lpstr>General External Anatomy</vt:lpstr>
      <vt:lpstr>General Internal Anatomy</vt:lpstr>
      <vt:lpstr>Class Asteroidea:             Sea stars</vt:lpstr>
      <vt:lpstr>PowerPoint Presentation</vt:lpstr>
      <vt:lpstr>PowerPoint Presentation</vt:lpstr>
      <vt:lpstr>Class Ophiuroidea:</vt:lpstr>
      <vt:lpstr>Class Crinoidea: Sea Lilies and Feather Stars</vt:lpstr>
    </vt:vector>
  </TitlesOfParts>
  <Company>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teacher</cp:lastModifiedBy>
  <cp:revision>24</cp:revision>
  <dcterms:created xsi:type="dcterms:W3CDTF">2010-12-09T23:32:57Z</dcterms:created>
  <dcterms:modified xsi:type="dcterms:W3CDTF">2015-05-25T16:20:18Z</dcterms:modified>
</cp:coreProperties>
</file>