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8" r:id="rId36"/>
    <p:sldId id="299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Times New Roman" panose="02020603050405020304" pitchFamily="18" charset="0"/>
        <a:ea typeface="ヒラギノ明朝 ProN W3"/>
        <a:cs typeface="ヒラギノ明朝 ProN W3"/>
        <a:sym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C8B1CD-5B58-4517-8C9D-6969CBAD67A4}" v="28" dt="2024-01-16T06:17:46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2" autoAdjust="0"/>
    <p:restoredTop sz="94660"/>
  </p:normalViewPr>
  <p:slideViewPr>
    <p:cSldViewPr>
      <p:cViewPr varScale="1">
        <p:scale>
          <a:sx n="75" d="100"/>
          <a:sy n="75" d="100"/>
        </p:scale>
        <p:origin x="84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7FA45A06-AE9B-E8FB-4EC3-FBE3486800E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EFB2CB-BBDD-44F3-A223-3A392AF3A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5750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01CCB7F1-87D2-E28A-111C-DF2B94EFE33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E88921-9175-423C-BC45-FF0464F0B9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5895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F34C1DD9-3F58-FEB6-89AE-F8C93F118ED8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8675F4-8679-4C12-81FA-046A2016E9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957614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D17750FC-D0C3-CF26-B876-BE776786515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AD0B3F-D1D6-4E4F-B39C-6A88A30454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982541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Box 3">
            <a:extLst>
              <a:ext uri="{FF2B5EF4-FFF2-40B4-BE49-F238E27FC236}">
                <a16:creationId xmlns:a16="http://schemas.microsoft.com/office/drawing/2014/main" id="{662699ED-9F03-9C24-A095-02A36DB7B6C1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26DCC-BFDE-4F47-8D25-23E500633F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85775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2C595FF0-AF87-9D1C-7811-D1899BD1C3E3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A5B88B-6D73-4984-B48A-A51CD91BD1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62050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55E917AF-4F52-DA9A-2A1C-D29BDB2A878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43E181-4037-4826-9A97-AF2279EE2D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44219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09C92A4-DED9-F4A2-D96B-AC895F4180E9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B4675B-BF26-42FE-87E5-C0A6DBDEAB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397878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16BB31F3-5A0A-5B3E-C01B-24AAC4FE438C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758439-0136-4A7D-A3C5-5CCE098F0F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49969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CDF5B971-5E65-8588-4C39-37FB04412F16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6616DA-CAC6-49A7-A67D-12858A55FF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0288132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Times New Roman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9BC42C32-3756-F2FF-97F3-79E099123610}"/>
              </a:ext>
            </a:extLst>
          </p:cNvPr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1F42B1-DD0E-4DDC-A416-BDADBBAB3A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6131146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D6328699-48BA-22E1-3D9A-479BC065AA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title style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1BA6F565-731E-E6C3-6262-CDE4E8978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Times New Roman" panose="02020603050405020304" pitchFamily="18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Times New Roman" panose="02020603050405020304" pitchFamily="18" charset="0"/>
              </a:rPr>
              <a:t>Second level</a:t>
            </a:r>
          </a:p>
          <a:p>
            <a:pPr lvl="2"/>
            <a:r>
              <a:rPr lang="en-US" altLang="en-US">
                <a:sym typeface="Times New Roman" panose="02020603050405020304" pitchFamily="18" charset="0"/>
              </a:rPr>
              <a:t>Third level</a:t>
            </a:r>
          </a:p>
          <a:p>
            <a:pPr lvl="3"/>
            <a:r>
              <a:rPr lang="en-US" altLang="en-US">
                <a:sym typeface="Times New Roman" panose="02020603050405020304" pitchFamily="18" charset="0"/>
              </a:rPr>
              <a:t>Fourth level</a:t>
            </a:r>
          </a:p>
          <a:p>
            <a:pPr lvl="4"/>
            <a:r>
              <a:rPr lang="en-US" altLang="en-US">
                <a:sym typeface="Times New Roman" panose="02020603050405020304" pitchFamily="18" charset="0"/>
              </a:rPr>
              <a:t>Fifth level</a:t>
            </a:r>
          </a:p>
        </p:txBody>
      </p:sp>
      <p:sp>
        <p:nvSpPr>
          <p:cNvPr id="2" name="Text Box 3">
            <a:extLst>
              <a:ext uri="{FF2B5EF4-FFF2-40B4-BE49-F238E27FC236}">
                <a16:creationId xmlns:a16="http://schemas.microsoft.com/office/drawing/2014/main" id="{2E82A003-4419-CEBC-8D72-07C3D51983DF}"/>
              </a:ext>
            </a:extLst>
          </p:cNvPr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7359650" y="6248400"/>
            <a:ext cx="292100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cs typeface="Times New Roman" panose="02020603050405020304" pitchFamily="18" charset="0"/>
              </a:defRPr>
            </a:lvl1pPr>
          </a:lstStyle>
          <a:p>
            <a:fld id="{2D3DBB1A-8E2C-4260-B9C8-DCE32A870D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hdr="0" ftr="0" dt="0"/>
  <p:txStyles>
    <p:titleStyle>
      <a:lvl1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Times New Roman" panose="02020603050405020304" pitchFamily="18" charset="0"/>
        </a:defRPr>
      </a:lvl1pPr>
      <a:lvl2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2pPr>
      <a:lvl3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3pPr>
      <a:lvl4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4pPr>
      <a:lvl5pPr marL="39688" indent="-39688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panose="02020603050405020304" pitchFamily="18" charset="0"/>
        </a:defRPr>
      </a:lvl5pPr>
      <a:lvl6pPr marL="4968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6pPr>
      <a:lvl7pPr marL="9540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7pPr>
      <a:lvl8pPr marL="14112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8pPr>
      <a:lvl9pPr marL="186848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charset="0"/>
          <a:ea typeface="ヒラギノ明朝 ProN W3" charset="0"/>
          <a:cs typeface="ヒラギノ明朝 ProN W3" charset="0"/>
          <a:sym typeface="Times New Roman" charset="0"/>
        </a:defRPr>
      </a:lvl9pPr>
    </p:titleStyle>
    <p:bodyStyle>
      <a:lvl1pPr marL="382588" indent="-342900" algn="l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1pPr>
      <a:lvl2pPr marL="681038" indent="-285750" algn="l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2pPr>
      <a:lvl3pPr marL="10810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3pPr>
      <a:lvl4pPr marL="15382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4pPr>
      <a:lvl5pPr marL="1995488" indent="-228600" algn="l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panose="02020603050405020304" pitchFamily="18" charset="0"/>
        </a:defRPr>
      </a:lvl5pPr>
      <a:lvl6pPr marL="24526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6pPr>
      <a:lvl7pPr marL="29098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7pPr>
      <a:lvl8pPr marL="33670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8pPr>
      <a:lvl9pPr marL="3824288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  <a:sym typeface="Times New Roman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FC440131-E864-3C8C-357E-BF977EA3CE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27013"/>
            <a:ext cx="9144000" cy="1754187"/>
          </a:xfrm>
        </p:spPr>
        <p:txBody>
          <a:bodyPr rIns="81279"/>
          <a:lstStyle/>
          <a:p>
            <a:pPr indent="0" eaLnBrk="1" hangingPunct="1"/>
            <a:r>
              <a:rPr lang="en-US" altLang="en-US" sz="6000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SEA STAR </a:t>
            </a:r>
            <a:br>
              <a:rPr lang="en-US" altLang="en-US" sz="6000" dirty="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r>
              <a:rPr lang="en-US" altLang="en-US" sz="6000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DISSECTION</a:t>
            </a:r>
            <a:endParaRPr lang="en-US" altLang="en-US" sz="6000" dirty="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CEF54764-2097-386C-9C70-6F58FEA8882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2617788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>
            <a:extLst>
              <a:ext uri="{FF2B5EF4-FFF2-40B4-BE49-F238E27FC236}">
                <a16:creationId xmlns:a16="http://schemas.microsoft.com/office/drawing/2014/main" id="{DF686014-E1A2-441F-7127-AA78C45DD15F}"/>
              </a:ext>
            </a:extLst>
          </p:cNvPr>
          <p:cNvSpPr>
            <a:spLocks/>
          </p:cNvSpPr>
          <p:nvPr/>
        </p:nvSpPr>
        <p:spPr bwMode="auto">
          <a:xfrm>
            <a:off x="4114800" y="6372225"/>
            <a:ext cx="465931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http://www.emerchandise.com/images/p/SBS/pdPASBS0005.jpg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>
            <a:extLst>
              <a:ext uri="{FF2B5EF4-FFF2-40B4-BE49-F238E27FC236}">
                <a16:creationId xmlns:a16="http://schemas.microsoft.com/office/drawing/2014/main" id="{35DBCEDB-3C2C-E7E8-74CE-2F0596BDAE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81279"/>
          <a:lstStyle/>
          <a:p>
            <a:pPr indent="0" eaLnBrk="1" hangingPunct="1"/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EYESPOTS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6781049-FEBF-0438-7D6D-A4983474EC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5943600"/>
            <a:ext cx="4114800" cy="9144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Sense light/dark</a:t>
            </a:r>
            <a:endParaRPr lang="en-US" altLang="en-US" sz="36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5FA745F3-9666-2338-311F-B8CA37576A8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14388"/>
            <a:ext cx="6858000" cy="512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DCFB6CF8-CA62-1F27-D9B4-A09BF5F907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endParaRPr lang="en-US" altLang="en-US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62F222BD-95FC-0BEB-BE1D-358E25737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876800"/>
          </a:xfrm>
        </p:spPr>
        <p:txBody>
          <a:bodyPr rIns="81279"/>
          <a:lstStyle/>
          <a:p>
            <a:pPr eaLnBrk="1" hangingPunct="1"/>
            <a:endParaRPr lang="en-US" altLang="en-US" sz="2800"/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BBE8F198-F370-61D9-3FFC-FE5F6DC01DF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4462" r="5000" b="6232"/>
          <a:stretch>
            <a:fillRect/>
          </a:stretch>
        </p:blipFill>
        <p:spPr bwMode="auto">
          <a:xfrm>
            <a:off x="0" y="0"/>
            <a:ext cx="9144000" cy="653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>
            <a:extLst>
              <a:ext uri="{FF2B5EF4-FFF2-40B4-BE49-F238E27FC236}">
                <a16:creationId xmlns:a16="http://schemas.microsoft.com/office/drawing/2014/main" id="{3F68D00D-DF84-2B92-21A5-78B9CC12FCF3}"/>
              </a:ext>
            </a:extLst>
          </p:cNvPr>
          <p:cNvSpPr>
            <a:spLocks/>
          </p:cNvSpPr>
          <p:nvPr/>
        </p:nvSpPr>
        <p:spPr bwMode="auto">
          <a:xfrm>
            <a:off x="228600" y="381000"/>
            <a:ext cx="302101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ORAL VIEW</a:t>
            </a:r>
          </a:p>
        </p:txBody>
      </p:sp>
      <p:sp>
        <p:nvSpPr>
          <p:cNvPr id="15366" name="Rectangle 5">
            <a:extLst>
              <a:ext uri="{FF2B5EF4-FFF2-40B4-BE49-F238E27FC236}">
                <a16:creationId xmlns:a16="http://schemas.microsoft.com/office/drawing/2014/main" id="{678E744D-5341-858B-7016-F7D4A2FD4EFE}"/>
              </a:ext>
            </a:extLst>
          </p:cNvPr>
          <p:cNvSpPr>
            <a:spLocks/>
          </p:cNvSpPr>
          <p:nvPr/>
        </p:nvSpPr>
        <p:spPr bwMode="auto">
          <a:xfrm>
            <a:off x="4722813" y="6583363"/>
            <a:ext cx="38782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http://wwwbio200.nsm.buffalo.edu/labs/tutor/Starfish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>
            <a:extLst>
              <a:ext uri="{FF2B5EF4-FFF2-40B4-BE49-F238E27FC236}">
                <a16:creationId xmlns:a16="http://schemas.microsoft.com/office/drawing/2014/main" id="{945B5380-3B53-52AA-BC47-18967E640A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endParaRPr lang="en-US" altLang="en-US"/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7940D10F-D821-3EA3-19B0-0D0495CFCF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876800"/>
          </a:xfrm>
        </p:spPr>
        <p:txBody>
          <a:bodyPr rIns="81279"/>
          <a:lstStyle/>
          <a:p>
            <a:pPr eaLnBrk="1" hangingPunct="1"/>
            <a:endParaRPr lang="en-US" altLang="en-US" sz="2800"/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EDBB7431-4E4A-F174-563A-558E14158CA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r="4164" b="3706"/>
          <a:stretch>
            <a:fillRect/>
          </a:stretch>
        </p:blipFill>
        <p:spPr bwMode="auto">
          <a:xfrm>
            <a:off x="381000" y="-77788"/>
            <a:ext cx="83058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4">
            <a:extLst>
              <a:ext uri="{FF2B5EF4-FFF2-40B4-BE49-F238E27FC236}">
                <a16:creationId xmlns:a16="http://schemas.microsoft.com/office/drawing/2014/main" id="{7DA2A102-0D11-385E-BECA-C9442D15B64B}"/>
              </a:ext>
            </a:extLst>
          </p:cNvPr>
          <p:cNvSpPr>
            <a:spLocks/>
          </p:cNvSpPr>
          <p:nvPr/>
        </p:nvSpPr>
        <p:spPr bwMode="auto">
          <a:xfrm>
            <a:off x="5122863" y="6583363"/>
            <a:ext cx="38782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http://wwwbio200.nsm.buffalo.edu/labs/tutor/Starfish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8E548984-A71B-2C89-60C6-414A5C15F35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81000"/>
            <a:ext cx="8229600" cy="692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>
            <a:extLst>
              <a:ext uri="{FF2B5EF4-FFF2-40B4-BE49-F238E27FC236}">
                <a16:creationId xmlns:a16="http://schemas.microsoft.com/office/drawing/2014/main" id="{83002C3F-55B6-54F7-3A83-523EA5318113}"/>
              </a:ext>
            </a:extLst>
          </p:cNvPr>
          <p:cNvSpPr>
            <a:spLocks/>
          </p:cNvSpPr>
          <p:nvPr/>
        </p:nvSpPr>
        <p:spPr bwMode="auto">
          <a:xfrm>
            <a:off x="5972175" y="6583363"/>
            <a:ext cx="30321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http://ebiomedia.com/gall/skin/skin1.html</a:t>
            </a:r>
          </a:p>
        </p:txBody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67050234-142F-2FA9-A5D5-CE4EBCD712AC}"/>
              </a:ext>
            </a:extLst>
          </p:cNvPr>
          <p:cNvSpPr>
            <a:spLocks/>
          </p:cNvSpPr>
          <p:nvPr/>
        </p:nvSpPr>
        <p:spPr bwMode="auto">
          <a:xfrm>
            <a:off x="1143000" y="5638800"/>
            <a:ext cx="663892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838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66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Opening to water vascular system</a:t>
            </a:r>
          </a:p>
        </p:txBody>
      </p:sp>
      <p:sp>
        <p:nvSpPr>
          <p:cNvPr id="17413" name="Rectangle 4">
            <a:extLst>
              <a:ext uri="{FF2B5EF4-FFF2-40B4-BE49-F238E27FC236}">
                <a16:creationId xmlns:a16="http://schemas.microsoft.com/office/drawing/2014/main" id="{E0C0266F-D861-9406-C3A3-1DB1541500B4}"/>
              </a:ext>
            </a:extLst>
          </p:cNvPr>
          <p:cNvSpPr>
            <a:spLocks/>
          </p:cNvSpPr>
          <p:nvPr/>
        </p:nvSpPr>
        <p:spPr bwMode="auto">
          <a:xfrm>
            <a:off x="838200" y="0"/>
            <a:ext cx="50117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7200">
                <a:solidFill>
                  <a:srgbClr val="FFFF66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Madreporite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>
            <a:extLst>
              <a:ext uri="{FF2B5EF4-FFF2-40B4-BE49-F238E27FC236}">
                <a16:creationId xmlns:a16="http://schemas.microsoft.com/office/drawing/2014/main" id="{B9CE5DA6-5130-7CAC-B8C0-5FF1CAE0C8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endParaRPr lang="en-US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46B195F-4949-0676-CE96-4340D2760B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876800"/>
          </a:xfrm>
        </p:spPr>
        <p:txBody>
          <a:bodyPr rIns="81279"/>
          <a:lstStyle/>
          <a:p>
            <a:pPr eaLnBrk="1" hangingPunct="1"/>
            <a:endParaRPr lang="en-US" altLang="en-US" sz="2800"/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831DB921-6AF1-92CF-E079-62427A32921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686800" cy="648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>
            <a:extLst>
              <a:ext uri="{FF2B5EF4-FFF2-40B4-BE49-F238E27FC236}">
                <a16:creationId xmlns:a16="http://schemas.microsoft.com/office/drawing/2014/main" id="{1FE5DDC8-D490-BF6A-189C-1ABB09A43D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7013"/>
            <a:ext cx="8915400" cy="1754187"/>
          </a:xfrm>
        </p:spPr>
        <p:txBody>
          <a:bodyPr rIns="81279"/>
          <a:lstStyle/>
          <a:p>
            <a:pPr indent="0" eaLnBrk="1" hangingPunct="1"/>
            <a:r>
              <a:rPr lang="en-US" altLang="en-US" sz="48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WATER VASCULAR SYSTEM</a:t>
            </a:r>
            <a:endParaRPr lang="en-US" altLang="en-US" sz="48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BE5F5A80-DC11-7DCE-AE78-34E6F2A04D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876800"/>
          </a:xfrm>
        </p:spPr>
        <p:txBody>
          <a:bodyPr rIns="81279"/>
          <a:lstStyle/>
          <a:p>
            <a:pPr eaLnBrk="1" hangingPunct="1"/>
            <a:endParaRPr lang="en-US" altLang="en-US" sz="2800"/>
          </a:p>
        </p:txBody>
      </p:sp>
      <p:pic>
        <p:nvPicPr>
          <p:cNvPr id="19460" name="Picture 3">
            <a:extLst>
              <a:ext uri="{FF2B5EF4-FFF2-40B4-BE49-F238E27FC236}">
                <a16:creationId xmlns:a16="http://schemas.microsoft.com/office/drawing/2014/main" id="{F94998DC-E383-D84C-6826-8AD97A245D5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77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4">
            <a:extLst>
              <a:ext uri="{FF2B5EF4-FFF2-40B4-BE49-F238E27FC236}">
                <a16:creationId xmlns:a16="http://schemas.microsoft.com/office/drawing/2014/main" id="{F14EEEF9-D6E7-CC5C-063F-D3304EA3CC59}"/>
              </a:ext>
            </a:extLst>
          </p:cNvPr>
          <p:cNvSpPr>
            <a:spLocks/>
          </p:cNvSpPr>
          <p:nvPr/>
        </p:nvSpPr>
        <p:spPr bwMode="auto">
          <a:xfrm>
            <a:off x="7696200" y="6096000"/>
            <a:ext cx="8048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BIODIDAC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>
            <a:extLst>
              <a:ext uri="{FF2B5EF4-FFF2-40B4-BE49-F238E27FC236}">
                <a16:creationId xmlns:a16="http://schemas.microsoft.com/office/drawing/2014/main" id="{4E38F613-2F66-0D2C-BC5A-78007F94E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endParaRPr lang="en-US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F5602331-849A-4B17-3D8D-7D7BA2B53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876800"/>
          </a:xfrm>
        </p:spPr>
        <p:txBody>
          <a:bodyPr rIns="81279"/>
          <a:lstStyle/>
          <a:p>
            <a:pPr eaLnBrk="1" hangingPunct="1"/>
            <a:endParaRPr lang="en-US" altLang="en-US" sz="2800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3C30E7E1-1D4E-5779-A990-E2F0E19FE88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8458200" cy="566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4">
            <a:extLst>
              <a:ext uri="{FF2B5EF4-FFF2-40B4-BE49-F238E27FC236}">
                <a16:creationId xmlns:a16="http://schemas.microsoft.com/office/drawing/2014/main" id="{0D436446-4E15-8057-E829-5696BDCC2980}"/>
              </a:ext>
            </a:extLst>
          </p:cNvPr>
          <p:cNvSpPr>
            <a:spLocks/>
          </p:cNvSpPr>
          <p:nvPr/>
        </p:nvSpPr>
        <p:spPr bwMode="auto">
          <a:xfrm>
            <a:off x="5103813" y="352425"/>
            <a:ext cx="33194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http://mbgnet.mobot.org/salt/animals/star.jpg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>
            <a:extLst>
              <a:ext uri="{FF2B5EF4-FFF2-40B4-BE49-F238E27FC236}">
                <a16:creationId xmlns:a16="http://schemas.microsoft.com/office/drawing/2014/main" id="{18C0EC98-5CD1-D397-4032-A6991D56A6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endParaRPr lang="en-US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ACDBD666-3A35-CCA7-075A-9218157EA2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876800"/>
          </a:xfrm>
        </p:spPr>
        <p:txBody>
          <a:bodyPr rIns="81279"/>
          <a:lstStyle/>
          <a:p>
            <a:pPr eaLnBrk="1" hangingPunct="1"/>
            <a:endParaRPr lang="en-US" altLang="en-US" sz="2800"/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60CF8593-58E2-199F-A928-4EB726E38E6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32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>
            <a:extLst>
              <a:ext uri="{FF2B5EF4-FFF2-40B4-BE49-F238E27FC236}">
                <a16:creationId xmlns:a16="http://schemas.microsoft.com/office/drawing/2014/main" id="{0D15C8E7-0417-0916-7D0A-78B3627FB8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81279"/>
          <a:lstStyle/>
          <a:p>
            <a:pPr indent="0" eaLnBrk="1" hangingPunct="1"/>
            <a:r>
              <a:rPr lang="en-US" altLang="en-US" sz="48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AMBULACRAL GROOVE</a:t>
            </a:r>
            <a:endParaRPr lang="en-US" altLang="en-US" sz="48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236B0BAB-4C78-253A-F10D-D0A7B032C2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6172200"/>
            <a:ext cx="7924800" cy="685800"/>
          </a:xfrm>
        </p:spPr>
        <p:txBody>
          <a:bodyPr rIns="81279"/>
          <a:lstStyle/>
          <a:p>
            <a:pPr eaLnBrk="1" hangingPunct="1">
              <a:lnSpc>
                <a:spcPct val="90000"/>
              </a:lnSpc>
              <a:buFont typeface="Times New Roman" panose="02020603050405020304" pitchFamily="18" charset="0"/>
              <a:buNone/>
            </a:pPr>
            <a:r>
              <a:rPr lang="en-US" altLang="en-US" sz="4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TUBE FEET sit in GROOVE</a:t>
            </a:r>
            <a:endParaRPr lang="en-US" altLang="en-US" sz="40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pic>
        <p:nvPicPr>
          <p:cNvPr id="22532" name="Picture 3">
            <a:extLst>
              <a:ext uri="{FF2B5EF4-FFF2-40B4-BE49-F238E27FC236}">
                <a16:creationId xmlns:a16="http://schemas.microsoft.com/office/drawing/2014/main" id="{EB671D0B-74A7-8A8B-B717-FF6D3FC56FB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213" y="990600"/>
            <a:ext cx="6021387" cy="513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47C199D4-0312-A8C7-3A59-5439263BD34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1"/>
          <a:stretch>
            <a:fillRect/>
          </a:stretch>
        </p:blipFill>
        <p:spPr bwMode="auto">
          <a:xfrm>
            <a:off x="0" y="838200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2">
            <a:extLst>
              <a:ext uri="{FF2B5EF4-FFF2-40B4-BE49-F238E27FC236}">
                <a16:creationId xmlns:a16="http://schemas.microsoft.com/office/drawing/2014/main" id="{6CED1E03-9CC7-F131-E422-B5497B7C5E38}"/>
              </a:ext>
            </a:extLst>
          </p:cNvPr>
          <p:cNvSpPr>
            <a:spLocks/>
          </p:cNvSpPr>
          <p:nvPr/>
        </p:nvSpPr>
        <p:spPr bwMode="auto">
          <a:xfrm>
            <a:off x="1903413" y="0"/>
            <a:ext cx="4306887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TUBE FEET</a:t>
            </a:r>
          </a:p>
        </p:txBody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813C3F5F-3181-5E5F-9DBE-4EAAC2FE43D1}"/>
              </a:ext>
            </a:extLst>
          </p:cNvPr>
          <p:cNvSpPr>
            <a:spLocks/>
          </p:cNvSpPr>
          <p:nvPr/>
        </p:nvSpPr>
        <p:spPr bwMode="auto">
          <a:xfrm>
            <a:off x="1143000" y="1295400"/>
            <a:ext cx="7010400" cy="61595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Used for feeding &amp; locomotion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>
            <a:extLst>
              <a:ext uri="{FF2B5EF4-FFF2-40B4-BE49-F238E27FC236}">
                <a16:creationId xmlns:a16="http://schemas.microsoft.com/office/drawing/2014/main" id="{A6765B6F-7753-0F90-DF50-C7F3434FE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endParaRPr lang="en-US" altLang="en-US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C033B452-DDB0-75B1-956B-17B386A2A1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rIns="81279"/>
          <a:lstStyle/>
          <a:p>
            <a:pPr eaLnBrk="1" hangingPunct="1"/>
            <a:endParaRPr lang="en-US" altLang="en-US"/>
          </a:p>
        </p:txBody>
      </p:sp>
      <p:pic>
        <p:nvPicPr>
          <p:cNvPr id="3076" name="Picture 3">
            <a:extLst>
              <a:ext uri="{FF2B5EF4-FFF2-40B4-BE49-F238E27FC236}">
                <a16:creationId xmlns:a16="http://schemas.microsoft.com/office/drawing/2014/main" id="{CED402AE-43F0-0DF3-30CC-1BBA2ED4D44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00201"/>
            <a:ext cx="9141780" cy="4351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>
            <a:extLst>
              <a:ext uri="{FF2B5EF4-FFF2-40B4-BE49-F238E27FC236}">
                <a16:creationId xmlns:a16="http://schemas.microsoft.com/office/drawing/2014/main" id="{57AE1C41-62B6-B75D-35AD-7911B2A3E635}"/>
              </a:ext>
            </a:extLst>
          </p:cNvPr>
          <p:cNvSpPr>
            <a:spLocks/>
          </p:cNvSpPr>
          <p:nvPr/>
        </p:nvSpPr>
        <p:spPr bwMode="auto">
          <a:xfrm>
            <a:off x="762000" y="6164263"/>
            <a:ext cx="170338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Kidspiration by Riedell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id="{E52B4885-3EE1-20E9-9A26-6EB4D51ABD9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"/>
            <a:ext cx="51816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>
            <a:extLst>
              <a:ext uri="{FF2B5EF4-FFF2-40B4-BE49-F238E27FC236}">
                <a16:creationId xmlns:a16="http://schemas.microsoft.com/office/drawing/2014/main" id="{47B0310C-A9B0-60BB-D03D-25DF2ED490F5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3962400" cy="306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3">
            <a:extLst>
              <a:ext uri="{FF2B5EF4-FFF2-40B4-BE49-F238E27FC236}">
                <a16:creationId xmlns:a16="http://schemas.microsoft.com/office/drawing/2014/main" id="{057E7397-2F77-C791-038F-225951CBB2B4}"/>
              </a:ext>
            </a:extLst>
          </p:cNvPr>
          <p:cNvSpPr>
            <a:spLocks/>
          </p:cNvSpPr>
          <p:nvPr/>
        </p:nvSpPr>
        <p:spPr bwMode="auto">
          <a:xfrm>
            <a:off x="914400" y="304800"/>
            <a:ext cx="72294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DIGESTIVE GLAND</a:t>
            </a:r>
          </a:p>
        </p:txBody>
      </p:sp>
      <p:sp>
        <p:nvSpPr>
          <p:cNvPr id="25605" name="Rectangle 4">
            <a:extLst>
              <a:ext uri="{FF2B5EF4-FFF2-40B4-BE49-F238E27FC236}">
                <a16:creationId xmlns:a16="http://schemas.microsoft.com/office/drawing/2014/main" id="{FD9B46CE-1281-75A0-56AF-E7D88058AB1D}"/>
              </a:ext>
            </a:extLst>
          </p:cNvPr>
          <p:cNvSpPr>
            <a:spLocks/>
          </p:cNvSpPr>
          <p:nvPr/>
        </p:nvSpPr>
        <p:spPr bwMode="auto">
          <a:xfrm>
            <a:off x="4341813" y="5334000"/>
            <a:ext cx="44211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Makes BILE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ABSORBS NUTRIENTS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>
            <a:extLst>
              <a:ext uri="{FF2B5EF4-FFF2-40B4-BE49-F238E27FC236}">
                <a16:creationId xmlns:a16="http://schemas.microsoft.com/office/drawing/2014/main" id="{A7C2003C-9E7F-26CC-4972-68EC1A7CCD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endParaRPr lang="en-US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4B441B3E-36DC-538B-B095-4915143722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876800"/>
          </a:xfrm>
        </p:spPr>
        <p:txBody>
          <a:bodyPr rIns="81279"/>
          <a:lstStyle/>
          <a:p>
            <a:pPr eaLnBrk="1" hangingPunct="1"/>
            <a:endParaRPr lang="en-US" altLang="en-US" sz="2800"/>
          </a:p>
        </p:txBody>
      </p:sp>
      <p:pic>
        <p:nvPicPr>
          <p:cNvPr id="26628" name="Picture 3">
            <a:extLst>
              <a:ext uri="{FF2B5EF4-FFF2-40B4-BE49-F238E27FC236}">
                <a16:creationId xmlns:a16="http://schemas.microsoft.com/office/drawing/2014/main" id="{C51B891E-12E8-5D18-2921-75DBD512738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0363"/>
            <a:ext cx="7848600" cy="649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Rectangle 4">
            <a:extLst>
              <a:ext uri="{FF2B5EF4-FFF2-40B4-BE49-F238E27FC236}">
                <a16:creationId xmlns:a16="http://schemas.microsoft.com/office/drawing/2014/main" id="{FC24C772-6458-A040-9ACC-9C04F7BFC47B}"/>
              </a:ext>
            </a:extLst>
          </p:cNvPr>
          <p:cNvSpPr>
            <a:spLocks/>
          </p:cNvSpPr>
          <p:nvPr/>
        </p:nvSpPr>
        <p:spPr bwMode="auto">
          <a:xfrm>
            <a:off x="0" y="47625"/>
            <a:ext cx="5397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http://www.k-state.edu/organismic/echinoderms_and_protochordates.htm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>
            <a:extLst>
              <a:ext uri="{FF2B5EF4-FFF2-40B4-BE49-F238E27FC236}">
                <a16:creationId xmlns:a16="http://schemas.microsoft.com/office/drawing/2014/main" id="{69AC62A2-446A-8354-F023-0EAC85DE1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r>
              <a:rPr lang="en-US" altLang="en-US" sz="54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2 part STOMACH</a:t>
            </a:r>
            <a:endParaRPr lang="en-US" altLang="en-US" sz="54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5C09FF4E-BD4F-8205-8B2F-00AE0A8EC7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876800"/>
          </a:xfrm>
        </p:spPr>
        <p:txBody>
          <a:bodyPr rIns="81279"/>
          <a:lstStyle/>
          <a:p>
            <a:pPr eaLnBrk="1" hangingPunct="1"/>
            <a:endParaRPr lang="en-US" altLang="en-US" sz="2800"/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64785F79-DCE7-8CB3-F9B7-AD55DF093BF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6629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">
            <a:extLst>
              <a:ext uri="{FF2B5EF4-FFF2-40B4-BE49-F238E27FC236}">
                <a16:creationId xmlns:a16="http://schemas.microsoft.com/office/drawing/2014/main" id="{C7F67F23-9C07-1E1E-FAB3-402116948A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5867400" cy="1371600"/>
          </a:xfrm>
        </p:spPr>
        <p:txBody>
          <a:bodyPr rIns="81279"/>
          <a:lstStyle/>
          <a:p>
            <a:pPr indent="0" eaLnBrk="1" hangingPunct="1"/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DIGESTIVE SYSTEM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B759A506-BA8C-C50F-C3C3-19FB89F6465F}"/>
              </a:ext>
            </a:extLst>
          </p:cNvPr>
          <p:cNvSpPr>
            <a:spLocks/>
          </p:cNvSpPr>
          <p:nvPr/>
        </p:nvSpPr>
        <p:spPr bwMode="auto">
          <a:xfrm>
            <a:off x="6400800" y="3886200"/>
            <a:ext cx="27432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38"/>
              </a:spcBef>
              <a:buClrTx/>
              <a:buSzTx/>
              <a:buFontTx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DIGESTIVE</a:t>
            </a:r>
          </a:p>
          <a:p>
            <a:pPr eaLnBrk="1" hangingPunct="1">
              <a:lnSpc>
                <a:spcPct val="90000"/>
              </a:lnSpc>
              <a:spcBef>
                <a:spcPts val="738"/>
              </a:spcBef>
              <a:buClrTx/>
              <a:buSzTx/>
              <a:buFontTx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GLANDS</a:t>
            </a:r>
          </a:p>
        </p:txBody>
      </p:sp>
      <p:pic>
        <p:nvPicPr>
          <p:cNvPr id="28676" name="Picture 3">
            <a:extLst>
              <a:ext uri="{FF2B5EF4-FFF2-40B4-BE49-F238E27FC236}">
                <a16:creationId xmlns:a16="http://schemas.microsoft.com/office/drawing/2014/main" id="{012B7F52-2F8C-4366-912C-29049594110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Rectangle 4">
            <a:extLst>
              <a:ext uri="{FF2B5EF4-FFF2-40B4-BE49-F238E27FC236}">
                <a16:creationId xmlns:a16="http://schemas.microsoft.com/office/drawing/2014/main" id="{3C2C8679-A256-6B01-4D58-A16DBD1CA03C}"/>
              </a:ext>
            </a:extLst>
          </p:cNvPr>
          <p:cNvSpPr>
            <a:spLocks/>
          </p:cNvSpPr>
          <p:nvPr/>
        </p:nvSpPr>
        <p:spPr bwMode="auto">
          <a:xfrm>
            <a:off x="381000" y="4038600"/>
            <a:ext cx="28956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/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850"/>
              </a:spcBef>
              <a:buClrTx/>
              <a:buSzTx/>
              <a:buFontTx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DIGESTIVE</a:t>
            </a:r>
          </a:p>
          <a:p>
            <a:pPr eaLnBrk="1" hangingPunct="1">
              <a:lnSpc>
                <a:spcPct val="90000"/>
              </a:lnSpc>
              <a:spcBef>
                <a:spcPts val="1850"/>
              </a:spcBef>
              <a:buClrTx/>
              <a:buSzTx/>
              <a:buFontTx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GLANDS</a:t>
            </a:r>
          </a:p>
        </p:txBody>
      </p:sp>
      <p:sp>
        <p:nvSpPr>
          <p:cNvPr id="28678" name="Rectangle 5">
            <a:extLst>
              <a:ext uri="{FF2B5EF4-FFF2-40B4-BE49-F238E27FC236}">
                <a16:creationId xmlns:a16="http://schemas.microsoft.com/office/drawing/2014/main" id="{5DA6EE49-A17D-99BD-FF12-080AFD5E741C}"/>
              </a:ext>
            </a:extLst>
          </p:cNvPr>
          <p:cNvSpPr>
            <a:spLocks/>
          </p:cNvSpPr>
          <p:nvPr/>
        </p:nvSpPr>
        <p:spPr bwMode="auto">
          <a:xfrm>
            <a:off x="3657600" y="5029200"/>
            <a:ext cx="1631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MOUTH</a:t>
            </a:r>
          </a:p>
        </p:txBody>
      </p:sp>
      <p:sp>
        <p:nvSpPr>
          <p:cNvPr id="28679" name="Rectangle 6">
            <a:extLst>
              <a:ext uri="{FF2B5EF4-FFF2-40B4-BE49-F238E27FC236}">
                <a16:creationId xmlns:a16="http://schemas.microsoft.com/office/drawing/2014/main" id="{8EC7F407-A55B-85E8-0BF9-427EE33A0678}"/>
              </a:ext>
            </a:extLst>
          </p:cNvPr>
          <p:cNvSpPr>
            <a:spLocks/>
          </p:cNvSpPr>
          <p:nvPr/>
        </p:nvSpPr>
        <p:spPr bwMode="auto">
          <a:xfrm>
            <a:off x="3810000" y="1295400"/>
            <a:ext cx="1158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ANUS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>
            <a:extLst>
              <a:ext uri="{FF2B5EF4-FFF2-40B4-BE49-F238E27FC236}">
                <a16:creationId xmlns:a16="http://schemas.microsoft.com/office/drawing/2014/main" id="{03ED9EDF-DCAE-2531-A130-09A97F9C99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419600"/>
            <a:ext cx="8915400" cy="24384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CARDIAC stomach connects to mouth</a:t>
            </a:r>
            <a:br>
              <a:rPr lang="en-US" altLang="en-US" sz="360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(extruded during feeding)</a:t>
            </a:r>
            <a:endParaRPr lang="en-US" altLang="en-US" sz="36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PYLORIC stomach </a:t>
            </a:r>
            <a:br>
              <a:rPr lang="en-US" altLang="en-US" sz="360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   connects to digestive glands and ANUS</a:t>
            </a:r>
            <a:endParaRPr lang="en-US" altLang="en-US" sz="36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pic>
        <p:nvPicPr>
          <p:cNvPr id="29699" name="Picture 2">
            <a:extLst>
              <a:ext uri="{FF2B5EF4-FFF2-40B4-BE49-F238E27FC236}">
                <a16:creationId xmlns:a16="http://schemas.microsoft.com/office/drawing/2014/main" id="{600AC2B7-920F-885B-D1B9-7128EEBBA20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725" y="177800"/>
            <a:ext cx="41275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3">
            <a:extLst>
              <a:ext uri="{FF2B5EF4-FFF2-40B4-BE49-F238E27FC236}">
                <a16:creationId xmlns:a16="http://schemas.microsoft.com/office/drawing/2014/main" id="{FBC28DB6-C20C-7354-E42B-4E3A289285CF}"/>
              </a:ext>
            </a:extLst>
          </p:cNvPr>
          <p:cNvSpPr>
            <a:spLocks/>
          </p:cNvSpPr>
          <p:nvPr/>
        </p:nvSpPr>
        <p:spPr bwMode="auto">
          <a:xfrm>
            <a:off x="3529013" y="215900"/>
            <a:ext cx="5473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http://www.k-state.edu/organismic/echinoderms_and_protochordates.htm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>
            <a:extLst>
              <a:ext uri="{FF2B5EF4-FFF2-40B4-BE49-F238E27FC236}">
                <a16:creationId xmlns:a16="http://schemas.microsoft.com/office/drawing/2014/main" id="{E9076B8B-1541-C00C-7DE1-2BA66D8E6A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endParaRPr lang="en-US" altLang="en-US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862EF593-CDF3-BEB7-BAF3-38F443480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876800"/>
          </a:xfrm>
        </p:spPr>
        <p:txBody>
          <a:bodyPr rIns="81279"/>
          <a:lstStyle/>
          <a:p>
            <a:pPr eaLnBrk="1" hangingPunct="1"/>
            <a:endParaRPr lang="en-US" altLang="en-US" sz="2800"/>
          </a:p>
        </p:txBody>
      </p:sp>
      <p:pic>
        <p:nvPicPr>
          <p:cNvPr id="30724" name="Picture 3">
            <a:extLst>
              <a:ext uri="{FF2B5EF4-FFF2-40B4-BE49-F238E27FC236}">
                <a16:creationId xmlns:a16="http://schemas.microsoft.com/office/drawing/2014/main" id="{2F96AC1A-E0DB-27DE-F7E7-4F31B3DA38A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0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Rectangle 4">
            <a:extLst>
              <a:ext uri="{FF2B5EF4-FFF2-40B4-BE49-F238E27FC236}">
                <a16:creationId xmlns:a16="http://schemas.microsoft.com/office/drawing/2014/main" id="{0D7CE969-BBAB-4218-5F24-E92CB836AAED}"/>
              </a:ext>
            </a:extLst>
          </p:cNvPr>
          <p:cNvSpPr>
            <a:spLocks/>
          </p:cNvSpPr>
          <p:nvPr/>
        </p:nvSpPr>
        <p:spPr bwMode="auto">
          <a:xfrm>
            <a:off x="5080000" y="6448425"/>
            <a:ext cx="39211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http://wwwbio200.nsm.buffalo.edu/labs/tutor/Starfish/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>
            <a:extLst>
              <a:ext uri="{FF2B5EF4-FFF2-40B4-BE49-F238E27FC236}">
                <a16:creationId xmlns:a16="http://schemas.microsoft.com/office/drawing/2014/main" id="{54E56E6B-6FD7-D0BD-5B33-796537C05A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362200"/>
          </a:xfrm>
        </p:spPr>
        <p:txBody>
          <a:bodyPr rIns="81279"/>
          <a:lstStyle/>
          <a:p>
            <a:pPr indent="0" eaLnBrk="1" hangingPunct="1"/>
            <a:endParaRPr lang="en-US" altLang="en-US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9A0AD640-F8F0-A2E3-B8E7-8959D1FFD2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4343400"/>
            <a:ext cx="8915400" cy="25146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AMBULACRAL RIDGE covered by OSSICLES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     contains RADIAL NERVE (nervous)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  <a:t>		</a:t>
            </a: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RADIAL CANAL (water vascular system)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pic>
        <p:nvPicPr>
          <p:cNvPr id="31748" name="Picture 3">
            <a:extLst>
              <a:ext uri="{FF2B5EF4-FFF2-40B4-BE49-F238E27FC236}">
                <a16:creationId xmlns:a16="http://schemas.microsoft.com/office/drawing/2014/main" id="{B230674B-DA47-FE22-D964-72C1B4C9D5D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8915400" cy="426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4">
            <a:extLst>
              <a:ext uri="{FF2B5EF4-FFF2-40B4-BE49-F238E27FC236}">
                <a16:creationId xmlns:a16="http://schemas.microsoft.com/office/drawing/2014/main" id="{AB473397-ADD8-767E-C6E3-B754B63838B8}"/>
              </a:ext>
            </a:extLst>
          </p:cNvPr>
          <p:cNvSpPr>
            <a:spLocks/>
          </p:cNvSpPr>
          <p:nvPr/>
        </p:nvSpPr>
        <p:spPr bwMode="auto">
          <a:xfrm>
            <a:off x="4799013" y="228600"/>
            <a:ext cx="39211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http://wwwbio200.nsm.buffalo.edu/labs/tutor/Starfish/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>
            <a:extLst>
              <a:ext uri="{FF2B5EF4-FFF2-40B4-BE49-F238E27FC236}">
                <a16:creationId xmlns:a16="http://schemas.microsoft.com/office/drawing/2014/main" id="{AEAC0C45-F562-5B6F-3999-A34A9D8CAD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23900" y="-25400"/>
            <a:ext cx="7772400" cy="1143000"/>
          </a:xfrm>
        </p:spPr>
        <p:txBody>
          <a:bodyPr rIns="81279"/>
          <a:lstStyle/>
          <a:p>
            <a:pPr indent="0" eaLnBrk="1" hangingPunct="1"/>
            <a:r>
              <a:rPr lang="en-US" altLang="en-US" sz="4800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AMBULACRAL RIDGE</a:t>
            </a:r>
            <a:endParaRPr lang="en-US" altLang="en-US" sz="4800" dirty="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7146AB5-5511-0431-4370-49EB9774A087}"/>
              </a:ext>
            </a:extLst>
          </p:cNvPr>
          <p:cNvSpPr>
            <a:spLocks/>
          </p:cNvSpPr>
          <p:nvPr/>
        </p:nvSpPr>
        <p:spPr bwMode="auto">
          <a:xfrm>
            <a:off x="6632575" y="2057400"/>
            <a:ext cx="184150" cy="579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200">
              <a:solidFill>
                <a:srgbClr val="000000"/>
              </a:solidFill>
            </a:endParaRPr>
          </a:p>
        </p:txBody>
      </p:sp>
      <p:pic>
        <p:nvPicPr>
          <p:cNvPr id="32772" name="Picture 3">
            <a:extLst>
              <a:ext uri="{FF2B5EF4-FFF2-40B4-BE49-F238E27FC236}">
                <a16:creationId xmlns:a16="http://schemas.microsoft.com/office/drawing/2014/main" id="{D8325E7F-9042-0A65-08BB-11223B11B9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7391400" cy="575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73" name="Group 4">
            <a:extLst>
              <a:ext uri="{FF2B5EF4-FFF2-40B4-BE49-F238E27FC236}">
                <a16:creationId xmlns:a16="http://schemas.microsoft.com/office/drawing/2014/main" id="{33FCCEB9-BE14-0F63-F426-AAA6E289B2C1}"/>
              </a:ext>
            </a:extLst>
          </p:cNvPr>
          <p:cNvGrpSpPr>
            <a:grpSpLocks/>
          </p:cNvGrpSpPr>
          <p:nvPr/>
        </p:nvGrpSpPr>
        <p:grpSpPr bwMode="auto">
          <a:xfrm>
            <a:off x="533400" y="5676900"/>
            <a:ext cx="5867400" cy="558800"/>
            <a:chOff x="0" y="0"/>
            <a:chExt cx="3696" cy="352"/>
          </a:xfrm>
        </p:grpSpPr>
        <p:sp>
          <p:nvSpPr>
            <p:cNvPr id="32774" name="Rectangle 5">
              <a:extLst>
                <a:ext uri="{FF2B5EF4-FFF2-40B4-BE49-F238E27FC236}">
                  <a16:creationId xmlns:a16="http://schemas.microsoft.com/office/drawing/2014/main" id="{4E5D9D1E-4DF1-890F-CD71-A987AEBBC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3696" cy="35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1pPr>
              <a:lvl2pPr marL="37931725" indent="-37474525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2pPr>
              <a:lvl3pPr marL="10810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3pPr>
              <a:lvl4pPr marL="15382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4pPr>
              <a:lvl5pPr marL="19954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5pPr>
              <a:lvl6pPr marL="24526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6pPr>
              <a:lvl7pPr marL="29098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7pPr>
              <a:lvl8pPr marL="33670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8pPr>
              <a:lvl9pPr marL="38242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sp>
          <p:nvSpPr>
            <p:cNvPr id="32775" name="Rectangle 6">
              <a:extLst>
                <a:ext uri="{FF2B5EF4-FFF2-40B4-BE49-F238E27FC236}">
                  <a16:creationId xmlns:a16="http://schemas.microsoft.com/office/drawing/2014/main" id="{AF065DCD-B0FC-82F0-24D7-82FC9BF3D21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2"/>
              <a:ext cx="36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40639" bIns="0"/>
            <a:lstStyle>
              <a:lvl1pPr marL="39688"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1pPr>
              <a:lvl2pPr marL="37931725" indent="-37474525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2pPr>
              <a:lvl3pPr marL="10810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3pPr>
              <a:lvl4pPr marL="15382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4pPr>
              <a:lvl5pPr marL="19954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5pPr>
              <a:lvl6pPr marL="24526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6pPr>
              <a:lvl7pPr marL="29098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7pPr>
              <a:lvl8pPr marL="33670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8pPr>
              <a:lvl9pPr marL="38242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ts val="185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rgbClr val="3333CC"/>
                  </a:solidFill>
                  <a:latin typeface="Times New Roman Bold" panose="02020803070505020304" pitchFamily="18" charset="0"/>
                  <a:cs typeface="Times New Roman Bold" panose="02020803070505020304" pitchFamily="18" charset="0"/>
                  <a:sym typeface="Times New Roman Bold" panose="02020803070505020304" pitchFamily="18" charset="0"/>
                </a:rPr>
                <a:t>AMPULLAE (tops of  tube feet)</a:t>
              </a:r>
            </a:p>
          </p:txBody>
        </p:sp>
      </p:grp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>
            <a:extLst>
              <a:ext uri="{FF2B5EF4-FFF2-40B4-BE49-F238E27FC236}">
                <a16:creationId xmlns:a16="http://schemas.microsoft.com/office/drawing/2014/main" id="{B7D5AE5F-F065-54B0-74E5-B52967B2F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362200"/>
          </a:xfrm>
        </p:spPr>
        <p:txBody>
          <a:bodyPr rIns="81279"/>
          <a:lstStyle/>
          <a:p>
            <a:pPr indent="0" eaLnBrk="1" hangingPunct="1"/>
            <a:r>
              <a:rPr lang="en-US" altLang="en-US" sz="6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OSSICLES</a:t>
            </a:r>
            <a:br>
              <a:rPr lang="en-US" altLang="en-US" sz="600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r>
              <a:rPr lang="en-US" altLang="en-US" sz="4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Calcium carbonate plates</a:t>
            </a:r>
            <a:r>
              <a:rPr lang="en-US" altLang="en-US" sz="4000"/>
              <a:t> </a:t>
            </a:r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C1BEF63B-7DFA-38B9-6B99-F111ED3A8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5473700"/>
            <a:ext cx="7772400" cy="12954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form endoskeleton inside</a:t>
            </a:r>
            <a:endParaRPr lang="en-US" altLang="en-US" sz="36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1CF3B46B-335D-1339-64F2-3D87D11179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30400"/>
            <a:ext cx="4876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>
            <a:extLst>
              <a:ext uri="{FF2B5EF4-FFF2-40B4-BE49-F238E27FC236}">
                <a16:creationId xmlns:a16="http://schemas.microsoft.com/office/drawing/2014/main" id="{CADBB4FC-6094-C368-BDF5-AC75C3579AC5}"/>
              </a:ext>
            </a:extLst>
          </p:cNvPr>
          <p:cNvSpPr>
            <a:spLocks/>
          </p:cNvSpPr>
          <p:nvPr/>
        </p:nvSpPr>
        <p:spPr bwMode="auto">
          <a:xfrm>
            <a:off x="5180013" y="6324600"/>
            <a:ext cx="35480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http://ebiomedia.com/prod/BOechinoderms.html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>
            <a:extLst>
              <a:ext uri="{FF2B5EF4-FFF2-40B4-BE49-F238E27FC236}">
                <a16:creationId xmlns:a16="http://schemas.microsoft.com/office/drawing/2014/main" id="{2D8E566B-053F-7A1B-1583-476BA5C459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752600"/>
          </a:xfrm>
        </p:spPr>
        <p:txBody>
          <a:bodyPr rIns="81279"/>
          <a:lstStyle/>
          <a:p>
            <a:pPr indent="0" eaLnBrk="1" hangingPunct="1"/>
            <a:r>
              <a:rPr lang="en-US" altLang="en-US" sz="6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GONADS</a:t>
            </a:r>
            <a:endParaRPr lang="en-US" altLang="en-US" sz="60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32F9A08-61DD-2691-D322-9326AC0A7A03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685800" y="1524000"/>
            <a:ext cx="3810000" cy="4114800"/>
          </a:xfrm>
        </p:spPr>
        <p:txBody>
          <a:bodyPr lIns="91440" tIns="45720" bIns="45720" anchor="t"/>
          <a:lstStyle/>
          <a:p>
            <a:pPr indent="0" eaLnBrk="1" hangingPunct="1">
              <a:defRPr/>
            </a:pPr>
            <a:endParaRPr lang="en-US" altLang="en-US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9B30CF70-E52D-7199-C3F5-C244049877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48200" y="1981200"/>
            <a:ext cx="3810000" cy="4876800"/>
          </a:xfrm>
        </p:spPr>
        <p:txBody>
          <a:bodyPr rIns="81279"/>
          <a:lstStyle/>
          <a:p>
            <a:pPr eaLnBrk="1" hangingPunct="1"/>
            <a:endParaRPr lang="en-US" altLang="en-US" sz="2800"/>
          </a:p>
        </p:txBody>
      </p:sp>
      <p:pic>
        <p:nvPicPr>
          <p:cNvPr id="34821" name="Picture 4">
            <a:extLst>
              <a:ext uri="{FF2B5EF4-FFF2-40B4-BE49-F238E27FC236}">
                <a16:creationId xmlns:a16="http://schemas.microsoft.com/office/drawing/2014/main" id="{83CC2B40-4FF3-CAAC-2E11-D4FA2A186A9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414338"/>
            <a:ext cx="8048625" cy="602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>
            <a:extLst>
              <a:ext uri="{FF2B5EF4-FFF2-40B4-BE49-F238E27FC236}">
                <a16:creationId xmlns:a16="http://schemas.microsoft.com/office/drawing/2014/main" id="{15B35133-CE20-9CB8-FF45-AC7975C63E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447800"/>
          </a:xfrm>
        </p:spPr>
        <p:txBody>
          <a:bodyPr rIns="81279"/>
          <a:lstStyle/>
          <a:p>
            <a:pPr indent="0" eaLnBrk="1" hangingPunct="1"/>
            <a:r>
              <a:rPr lang="en-US" altLang="en-US" sz="7200" u="sng" dirty="0"/>
              <a:t>SEA STARS</a:t>
            </a:r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D0E858CC-8477-BFE1-E95C-AEBEF85AFE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400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  <a:t>							</a:t>
            </a:r>
            <a:r>
              <a:rPr lang="en-US" altLang="en-US" sz="4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   </a:t>
            </a: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LATIN meaning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KINGDOM  _____________ 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PHYLUM _____________________________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CLASS  _______________________________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887C43D-0AE0-0979-2251-C2FCE884FF41}"/>
              </a:ext>
            </a:extLst>
          </p:cNvPr>
          <p:cNvSpPr>
            <a:spLocks/>
          </p:cNvSpPr>
          <p:nvPr/>
        </p:nvSpPr>
        <p:spPr bwMode="auto">
          <a:xfrm>
            <a:off x="2590800" y="2232025"/>
            <a:ext cx="273208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ANIMALIA</a:t>
            </a:r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70D98756-D4E1-7936-7650-DF8369B12869}"/>
              </a:ext>
            </a:extLst>
          </p:cNvPr>
          <p:cNvSpPr>
            <a:spLocks/>
          </p:cNvSpPr>
          <p:nvPr/>
        </p:nvSpPr>
        <p:spPr bwMode="auto">
          <a:xfrm>
            <a:off x="2133600" y="3455988"/>
            <a:ext cx="6767513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ECHINODERMATA “spiny skin</a:t>
            </a:r>
            <a:r>
              <a:rPr lang="en-US" altLang="en-US" sz="44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”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7AD58EEB-C2D9-FD88-208A-C992CCA310F4}"/>
              </a:ext>
            </a:extLst>
          </p:cNvPr>
          <p:cNvSpPr>
            <a:spLocks/>
          </p:cNvSpPr>
          <p:nvPr/>
        </p:nvSpPr>
        <p:spPr bwMode="auto">
          <a:xfrm>
            <a:off x="1752600" y="4419600"/>
            <a:ext cx="71008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ASTEROIDEA       “star-like”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907840" presetClass="entr" presetSubtype="3589448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3907840" presetClass="entr" presetSubtype="3589632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3907840" presetClass="entr" presetSubtype="3590724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6148" grpId="0" autoUpdateAnimBg="0"/>
      <p:bldP spid="6149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E373F0D2-7620-7C8B-A231-1E4406592F0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7813"/>
            <a:ext cx="6692900" cy="628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Rectangle 2">
            <a:extLst>
              <a:ext uri="{FF2B5EF4-FFF2-40B4-BE49-F238E27FC236}">
                <a16:creationId xmlns:a16="http://schemas.microsoft.com/office/drawing/2014/main" id="{B82EB21A-C03C-B761-AF1C-B34B83BF8820}"/>
              </a:ext>
            </a:extLst>
          </p:cNvPr>
          <p:cNvSpPr>
            <a:spLocks/>
          </p:cNvSpPr>
          <p:nvPr/>
        </p:nvSpPr>
        <p:spPr bwMode="auto">
          <a:xfrm>
            <a:off x="3352800" y="6448425"/>
            <a:ext cx="5397500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http://www.k-state.edu/organismic/echinoderms_and_protochordates.htm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>
            <a:extLst>
              <a:ext uri="{FF2B5EF4-FFF2-40B4-BE49-F238E27FC236}">
                <a16:creationId xmlns:a16="http://schemas.microsoft.com/office/drawing/2014/main" id="{15C169A8-8F2D-5EB1-CE27-AFCEF715C5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 rIns="81279"/>
          <a:lstStyle/>
          <a:p>
            <a:pPr indent="0" eaLnBrk="1" hangingPunct="1"/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NERVOUS SYSTEM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pic>
        <p:nvPicPr>
          <p:cNvPr id="36867" name="Picture 2">
            <a:extLst>
              <a:ext uri="{FF2B5EF4-FFF2-40B4-BE49-F238E27FC236}">
                <a16:creationId xmlns:a16="http://schemas.microsoft.com/office/drawing/2014/main" id="{02674EB5-EBAE-4E00-1849-323A7FEA1CA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7010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3">
            <a:extLst>
              <a:ext uri="{FF2B5EF4-FFF2-40B4-BE49-F238E27FC236}">
                <a16:creationId xmlns:a16="http://schemas.microsoft.com/office/drawing/2014/main" id="{8694EAFF-61E7-7549-E35C-361A3CB86ABE}"/>
              </a:ext>
            </a:extLst>
          </p:cNvPr>
          <p:cNvSpPr>
            <a:spLocks/>
          </p:cNvSpPr>
          <p:nvPr/>
        </p:nvSpPr>
        <p:spPr bwMode="auto">
          <a:xfrm>
            <a:off x="2590800" y="1143000"/>
            <a:ext cx="3586163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NERVE RING </a:t>
            </a:r>
            <a:b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</a:b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   encircles mouth</a:t>
            </a:r>
          </a:p>
        </p:txBody>
      </p:sp>
      <p:sp>
        <p:nvSpPr>
          <p:cNvPr id="36869" name="Rectangle 4">
            <a:extLst>
              <a:ext uri="{FF2B5EF4-FFF2-40B4-BE49-F238E27FC236}">
                <a16:creationId xmlns:a16="http://schemas.microsoft.com/office/drawing/2014/main" id="{69126F7E-1C8F-D092-0D59-6128E5976BB2}"/>
              </a:ext>
            </a:extLst>
          </p:cNvPr>
          <p:cNvSpPr>
            <a:spLocks/>
          </p:cNvSpPr>
          <p:nvPr/>
        </p:nvSpPr>
        <p:spPr bwMode="auto">
          <a:xfrm>
            <a:off x="107950" y="5334000"/>
            <a:ext cx="8396288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RADIAL NERVES run inside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        AMBULACRAL RIDGE in each arm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>
            <a:extLst>
              <a:ext uri="{FF2B5EF4-FFF2-40B4-BE49-F238E27FC236}">
                <a16:creationId xmlns:a16="http://schemas.microsoft.com/office/drawing/2014/main" id="{FAC85DCE-31AC-7196-FB94-7519F8AA2B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7772400" cy="1905000"/>
          </a:xfrm>
        </p:spPr>
        <p:txBody>
          <a:bodyPr rIns="81279"/>
          <a:lstStyle/>
          <a:p>
            <a:pPr indent="0" eaLnBrk="1" hangingPunct="1"/>
            <a:r>
              <a:rPr lang="en-US" altLang="en-US" sz="54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SEPARATE SEXES</a:t>
            </a:r>
            <a:endParaRPr lang="en-US" altLang="en-US" sz="54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E8226D87-6747-26BD-4BF7-54488CE5E631}"/>
              </a:ext>
            </a:extLst>
          </p:cNvPr>
          <p:cNvSpPr>
            <a:spLocks noGrp="1" noChangeArrowheads="1"/>
          </p:cNvSpPr>
          <p:nvPr>
            <p:ph/>
          </p:nvPr>
        </p:nvSpPr>
        <p:spPr>
          <a:xfrm>
            <a:off x="685800" y="1981200"/>
            <a:ext cx="3810000" cy="4114800"/>
          </a:xfrm>
        </p:spPr>
        <p:txBody>
          <a:bodyPr lIns="91440" tIns="45720" bIns="45720" anchor="t"/>
          <a:lstStyle/>
          <a:p>
            <a:pPr indent="0" eaLnBrk="1" hangingPunct="1">
              <a:defRPr/>
            </a:pPr>
            <a:endParaRPr lang="en-US" altLang="en-US"/>
          </a:p>
        </p:txBody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F1B0288B-8530-F0A8-C697-B6EAF6E4C4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" y="1600200"/>
            <a:ext cx="8305800" cy="48768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4400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GONADS-</a:t>
            </a:r>
            <a:br>
              <a:rPr lang="en-US" altLang="en-US" sz="4400" dirty="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r>
              <a:rPr lang="en-US" altLang="en-US" sz="4400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reproductive organs</a:t>
            </a:r>
            <a:br>
              <a:rPr lang="en-US" altLang="en-US" sz="4400" dirty="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endParaRPr lang="en-US" altLang="en-US" sz="4400" dirty="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4400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Sea star have both</a:t>
            </a:r>
            <a:br>
              <a:rPr lang="en-US" altLang="en-US" sz="4400" dirty="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r>
              <a:rPr lang="en-US" altLang="en-US" sz="4400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SEXUAL </a:t>
            </a:r>
            <a:br>
              <a:rPr lang="en-US" altLang="en-US" sz="4400" dirty="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r>
              <a:rPr lang="en-US" altLang="en-US" sz="4400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ASEXUAL (Regeneration)</a:t>
            </a:r>
            <a:endParaRPr lang="en-US" altLang="en-US" sz="4400" dirty="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">
            <a:extLst>
              <a:ext uri="{FF2B5EF4-FFF2-40B4-BE49-F238E27FC236}">
                <a16:creationId xmlns:a16="http://schemas.microsoft.com/office/drawing/2014/main" id="{E85254B9-69CD-F923-46C0-F2B679252E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Ins="81279"/>
          <a:lstStyle/>
          <a:p>
            <a:pPr indent="0" eaLnBrk="1" hangingPunct="1"/>
            <a:endParaRPr lang="en-US" altLang="en-US"/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D4AE0E8-3773-8D1E-F208-22A55A25DE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 rIns="81279"/>
          <a:lstStyle/>
          <a:p>
            <a:pPr eaLnBrk="1" hangingPunct="1"/>
            <a:endParaRPr lang="en-US" altLang="en-US"/>
          </a:p>
        </p:txBody>
      </p:sp>
      <p:pic>
        <p:nvPicPr>
          <p:cNvPr id="38916" name="Picture 3">
            <a:extLst>
              <a:ext uri="{FF2B5EF4-FFF2-40B4-BE49-F238E27FC236}">
                <a16:creationId xmlns:a16="http://schemas.microsoft.com/office/drawing/2014/main" id="{CFBF048F-B6F7-96C6-9815-2017FD5199E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04800"/>
            <a:ext cx="8153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4">
            <a:extLst>
              <a:ext uri="{FF2B5EF4-FFF2-40B4-BE49-F238E27FC236}">
                <a16:creationId xmlns:a16="http://schemas.microsoft.com/office/drawing/2014/main" id="{087CE222-2A9F-B017-8967-0AF72E74D5A6}"/>
              </a:ext>
            </a:extLst>
          </p:cNvPr>
          <p:cNvSpPr>
            <a:spLocks/>
          </p:cNvSpPr>
          <p:nvPr/>
        </p:nvSpPr>
        <p:spPr bwMode="auto">
          <a:xfrm>
            <a:off x="762000" y="292100"/>
            <a:ext cx="505777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http://www.k-state.edu/organismic/echinoderms_and_protochordates.htm</a:t>
            </a:r>
            <a:r>
              <a:rPr lang="en-US" altLang="en-US" sz="2400"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>
            <a:extLst>
              <a:ext uri="{FF2B5EF4-FFF2-40B4-BE49-F238E27FC236}">
                <a16:creationId xmlns:a16="http://schemas.microsoft.com/office/drawing/2014/main" id="{60FA30FE-2F66-8771-9CE7-E6D8A75CC94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336550"/>
            <a:ext cx="7162800" cy="652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Rectangle 2">
            <a:extLst>
              <a:ext uri="{FF2B5EF4-FFF2-40B4-BE49-F238E27FC236}">
                <a16:creationId xmlns:a16="http://schemas.microsoft.com/office/drawing/2014/main" id="{39B75914-724D-03D8-3FC3-CF5949D35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781800" y="1447800"/>
            <a:ext cx="2362200" cy="1143000"/>
          </a:xfrm>
          <a:solidFill>
            <a:srgbClr val="FFFFFF"/>
          </a:solidFill>
        </p:spPr>
        <p:txBody>
          <a:bodyPr rIns="81279"/>
          <a:lstStyle/>
          <a:p>
            <a:pPr indent="0" algn="l" eaLnBrk="1" hangingPunct="1"/>
            <a:r>
              <a:rPr lang="en-US" altLang="en-US" sz="28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DIGESTIVE</a:t>
            </a:r>
            <a:br>
              <a:rPr lang="en-US" altLang="en-US" sz="2800">
                <a:solidFill>
                  <a:srgbClr val="3333CC"/>
                </a:solidFill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r>
              <a:rPr lang="en-US" altLang="en-US" sz="28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GLAND</a:t>
            </a:r>
            <a:endParaRPr lang="en-US" altLang="en-US" sz="2800">
              <a:solidFill>
                <a:srgbClr val="3333CC"/>
              </a:solidFill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4CED62B4-FBB2-CDBA-7687-0A640C505F5F}"/>
              </a:ext>
            </a:extLst>
          </p:cNvPr>
          <p:cNvSpPr>
            <a:spLocks/>
          </p:cNvSpPr>
          <p:nvPr/>
        </p:nvSpPr>
        <p:spPr bwMode="auto">
          <a:xfrm>
            <a:off x="6842125" y="2711450"/>
            <a:ext cx="1752600" cy="50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GONAD</a:t>
            </a:r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9AFDBCCC-8145-DE42-9D04-241394F0E523}"/>
              </a:ext>
            </a:extLst>
          </p:cNvPr>
          <p:cNvSpPr>
            <a:spLocks/>
          </p:cNvSpPr>
          <p:nvPr/>
        </p:nvSpPr>
        <p:spPr bwMode="auto">
          <a:xfrm>
            <a:off x="6765925" y="4057650"/>
            <a:ext cx="2039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OSSICLES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>
            <a:extLst>
              <a:ext uri="{FF2B5EF4-FFF2-40B4-BE49-F238E27FC236}">
                <a16:creationId xmlns:a16="http://schemas.microsoft.com/office/drawing/2014/main" id="{80C36292-B307-0908-1490-61AEBC06B58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4" t="8009" r="11290" b="21899"/>
          <a:stretch>
            <a:fillRect/>
          </a:stretch>
        </p:blipFill>
        <p:spPr bwMode="auto">
          <a:xfrm>
            <a:off x="4953000" y="2895600"/>
            <a:ext cx="3810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2">
            <a:extLst>
              <a:ext uri="{FF2B5EF4-FFF2-40B4-BE49-F238E27FC236}">
                <a16:creationId xmlns:a16="http://schemas.microsoft.com/office/drawing/2014/main" id="{3CCE5E77-16A8-6396-7848-6397B10A1EC8}"/>
              </a:ext>
            </a:extLst>
          </p:cNvPr>
          <p:cNvSpPr>
            <a:spLocks/>
          </p:cNvSpPr>
          <p:nvPr/>
        </p:nvSpPr>
        <p:spPr bwMode="auto">
          <a:xfrm>
            <a:off x="838200" y="3505200"/>
            <a:ext cx="211931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SzTx/>
              <a:buFontTx/>
              <a:buNone/>
            </a:pPr>
            <a:r>
              <a:rPr lang="en-US" altLang="en-US" sz="48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LARVA</a:t>
            </a:r>
          </a:p>
        </p:txBody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8503FFC3-A0E8-71FE-CD4E-FBF5F55718CF}"/>
              </a:ext>
            </a:extLst>
          </p:cNvPr>
          <p:cNvSpPr>
            <a:spLocks/>
          </p:cNvSpPr>
          <p:nvPr/>
        </p:nvSpPr>
        <p:spPr bwMode="auto">
          <a:xfrm>
            <a:off x="533400" y="1219200"/>
            <a:ext cx="40894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FERTILIZATION</a:t>
            </a:r>
          </a:p>
        </p:txBody>
      </p:sp>
      <p:sp>
        <p:nvSpPr>
          <p:cNvPr id="45060" name="Rectangle 4">
            <a:extLst>
              <a:ext uri="{FF2B5EF4-FFF2-40B4-BE49-F238E27FC236}">
                <a16:creationId xmlns:a16="http://schemas.microsoft.com/office/drawing/2014/main" id="{F652B4FF-24F0-408A-78CE-4CB2FE4D708D}"/>
              </a:ext>
            </a:extLst>
          </p:cNvPr>
          <p:cNvSpPr>
            <a:spLocks/>
          </p:cNvSpPr>
          <p:nvPr/>
        </p:nvSpPr>
        <p:spPr bwMode="auto">
          <a:xfrm>
            <a:off x="5180013" y="1219200"/>
            <a:ext cx="31559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EXTERNAL</a:t>
            </a:r>
          </a:p>
        </p:txBody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859A501C-6E2B-F363-EF36-678E1270EA29}"/>
              </a:ext>
            </a:extLst>
          </p:cNvPr>
          <p:cNvSpPr>
            <a:spLocks/>
          </p:cNvSpPr>
          <p:nvPr/>
        </p:nvSpPr>
        <p:spPr bwMode="auto">
          <a:xfrm>
            <a:off x="5180013" y="1981200"/>
            <a:ext cx="3100387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INDIRECT</a:t>
            </a:r>
          </a:p>
        </p:txBody>
      </p:sp>
      <p:sp>
        <p:nvSpPr>
          <p:cNvPr id="40967" name="Rectangle 6">
            <a:extLst>
              <a:ext uri="{FF2B5EF4-FFF2-40B4-BE49-F238E27FC236}">
                <a16:creationId xmlns:a16="http://schemas.microsoft.com/office/drawing/2014/main" id="{E407CA9C-D8BA-3A9D-BECB-991FA540BCF3}"/>
              </a:ext>
            </a:extLst>
          </p:cNvPr>
          <p:cNvSpPr>
            <a:spLocks/>
          </p:cNvSpPr>
          <p:nvPr/>
        </p:nvSpPr>
        <p:spPr bwMode="auto">
          <a:xfrm>
            <a:off x="1066800" y="5724525"/>
            <a:ext cx="67310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938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Has BILATERAL SYMMETRY and wings to swim</a:t>
            </a:r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67D692BD-398A-3CAA-955F-4D3F3774925F}"/>
              </a:ext>
            </a:extLst>
          </p:cNvPr>
          <p:cNvSpPr>
            <a:spLocks/>
          </p:cNvSpPr>
          <p:nvPr/>
        </p:nvSpPr>
        <p:spPr bwMode="auto">
          <a:xfrm>
            <a:off x="762000" y="4419600"/>
            <a:ext cx="386238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 dirty="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BIPINNARIA </a:t>
            </a:r>
          </a:p>
        </p:txBody>
      </p:sp>
      <p:sp>
        <p:nvSpPr>
          <p:cNvPr id="40969" name="Rectangle 8">
            <a:extLst>
              <a:ext uri="{FF2B5EF4-FFF2-40B4-BE49-F238E27FC236}">
                <a16:creationId xmlns:a16="http://schemas.microsoft.com/office/drawing/2014/main" id="{18CF25CD-955C-3925-A942-C41B3AB38527}"/>
              </a:ext>
            </a:extLst>
          </p:cNvPr>
          <p:cNvSpPr>
            <a:spLocks/>
          </p:cNvSpPr>
          <p:nvPr/>
        </p:nvSpPr>
        <p:spPr bwMode="auto">
          <a:xfrm>
            <a:off x="609600" y="2009775"/>
            <a:ext cx="4030663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DEVELOPMENT</a:t>
            </a:r>
          </a:p>
        </p:txBody>
      </p:sp>
      <p:sp>
        <p:nvSpPr>
          <p:cNvPr id="40970" name="Rectangle 9">
            <a:extLst>
              <a:ext uri="{FF2B5EF4-FFF2-40B4-BE49-F238E27FC236}">
                <a16:creationId xmlns:a16="http://schemas.microsoft.com/office/drawing/2014/main" id="{E6C38465-6975-F253-8C90-E03392802F78}"/>
              </a:ext>
            </a:extLst>
          </p:cNvPr>
          <p:cNvSpPr>
            <a:spLocks/>
          </p:cNvSpPr>
          <p:nvPr/>
        </p:nvSpPr>
        <p:spPr bwMode="auto">
          <a:xfrm>
            <a:off x="1778000" y="317500"/>
            <a:ext cx="58562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558E28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SEXUAL REPRODUCTION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 autoUpdateAnimBg="0"/>
      <p:bldP spid="45061" grpId="0" autoUpdateAnimBg="0"/>
      <p:bldP spid="45063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>
            <a:extLst>
              <a:ext uri="{FF2B5EF4-FFF2-40B4-BE49-F238E27FC236}">
                <a16:creationId xmlns:a16="http://schemas.microsoft.com/office/drawing/2014/main" id="{E5CAE623-0B45-9A17-DCFA-53CB0650F5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65100"/>
            <a:ext cx="8686800" cy="1447800"/>
          </a:xfrm>
        </p:spPr>
        <p:txBody>
          <a:bodyPr rIns="81279"/>
          <a:lstStyle/>
          <a:p>
            <a:pPr indent="0" eaLnBrk="1" hangingPunct="1"/>
            <a:r>
              <a:rPr lang="en-US" altLang="en-US" sz="4800">
                <a:solidFill>
                  <a:srgbClr val="0044FE"/>
                </a:solidFill>
                <a:latin typeface="Times New Roman Bold Italic" panose="02020703060505090304" pitchFamily="18" charset="0"/>
                <a:cs typeface="Times New Roman Bold Italic" panose="02020703060505090304" pitchFamily="18" charset="0"/>
                <a:sym typeface="Times New Roman Bold Italic" panose="02020703060505090304" pitchFamily="18" charset="0"/>
              </a:rPr>
              <a:t>ASEXUAL REPRODUCTION</a:t>
            </a:r>
            <a:endParaRPr lang="en-US" altLang="en-US" sz="4800">
              <a:solidFill>
                <a:srgbClr val="0044FE"/>
              </a:solidFill>
              <a:latin typeface="Times New Roman Bold Italic" panose="02020703060505090304" pitchFamily="18" charset="0"/>
              <a:ea typeface="ヒラギノ明朝 ProN W6"/>
              <a:cs typeface="ヒラギノ明朝 ProN W6"/>
              <a:sym typeface="Times New Roman Bold Italic" panose="02020703060505090304" pitchFamily="18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EA1791CB-F734-ECCB-D2C6-5960339CE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67200" y="1981200"/>
            <a:ext cx="4648200" cy="48768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800"/>
              <a:t>   </a:t>
            </a:r>
          </a:p>
        </p:txBody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BAAEBCF7-33F5-ACEC-AFE9-E6BAB94ABDA6}"/>
              </a:ext>
            </a:extLst>
          </p:cNvPr>
          <p:cNvSpPr>
            <a:spLocks/>
          </p:cNvSpPr>
          <p:nvPr/>
        </p:nvSpPr>
        <p:spPr bwMode="auto">
          <a:xfrm>
            <a:off x="596900" y="1625600"/>
            <a:ext cx="46355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1100"/>
              </a:spcBef>
              <a:buClrTx/>
              <a:buSzTx/>
              <a:buFontTx/>
              <a:buNone/>
            </a:pP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Ability to self amputate</a:t>
            </a:r>
          </a:p>
        </p:txBody>
      </p:sp>
      <p:sp>
        <p:nvSpPr>
          <p:cNvPr id="41989" name="Rectangle 4">
            <a:extLst>
              <a:ext uri="{FF2B5EF4-FFF2-40B4-BE49-F238E27FC236}">
                <a16:creationId xmlns:a16="http://schemas.microsoft.com/office/drawing/2014/main" id="{FDF0E145-3319-6A3D-75C5-B335E3643FCB}"/>
              </a:ext>
            </a:extLst>
          </p:cNvPr>
          <p:cNvSpPr>
            <a:spLocks/>
          </p:cNvSpPr>
          <p:nvPr/>
        </p:nvSpPr>
        <p:spPr bwMode="auto">
          <a:xfrm>
            <a:off x="571500" y="3365500"/>
            <a:ext cx="5318125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Ability to regrow lost parts</a:t>
            </a:r>
            <a:endParaRPr lang="en-US" altLang="en-US" sz="4400">
              <a:latin typeface="Times New Roman Bold" panose="02020803070505020304" pitchFamily="18" charset="0"/>
              <a:cs typeface="Times New Roman Bold" panose="02020803070505020304" pitchFamily="18" charset="0"/>
              <a:sym typeface="Times New Roman Bold" panose="020208030705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      </a:t>
            </a:r>
          </a:p>
        </p:txBody>
      </p:sp>
      <p:sp>
        <p:nvSpPr>
          <p:cNvPr id="46085" name="Rectangle 5">
            <a:extLst>
              <a:ext uri="{FF2B5EF4-FFF2-40B4-BE49-F238E27FC236}">
                <a16:creationId xmlns:a16="http://schemas.microsoft.com/office/drawing/2014/main" id="{BD7D6AD3-5AD0-959C-2E5F-996B31A2513A}"/>
              </a:ext>
            </a:extLst>
          </p:cNvPr>
          <p:cNvSpPr>
            <a:spLocks/>
          </p:cNvSpPr>
          <p:nvPr/>
        </p:nvSpPr>
        <p:spPr bwMode="auto">
          <a:xfrm>
            <a:off x="3886200" y="2514600"/>
            <a:ext cx="3687763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AUTOTOMY</a:t>
            </a:r>
          </a:p>
        </p:txBody>
      </p:sp>
      <p:sp>
        <p:nvSpPr>
          <p:cNvPr id="46086" name="Rectangle 6">
            <a:extLst>
              <a:ext uri="{FF2B5EF4-FFF2-40B4-BE49-F238E27FC236}">
                <a16:creationId xmlns:a16="http://schemas.microsoft.com/office/drawing/2014/main" id="{407720AD-DF44-D05C-1E2C-6436314B09EF}"/>
              </a:ext>
            </a:extLst>
          </p:cNvPr>
          <p:cNvSpPr>
            <a:spLocks/>
          </p:cNvSpPr>
          <p:nvPr/>
        </p:nvSpPr>
        <p:spPr bwMode="auto">
          <a:xfrm>
            <a:off x="3873500" y="4457700"/>
            <a:ext cx="4605338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solidFill>
                  <a:srgbClr val="3333CC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REGENERATION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5" grpId="0" autoUpdateAnimBg="0"/>
      <p:bldP spid="4608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0BC21395-7B1C-4BEE-D6B4-2796B7B7CE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772400" cy="1752600"/>
          </a:xfrm>
        </p:spPr>
        <p:txBody>
          <a:bodyPr rIns="81279"/>
          <a:lstStyle/>
          <a:p>
            <a:pPr indent="0" eaLnBrk="1" hangingPunct="1"/>
            <a:r>
              <a:rPr lang="en-US" altLang="en-US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SYMMETRY</a:t>
            </a:r>
            <a:endParaRPr lang="en-US" altLang="en-US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B3A3B7FE-4223-1F79-8EA4-E5F8B74AB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95800" y="1981200"/>
            <a:ext cx="4191000" cy="48768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ADULTS- Pentaradial</a:t>
            </a:r>
            <a:endParaRPr lang="en-US" altLang="en-US" dirty="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 dirty="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LARVA- Bilateral</a:t>
            </a:r>
            <a:endParaRPr lang="en-US" altLang="en-US" dirty="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pic>
        <p:nvPicPr>
          <p:cNvPr id="4104" name="Picture 8" descr="Pentaradial Symmetry | Definition, Features &amp; Examples ...">
            <a:extLst>
              <a:ext uri="{FF2B5EF4-FFF2-40B4-BE49-F238E27FC236}">
                <a16:creationId xmlns:a16="http://schemas.microsoft.com/office/drawing/2014/main" id="{B854BAE6-C07F-02C0-E12C-C7922FAA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676400"/>
            <a:ext cx="4286250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>
            <a:extLst>
              <a:ext uri="{FF2B5EF4-FFF2-40B4-BE49-F238E27FC236}">
                <a16:creationId xmlns:a16="http://schemas.microsoft.com/office/drawing/2014/main" id="{E7F9050F-98D6-2D93-1584-4368D7647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533" y="3886200"/>
            <a:ext cx="4114800" cy="273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>
            <a:extLst>
              <a:ext uri="{FF2B5EF4-FFF2-40B4-BE49-F238E27FC236}">
                <a16:creationId xmlns:a16="http://schemas.microsoft.com/office/drawing/2014/main" id="{7B05D38E-06EC-AF34-DD5C-12D7AE995E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rIns="81279"/>
          <a:lstStyle/>
          <a:p>
            <a:pPr indent="0" eaLnBrk="1" hangingPunct="1"/>
            <a:r>
              <a:rPr lang="en-US" altLang="en-US" sz="6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SPINY SKIN</a:t>
            </a:r>
            <a:endParaRPr lang="en-US" altLang="en-US" sz="66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A2AB8FF1-605E-8AF5-8CD3-D113D18AEA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848600" cy="18288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66"/>
              </a:solidFill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grpSp>
        <p:nvGrpSpPr>
          <p:cNvPr id="7172" name="Group 3">
            <a:extLst>
              <a:ext uri="{FF2B5EF4-FFF2-40B4-BE49-F238E27FC236}">
                <a16:creationId xmlns:a16="http://schemas.microsoft.com/office/drawing/2014/main" id="{6046AAAE-7E0B-3B46-B74A-0D4333829DDC}"/>
              </a:ext>
            </a:extLst>
          </p:cNvPr>
          <p:cNvGrpSpPr>
            <a:grpSpLocks/>
          </p:cNvGrpSpPr>
          <p:nvPr/>
        </p:nvGrpSpPr>
        <p:grpSpPr bwMode="auto">
          <a:xfrm>
            <a:off x="0" y="901700"/>
            <a:ext cx="9144000" cy="5738813"/>
            <a:chOff x="0" y="0"/>
            <a:chExt cx="5760" cy="3615"/>
          </a:xfrm>
        </p:grpSpPr>
        <p:sp>
          <p:nvSpPr>
            <p:cNvPr id="7175" name="Rectangle 4">
              <a:extLst>
                <a:ext uri="{FF2B5EF4-FFF2-40B4-BE49-F238E27FC236}">
                  <a16:creationId xmlns:a16="http://schemas.microsoft.com/office/drawing/2014/main" id="{DBCFD4E4-F708-8B0B-BBFA-A06CF03F0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60" cy="3615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1pPr>
              <a:lvl2pPr marL="37931725" indent="-37474525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2pPr>
              <a:lvl3pPr marL="10810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3pPr>
              <a:lvl4pPr marL="15382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4pPr>
              <a:lvl5pPr marL="19954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5pPr>
              <a:lvl6pPr marL="24526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6pPr>
              <a:lvl7pPr marL="29098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7pPr>
              <a:lvl8pPr marL="33670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8pPr>
              <a:lvl9pPr marL="38242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pic>
          <p:nvPicPr>
            <p:cNvPr id="7176" name="Picture 5">
              <a:extLst>
                <a:ext uri="{FF2B5EF4-FFF2-40B4-BE49-F238E27FC236}">
                  <a16:creationId xmlns:a16="http://schemas.microsoft.com/office/drawing/2014/main" id="{3DD2C817-0782-99CC-D180-9857EF98C9A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173" name="Rectangle 6">
            <a:extLst>
              <a:ext uri="{FF2B5EF4-FFF2-40B4-BE49-F238E27FC236}">
                <a16:creationId xmlns:a16="http://schemas.microsoft.com/office/drawing/2014/main" id="{C9592DB6-5F49-071F-F783-B56AA64FBE43}"/>
              </a:ext>
            </a:extLst>
          </p:cNvPr>
          <p:cNvSpPr>
            <a:spLocks/>
          </p:cNvSpPr>
          <p:nvPr/>
        </p:nvSpPr>
        <p:spPr bwMode="auto">
          <a:xfrm>
            <a:off x="800100" y="4724400"/>
            <a:ext cx="7534275" cy="1566863"/>
          </a:xfrm>
          <a:prstGeom prst="rect">
            <a:avLst/>
          </a:prstGeom>
          <a:solidFill>
            <a:srgbClr val="3333CC"/>
          </a:solidFill>
          <a:ln w="12700">
            <a:solidFill>
              <a:srgbClr val="3333CC"/>
            </a:solidFill>
            <a:miter lim="800000"/>
            <a:headEnd/>
            <a:tailEnd/>
          </a:ln>
        </p:spPr>
        <p:txBody>
          <a:bodyPr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ts val="738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66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SPINES for protection connect to </a:t>
            </a:r>
          </a:p>
          <a:p>
            <a:pPr eaLnBrk="1" hangingPunct="1">
              <a:spcBef>
                <a:spcPts val="738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FFFF66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ENDOSKELETON inside underneath skin</a:t>
            </a:r>
          </a:p>
        </p:txBody>
      </p:sp>
      <p:sp>
        <p:nvSpPr>
          <p:cNvPr id="7174" name="Rectangle 7">
            <a:extLst>
              <a:ext uri="{FF2B5EF4-FFF2-40B4-BE49-F238E27FC236}">
                <a16:creationId xmlns:a16="http://schemas.microsoft.com/office/drawing/2014/main" id="{8E71D8DA-4DCF-EF1C-5EAE-97B80733D578}"/>
              </a:ext>
            </a:extLst>
          </p:cNvPr>
          <p:cNvSpPr>
            <a:spLocks/>
          </p:cNvSpPr>
          <p:nvPr/>
        </p:nvSpPr>
        <p:spPr bwMode="auto">
          <a:xfrm>
            <a:off x="5122863" y="962025"/>
            <a:ext cx="38782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http://wwwbio200.nsm.buffalo.edu/labs/tutor/Starfish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>
            <a:extLst>
              <a:ext uri="{FF2B5EF4-FFF2-40B4-BE49-F238E27FC236}">
                <a16:creationId xmlns:a16="http://schemas.microsoft.com/office/drawing/2014/main" id="{44799301-FE4D-80FD-C09D-0E5C53FD6D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2362200"/>
          </a:xfrm>
        </p:spPr>
        <p:txBody>
          <a:bodyPr rIns="81279"/>
          <a:lstStyle/>
          <a:p>
            <a:pPr indent="0" eaLnBrk="1" hangingPunct="1"/>
            <a:r>
              <a:rPr lang="en-US" altLang="en-US" sz="6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OSSICLES</a:t>
            </a:r>
            <a:br>
              <a:rPr lang="en-US" altLang="en-US" sz="600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r>
              <a:rPr lang="en-US" altLang="en-US" sz="4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Calcium carbonate plates</a:t>
            </a:r>
            <a:r>
              <a:rPr lang="en-US" altLang="en-US" sz="4000"/>
              <a:t> </a:t>
            </a: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C355364B-782D-794F-1C91-B534EEA3CE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27200" y="5435600"/>
            <a:ext cx="7772400" cy="12954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36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form endoskeleton inside</a:t>
            </a:r>
            <a:endParaRPr lang="en-US" altLang="en-US" sz="36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C4CFB9CC-D779-707B-12B2-309168E5B8E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0" y="1968500"/>
            <a:ext cx="4876800" cy="340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Rectangle 4">
            <a:extLst>
              <a:ext uri="{FF2B5EF4-FFF2-40B4-BE49-F238E27FC236}">
                <a16:creationId xmlns:a16="http://schemas.microsoft.com/office/drawing/2014/main" id="{683AC40B-EC96-FF09-BDBB-C1C53CF891E7}"/>
              </a:ext>
            </a:extLst>
          </p:cNvPr>
          <p:cNvSpPr>
            <a:spLocks/>
          </p:cNvSpPr>
          <p:nvPr/>
        </p:nvSpPr>
        <p:spPr bwMode="auto">
          <a:xfrm>
            <a:off x="5180013" y="6324600"/>
            <a:ext cx="35480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http://ebiomedia.com/prod/BOechinoderms.html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329887CE-5A34-D1D7-5297-88600E37FD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096000"/>
          </a:xfrm>
        </p:spPr>
        <p:txBody>
          <a:bodyPr rIns="81279"/>
          <a:lstStyle/>
          <a:p>
            <a:pPr eaLnBrk="1" hangingPunct="1">
              <a:spcBef>
                <a:spcPct val="0"/>
              </a:spcBef>
              <a:buFont typeface="Times New Roman" panose="02020603050405020304" pitchFamily="18" charset="0"/>
              <a:buNone/>
            </a:pPr>
            <a:r>
              <a:rPr lang="en-US" altLang="en-US" sz="4400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SKIN GILLS</a:t>
            </a:r>
            <a:br>
              <a:rPr lang="en-US" altLang="en-US" sz="4400" dirty="0">
                <a:latin typeface="Times New Roman Bold" panose="02020803070505020304" pitchFamily="18" charset="0"/>
                <a:ea typeface="ヒラギノ明朝 ProN W6"/>
                <a:cs typeface="ヒラギノ明朝 ProN W6"/>
                <a:sym typeface="Times New Roman Bold" panose="02020803070505020304" pitchFamily="18" charset="0"/>
              </a:rPr>
            </a:br>
            <a:r>
              <a:rPr lang="en-US" altLang="en-US" sz="4400" dirty="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Hollow skin tubes that project from skin for increased surface area      connect to coelom inside</a:t>
            </a:r>
            <a:endParaRPr lang="en-US" altLang="en-US" sz="4400" dirty="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D69AA56-9A7E-6987-6392-263E64A66350}"/>
              </a:ext>
            </a:extLst>
          </p:cNvPr>
          <p:cNvSpPr>
            <a:spLocks/>
          </p:cNvSpPr>
          <p:nvPr/>
        </p:nvSpPr>
        <p:spPr bwMode="auto">
          <a:xfrm>
            <a:off x="7391400" y="6324600"/>
            <a:ext cx="1254125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Image by Riedell</a:t>
            </a:r>
          </a:p>
        </p:txBody>
      </p:sp>
      <p:pic>
        <p:nvPicPr>
          <p:cNvPr id="11270" name="Picture 6" descr="Figure 2. Left: Aboral surface. Right: Close-up of the skin of a sea star.">
            <a:extLst>
              <a:ext uri="{FF2B5EF4-FFF2-40B4-BE49-F238E27FC236}">
                <a16:creationId xmlns:a16="http://schemas.microsoft.com/office/drawing/2014/main" id="{C60C79D3-641E-ABB7-87F0-D72858D712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7"/>
          <a:stretch/>
        </p:blipFill>
        <p:spPr bwMode="auto">
          <a:xfrm>
            <a:off x="1524000" y="2752725"/>
            <a:ext cx="5410200" cy="415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3B871F4E-D720-9284-B81D-A11E814ED5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 rIns="81279"/>
          <a:lstStyle/>
          <a:p>
            <a:pPr indent="0" eaLnBrk="1" hangingPunct="1"/>
            <a:r>
              <a:rPr lang="en-US" altLang="en-US" sz="48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Skin gills between spines</a:t>
            </a:r>
            <a:endParaRPr lang="en-US" altLang="en-US" sz="4800"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6168E871-3E43-3676-95F9-26861E3932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029200"/>
            <a:ext cx="7848600" cy="1828800"/>
          </a:xfrm>
        </p:spPr>
        <p:txBody>
          <a:bodyPr rIns="81279"/>
          <a:lstStyle/>
          <a:p>
            <a:pPr eaLnBrk="1" hangingPunct="1"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66"/>
              </a:solidFill>
              <a:latin typeface="Times New Roman Bold" panose="02020803070505020304" pitchFamily="18" charset="0"/>
              <a:ea typeface="ヒラギノ明朝 ProN W6"/>
              <a:cs typeface="ヒラギノ明朝 ProN W6"/>
              <a:sym typeface="Times New Roman Bold" panose="02020803070505020304" pitchFamily="18" charset="0"/>
            </a:endParaRPr>
          </a:p>
        </p:txBody>
      </p:sp>
      <p:grpSp>
        <p:nvGrpSpPr>
          <p:cNvPr id="12292" name="Group 3">
            <a:extLst>
              <a:ext uri="{FF2B5EF4-FFF2-40B4-BE49-F238E27FC236}">
                <a16:creationId xmlns:a16="http://schemas.microsoft.com/office/drawing/2014/main" id="{56B80E38-E5A0-407E-3C46-DAD3272C38D7}"/>
              </a:ext>
            </a:extLst>
          </p:cNvPr>
          <p:cNvGrpSpPr>
            <a:grpSpLocks/>
          </p:cNvGrpSpPr>
          <p:nvPr/>
        </p:nvGrpSpPr>
        <p:grpSpPr bwMode="auto">
          <a:xfrm>
            <a:off x="38100" y="977900"/>
            <a:ext cx="9144000" cy="5738813"/>
            <a:chOff x="0" y="0"/>
            <a:chExt cx="5760" cy="3615"/>
          </a:xfrm>
        </p:grpSpPr>
        <p:sp>
          <p:nvSpPr>
            <p:cNvPr id="12295" name="Rectangle 4">
              <a:extLst>
                <a:ext uri="{FF2B5EF4-FFF2-40B4-BE49-F238E27FC236}">
                  <a16:creationId xmlns:a16="http://schemas.microsoft.com/office/drawing/2014/main" id="{20F950BC-A39E-20B5-EA74-D50E29ECFBF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5760" cy="3615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1pPr>
              <a:lvl2pPr marL="37931725" indent="-37474525"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2pPr>
              <a:lvl3pPr marL="10810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3pPr>
              <a:lvl4pPr marL="15382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4pPr>
              <a:lvl5pPr marL="1995488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5pPr>
              <a:lvl6pPr marL="24526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6pPr>
              <a:lvl7pPr marL="29098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7pPr>
              <a:lvl8pPr marL="33670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8pPr>
              <a:lvl9pPr marL="3824288" indent="-228600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ヒラギノ明朝 ProN W3"/>
                  <a:cs typeface="ヒラギノ明朝 ProN W3"/>
                  <a:sym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200">
                <a:solidFill>
                  <a:srgbClr val="000000"/>
                </a:solidFill>
              </a:endParaRPr>
            </a:p>
          </p:txBody>
        </p:sp>
        <p:pic>
          <p:nvPicPr>
            <p:cNvPr id="12296" name="Picture 5">
              <a:extLst>
                <a:ext uri="{FF2B5EF4-FFF2-40B4-BE49-F238E27FC236}">
                  <a16:creationId xmlns:a16="http://schemas.microsoft.com/office/drawing/2014/main" id="{54295A45-03E2-1072-36D7-7E4BE2BFEE4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293" name="Rectangle 6">
            <a:extLst>
              <a:ext uri="{FF2B5EF4-FFF2-40B4-BE49-F238E27FC236}">
                <a16:creationId xmlns:a16="http://schemas.microsoft.com/office/drawing/2014/main" id="{86F2A55F-2215-CA07-EC1B-B779B68460F6}"/>
              </a:ext>
            </a:extLst>
          </p:cNvPr>
          <p:cNvSpPr>
            <a:spLocks/>
          </p:cNvSpPr>
          <p:nvPr/>
        </p:nvSpPr>
        <p:spPr bwMode="auto">
          <a:xfrm>
            <a:off x="1016000" y="5181600"/>
            <a:ext cx="7169150" cy="1066800"/>
          </a:xfrm>
          <a:prstGeom prst="rect">
            <a:avLst/>
          </a:prstGeom>
          <a:solidFill>
            <a:srgbClr val="3333CC"/>
          </a:solidFill>
          <a:ln w="12700">
            <a:solidFill>
              <a:srgbClr val="3333CC"/>
            </a:solidFill>
            <a:miter lim="800000"/>
            <a:headEnd/>
            <a:tailEnd/>
          </a:ln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EXCHANGE GASES and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>
                <a:solidFill>
                  <a:srgbClr val="FFFFFF"/>
                </a:solidFill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     EXCRETE NITROGEN WASTE</a:t>
            </a:r>
          </a:p>
        </p:txBody>
      </p:sp>
      <p:sp>
        <p:nvSpPr>
          <p:cNvPr id="12294" name="Rectangle 7">
            <a:extLst>
              <a:ext uri="{FF2B5EF4-FFF2-40B4-BE49-F238E27FC236}">
                <a16:creationId xmlns:a16="http://schemas.microsoft.com/office/drawing/2014/main" id="{02568966-76B6-A444-6B98-B4CA4A1024BC}"/>
              </a:ext>
            </a:extLst>
          </p:cNvPr>
          <p:cNvSpPr>
            <a:spLocks/>
          </p:cNvSpPr>
          <p:nvPr/>
        </p:nvSpPr>
        <p:spPr bwMode="auto">
          <a:xfrm>
            <a:off x="5122863" y="962025"/>
            <a:ext cx="38782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 anchor="ctr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http://wwwbio200.nsm.buffalo.edu/labs/tutor/Starfish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E0596FAB-4CFD-D467-BB2B-EB38A7A015A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51"/>
          <a:stretch>
            <a:fillRect/>
          </a:stretch>
        </p:blipFill>
        <p:spPr bwMode="auto">
          <a:xfrm>
            <a:off x="0" y="838200"/>
            <a:ext cx="9144000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2">
            <a:extLst>
              <a:ext uri="{FF2B5EF4-FFF2-40B4-BE49-F238E27FC236}">
                <a16:creationId xmlns:a16="http://schemas.microsoft.com/office/drawing/2014/main" id="{502107C4-A029-8807-B16B-D762D6DACDE2}"/>
              </a:ext>
            </a:extLst>
          </p:cNvPr>
          <p:cNvSpPr>
            <a:spLocks/>
          </p:cNvSpPr>
          <p:nvPr/>
        </p:nvSpPr>
        <p:spPr bwMode="auto">
          <a:xfrm>
            <a:off x="1371600" y="0"/>
            <a:ext cx="7150100" cy="8382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6000">
                <a:latin typeface="Times New Roman Bold" panose="02020803070505020304" pitchFamily="18" charset="0"/>
                <a:cs typeface="Times New Roman Bold" panose="02020803070505020304" pitchFamily="18" charset="0"/>
                <a:sym typeface="Times New Roman Bold" panose="02020803070505020304" pitchFamily="18" charset="0"/>
              </a:rPr>
              <a:t>TUBE FEET surfaces</a:t>
            </a:r>
          </a:p>
        </p:txBody>
      </p:sp>
      <p:sp>
        <p:nvSpPr>
          <p:cNvPr id="13316" name="Rectangle 6">
            <a:extLst>
              <a:ext uri="{FF2B5EF4-FFF2-40B4-BE49-F238E27FC236}">
                <a16:creationId xmlns:a16="http://schemas.microsoft.com/office/drawing/2014/main" id="{939EA1F6-8773-CFC2-EF02-F4D930C3044A}"/>
              </a:ext>
            </a:extLst>
          </p:cNvPr>
          <p:cNvSpPr>
            <a:spLocks/>
          </p:cNvSpPr>
          <p:nvPr/>
        </p:nvSpPr>
        <p:spPr bwMode="auto">
          <a:xfrm>
            <a:off x="5122863" y="5943600"/>
            <a:ext cx="3878262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9" bIns="0">
            <a:spAutoFit/>
          </a:bodyPr>
          <a:lstStyle>
            <a:lvl1pPr marL="39688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1pPr>
            <a:lvl2pPr marL="37931725" indent="-3747452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2pPr>
            <a:lvl3pPr marL="10810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3pPr>
            <a:lvl4pPr marL="15382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4pPr>
            <a:lvl5pPr marL="1995488" indent="-228600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5pPr>
            <a:lvl6pPr marL="24526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6pPr>
            <a:lvl7pPr marL="29098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7pPr>
            <a:lvl8pPr marL="33670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8pPr>
            <a:lvl9pPr marL="3824288" indent="-22860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ヒラギノ明朝 ProN W3"/>
                <a:cs typeface="ヒラギノ明朝 ProN W3"/>
                <a:sym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>
                <a:solidFill>
                  <a:srgbClr val="CC00FF"/>
                </a:solidFill>
                <a:latin typeface="Arial Bold" panose="020B0704020202020204" pitchFamily="34" charset="0"/>
                <a:cs typeface="Arial Bold" panose="020B0704020202020204" pitchFamily="34" charset="0"/>
                <a:sym typeface="Arial Bold" panose="020B0704020202020204" pitchFamily="34" charset="0"/>
              </a:rPr>
              <a:t>http://wwwbio200.nsm.buffalo.edu/labs/tutor/Starfish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99"/>
      </a:lt1>
      <a:dk2>
        <a:srgbClr val="000000"/>
      </a:dk2>
      <a:lt2>
        <a:srgbClr val="808080"/>
      </a:lt2>
      <a:accent1>
        <a:srgbClr val="00CC99"/>
      </a:accent1>
      <a:accent2>
        <a:srgbClr val="333399"/>
      </a:accent2>
      <a:accent3>
        <a:srgbClr val="FFFFCA"/>
      </a:accent3>
      <a:accent4>
        <a:srgbClr val="000000"/>
      </a:accent4>
      <a:accent5>
        <a:srgbClr val="AAE2C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Times New Roman"/>
        <a:ea typeface="ヒラギノ明朝 ProN W3"/>
        <a:cs typeface="ヒラギノ明朝 ProN W3"/>
      </a:majorFont>
      <a:minorFont>
        <a:latin typeface="Times New Roman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CC99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Times New Roman" charset="0"/>
            <a:ea typeface="ヒラギノ明朝 ProN W3" charset="0"/>
            <a:cs typeface="ヒラギノ明朝 ProN W3" charset="0"/>
            <a:sym typeface="Times New Roman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8945</TotalTime>
  <Pages>0</Pages>
  <Words>515</Words>
  <Characters>0</Characters>
  <Application>Microsoft Office PowerPoint</Application>
  <PresentationFormat>On-screen Show (4:3)</PresentationFormat>
  <Lines>0</Lines>
  <Paragraphs>100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5" baseType="lpstr">
      <vt:lpstr>Times New Roman</vt:lpstr>
      <vt:lpstr>ヒラギノ明朝 ProN W3</vt:lpstr>
      <vt:lpstr>Arial</vt:lpstr>
      <vt:lpstr>Calibri</vt:lpstr>
      <vt:lpstr>Times New Roman Bold</vt:lpstr>
      <vt:lpstr>ヒラギノ明朝 ProN W6</vt:lpstr>
      <vt:lpstr>Arial Bold</vt:lpstr>
      <vt:lpstr>Times New Roman Bold Italic</vt:lpstr>
      <vt:lpstr>Title &amp; Bullets</vt:lpstr>
      <vt:lpstr>SEA STAR  DISSECTION</vt:lpstr>
      <vt:lpstr>PowerPoint Presentation</vt:lpstr>
      <vt:lpstr>SEA STARS</vt:lpstr>
      <vt:lpstr>SYMMETRY</vt:lpstr>
      <vt:lpstr>SPINY SKIN</vt:lpstr>
      <vt:lpstr>OSSICLES Calcium carbonate plates </vt:lpstr>
      <vt:lpstr>PowerPoint Presentation</vt:lpstr>
      <vt:lpstr>Skin gills between spines</vt:lpstr>
      <vt:lpstr>PowerPoint Presentation</vt:lpstr>
      <vt:lpstr>EYESPOTS</vt:lpstr>
      <vt:lpstr>PowerPoint Presentation</vt:lpstr>
      <vt:lpstr>PowerPoint Presentation</vt:lpstr>
      <vt:lpstr>PowerPoint Presentation</vt:lpstr>
      <vt:lpstr>PowerPoint Presentation</vt:lpstr>
      <vt:lpstr>WATER VASCULAR SYSTEM</vt:lpstr>
      <vt:lpstr>PowerPoint Presentation</vt:lpstr>
      <vt:lpstr>PowerPoint Presentation</vt:lpstr>
      <vt:lpstr>AMBULACRAL GROOVE</vt:lpstr>
      <vt:lpstr>PowerPoint Presentation</vt:lpstr>
      <vt:lpstr>PowerPoint Presentation</vt:lpstr>
      <vt:lpstr>PowerPoint Presentation</vt:lpstr>
      <vt:lpstr>2 part STOMACH</vt:lpstr>
      <vt:lpstr>DIGESTIVE SYSTEM</vt:lpstr>
      <vt:lpstr>PowerPoint Presentation</vt:lpstr>
      <vt:lpstr>PowerPoint Presentation</vt:lpstr>
      <vt:lpstr>PowerPoint Presentation</vt:lpstr>
      <vt:lpstr>AMBULACRAL RIDGE</vt:lpstr>
      <vt:lpstr>OSSICLES Calcium carbonate plates </vt:lpstr>
      <vt:lpstr>GONADS</vt:lpstr>
      <vt:lpstr>PowerPoint Presentation</vt:lpstr>
      <vt:lpstr>NERVOUS SYSTEM</vt:lpstr>
      <vt:lpstr>SEPARATE SEXES</vt:lpstr>
      <vt:lpstr>PowerPoint Presentation</vt:lpstr>
      <vt:lpstr>DIGESTIVE GLAND</vt:lpstr>
      <vt:lpstr>PowerPoint Presentation</vt:lpstr>
      <vt:lpstr>ASEXUAL REPRODUCTION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STARFISH  DISSECTION</dc:title>
  <dc:subject/>
  <dc:creator>kriedell</dc:creator>
  <cp:keywords/>
  <dc:description/>
  <cp:lastModifiedBy>Wes Schmitt</cp:lastModifiedBy>
  <cp:revision>7</cp:revision>
  <dcterms:modified xsi:type="dcterms:W3CDTF">2024-01-16T06:19:24Z</dcterms:modified>
</cp:coreProperties>
</file>