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75" d="100"/>
          <a:sy n="75" d="100"/>
        </p:scale>
        <p:origin x="3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0BBBE-9AA9-4FAC-9FE2-D2C5542B7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E6FE1A-9613-42E6-97A7-5965781FA806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	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</a:t>
            </a:r>
            <a:r>
              <a:rPr lang="en-CA" dirty="0"/>
              <a:t>1</a:t>
            </a:r>
            <a:r>
              <a:rPr lang="en-CA" dirty="0" smtClean="0"/>
              <a:t>: </a:t>
            </a:r>
            <a:r>
              <a:rPr lang="en-CA" dirty="0" smtClean="0"/>
              <a:t>Evolution</a:t>
            </a:r>
          </a:p>
          <a:p>
            <a:r>
              <a:rPr lang="en-CA" dirty="0" smtClean="0"/>
              <a:t>Lesson 4: Evidence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153400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1. Amino acid sequences</a:t>
            </a:r>
            <a:endParaRPr lang="en-US" altLang="en-US" dirty="0"/>
          </a:p>
          <a:p>
            <a:r>
              <a:rPr lang="en-US" altLang="en-US" dirty="0"/>
              <a:t>Inheritable mutations occur in any population at the same rate. The longer the two populations are isolated, the greater their difference will become.</a:t>
            </a:r>
          </a:p>
          <a:p>
            <a:r>
              <a:rPr lang="en-US" altLang="en-US" dirty="0"/>
              <a:t>Differences in amino acid sequences act as a “molecular clock” to approximate how long the gene pools have been separated.</a:t>
            </a:r>
          </a:p>
        </p:txBody>
      </p:sp>
    </p:spTree>
    <p:extLst>
      <p:ext uri="{BB962C8B-B14F-4D97-AF65-F5344CB8AC3E}">
        <p14:creationId xmlns:p14="http://schemas.microsoft.com/office/powerpoint/2010/main" val="2539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43434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3600" u="sng" dirty="0"/>
              <a:t>2. DNA Comparisons</a:t>
            </a:r>
            <a:endParaRPr lang="en-US" altLang="en-US" dirty="0"/>
          </a:p>
          <a:p>
            <a:r>
              <a:rPr lang="en-US" altLang="en-US" dirty="0"/>
              <a:t>Members of the same species have virtually identical DNA </a:t>
            </a:r>
          </a:p>
          <a:p>
            <a:r>
              <a:rPr lang="en-US" altLang="en-US" dirty="0"/>
              <a:t>Interbreeding species distribute any mutations that occur quickly through the gene pool.</a:t>
            </a:r>
          </a:p>
          <a:p>
            <a:r>
              <a:rPr lang="en-US" altLang="en-US" dirty="0"/>
              <a:t>Isolated species collect their own random mutations which become subject to different environmental pressures.</a:t>
            </a:r>
          </a:p>
        </p:txBody>
      </p:sp>
    </p:spTree>
    <p:extLst>
      <p:ext uri="{BB962C8B-B14F-4D97-AF65-F5344CB8AC3E}">
        <p14:creationId xmlns:p14="http://schemas.microsoft.com/office/powerpoint/2010/main" val="346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DNA </a:t>
            </a:r>
            <a:br>
              <a:rPr lang="en-US" sz="4000" dirty="0"/>
            </a:br>
            <a:r>
              <a:rPr lang="en-US" sz="4000" dirty="0"/>
              <a:t>Comparisons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A-T: Black bands</a:t>
            </a:r>
          </a:p>
          <a:p>
            <a:pPr>
              <a:buFontTx/>
              <a:buNone/>
            </a:pPr>
            <a:r>
              <a:rPr lang="en-US" dirty="0"/>
              <a:t>C-G: White bands</a:t>
            </a:r>
          </a:p>
          <a:p>
            <a:pPr>
              <a:buFontTx/>
              <a:buNone/>
            </a:pPr>
            <a:r>
              <a:rPr lang="en-US" dirty="0"/>
              <a:t>Unknown: Blue bands</a:t>
            </a:r>
          </a:p>
        </p:txBody>
      </p:sp>
      <p:pic>
        <p:nvPicPr>
          <p:cNvPr id="73733" name="Picture 5" descr="vergleich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/>
          <a:stretch>
            <a:fillRect/>
          </a:stretch>
        </p:blipFill>
        <p:spPr bwMode="auto">
          <a:xfrm>
            <a:off x="381000" y="0"/>
            <a:ext cx="4459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are 3 types of adaptations that can occur within species to change the way the behave within an ecosystem</a:t>
            </a:r>
          </a:p>
          <a:p>
            <a:pPr lvl="1"/>
            <a:r>
              <a:rPr lang="en-CA" dirty="0" smtClean="0"/>
              <a:t>Structural</a:t>
            </a:r>
          </a:p>
          <a:p>
            <a:pPr lvl="1"/>
            <a:r>
              <a:rPr lang="en-CA" dirty="0" smtClean="0"/>
              <a:t>Behavioural</a:t>
            </a:r>
          </a:p>
          <a:p>
            <a:pPr lvl="1"/>
            <a:r>
              <a:rPr lang="en-CA" dirty="0" smtClean="0"/>
              <a:t>Physiological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Structural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914400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As discussed when looking at different bones/parts of an organism.</a:t>
            </a:r>
          </a:p>
          <a:p>
            <a:r>
              <a:rPr lang="en-CA" dirty="0" smtClean="0"/>
              <a:t>It is a physical feature that changes over time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54864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2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Physiological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799"/>
            <a:ext cx="2783967" cy="3907631"/>
          </a:xfrm>
        </p:spPr>
        <p:txBody>
          <a:bodyPr>
            <a:normAutofit fontScale="77500" lnSpcReduction="20000"/>
          </a:bodyPr>
          <a:lstStyle/>
          <a:p>
            <a:r>
              <a:rPr lang="en-CA" sz="2800" dirty="0" smtClean="0"/>
              <a:t>Chemical or cellular processes that occur inside an organism’s body that help it survive its environment and reproduce</a:t>
            </a:r>
          </a:p>
          <a:p>
            <a:pPr lvl="1"/>
            <a:r>
              <a:rPr lang="en-CA" sz="2400" dirty="0" err="1" smtClean="0"/>
              <a:t>Eg</a:t>
            </a:r>
            <a:r>
              <a:rPr lang="en-CA" sz="2400" dirty="0" smtClean="0"/>
              <a:t>. Color changes in chameleons or maintaining a certain body temperature or cacti and water use.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643" y="1219200"/>
            <a:ext cx="2157413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62412"/>
            <a:ext cx="344805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6" y="5197021"/>
            <a:ext cx="2495550" cy="142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6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Behavioral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Behaviors or what they do to help them survive in their environment and reproduce.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Mating calls, flying south, hibernation, hunting in packs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799"/>
            <a:ext cx="3176187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952750" cy="21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By putting data from all methods together, we can determine the evolutionary history of a group of organisms.</a:t>
            </a:r>
          </a:p>
          <a:p>
            <a:r>
              <a:rPr lang="en-US" altLang="en-US" dirty="0"/>
              <a:t>This is also used to determine the correct classification of living organisms.</a:t>
            </a:r>
          </a:p>
          <a:p>
            <a:endParaRPr lang="en-US" altLang="en-US" dirty="0"/>
          </a:p>
          <a:p>
            <a:r>
              <a:rPr lang="en-US" altLang="en-US" dirty="0"/>
              <a:t>We will be doing classification next</a:t>
            </a:r>
            <a:r>
              <a:rPr lang="en-US" altLang="en-US" dirty="0" smtClean="0"/>
              <a:t>! </a:t>
            </a:r>
            <a:r>
              <a:rPr lang="en-US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State the 4 types of evidence AND explain why they are good pieces of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Evidences of Evolution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dirty="0"/>
              <a:t>The 4 approaches to studying evolution are: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1. </a:t>
            </a:r>
            <a:r>
              <a:rPr lang="en-US" altLang="en-US" u="sng" dirty="0"/>
              <a:t>Fossils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2. </a:t>
            </a:r>
            <a:r>
              <a:rPr lang="en-US" altLang="en-US" u="sng" dirty="0"/>
              <a:t>Comparative anatomy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3. </a:t>
            </a:r>
            <a:r>
              <a:rPr lang="en-US" altLang="en-US" u="sng" dirty="0"/>
              <a:t>Comparative embryology</a:t>
            </a:r>
            <a:endParaRPr lang="en-US" altLang="en-US" dirty="0"/>
          </a:p>
          <a:p>
            <a:pPr marL="533400" indent="-533400">
              <a:buFontTx/>
              <a:buNone/>
            </a:pPr>
            <a:r>
              <a:rPr lang="en-US" altLang="en-US" dirty="0"/>
              <a:t>4. </a:t>
            </a:r>
            <a:r>
              <a:rPr lang="en-US" altLang="en-US" u="sng" dirty="0"/>
              <a:t>Molecular evidence</a:t>
            </a:r>
            <a:endParaRPr lang="en-US" altLang="en-US" dirty="0"/>
          </a:p>
          <a:p>
            <a:pPr marL="533400" indent="-5334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8153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Fossils are preserved remains from the past.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Compare homologous (similar) </a:t>
            </a:r>
            <a:r>
              <a:rPr lang="en-US" altLang="en-US" dirty="0" smtClean="0"/>
              <a:t>structures </a:t>
            </a:r>
            <a:r>
              <a:rPr lang="en-US" altLang="en-US" dirty="0"/>
              <a:t>in fossil to species alive today.</a:t>
            </a:r>
          </a:p>
        </p:txBody>
      </p:sp>
      <p:pic>
        <p:nvPicPr>
          <p:cNvPr id="65543" name="Picture 7" descr="18fossi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138" y="2954918"/>
            <a:ext cx="7396462" cy="390308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Comparative Anatomy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57300"/>
            <a:ext cx="8153400" cy="1714500"/>
          </a:xfrm>
        </p:spPr>
        <p:txBody>
          <a:bodyPr/>
          <a:lstStyle/>
          <a:p>
            <a:r>
              <a:rPr lang="en-US" altLang="en-US" sz="2800" dirty="0"/>
              <a:t>Comparing homologous structures of species alive today.</a:t>
            </a:r>
          </a:p>
          <a:p>
            <a:r>
              <a:rPr lang="en-US" altLang="en-US" sz="2800" dirty="0"/>
              <a:t>Can be any homologous organs, not just bones.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18669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743200"/>
            <a:ext cx="1042988" cy="4114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158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52600" y="5939135"/>
            <a:ext cx="580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en-US" sz="2400" dirty="0">
                <a:latin typeface="Times New Roman" pitchFamily="18" charset="0"/>
              </a:rPr>
              <a:t>Baboon   </a:t>
            </a:r>
            <a:r>
              <a:rPr kumimoji="1" lang="en-US" altLang="en-US" sz="2400" dirty="0" smtClean="0">
                <a:latin typeface="Times New Roman" pitchFamily="18" charset="0"/>
              </a:rPr>
              <a:t>	 	       Human       </a:t>
            </a:r>
            <a:r>
              <a:rPr kumimoji="1" lang="en-US" altLang="en-US" sz="2400" dirty="0">
                <a:latin typeface="Times New Roman" pitchFamily="18" charset="0"/>
              </a:rPr>
              <a:t>Gorilla</a:t>
            </a:r>
          </a:p>
        </p:txBody>
      </p:sp>
    </p:spTree>
    <p:extLst>
      <p:ext uri="{BB962C8B-B14F-4D97-AF65-F5344CB8AC3E}">
        <p14:creationId xmlns:p14="http://schemas.microsoft.com/office/powerpoint/2010/main" val="3100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Homologous </a:t>
            </a:r>
            <a:br>
              <a:rPr lang="en-US" sz="4000" dirty="0"/>
            </a:br>
            <a:r>
              <a:rPr lang="en-US" sz="4000" dirty="0"/>
              <a:t>Structures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600200"/>
            <a:ext cx="3810000" cy="4525963"/>
          </a:xfrm>
        </p:spPr>
        <p:txBody>
          <a:bodyPr/>
          <a:lstStyle/>
          <a:p>
            <a:r>
              <a:rPr lang="en-US" dirty="0"/>
              <a:t>Many organisms have similar bone structure</a:t>
            </a:r>
          </a:p>
          <a:p>
            <a:r>
              <a:rPr lang="en-US" dirty="0"/>
              <a:t>Therefore they must have had a common ancestor </a:t>
            </a:r>
          </a:p>
        </p:txBody>
      </p:sp>
      <p:pic>
        <p:nvPicPr>
          <p:cNvPr id="72709" name="Picture 5" descr="homologym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Analogous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153400" cy="2438400"/>
          </a:xfrm>
        </p:spPr>
        <p:txBody>
          <a:bodyPr/>
          <a:lstStyle/>
          <a:p>
            <a:r>
              <a:rPr lang="en-CA" dirty="0" smtClean="0"/>
              <a:t>NOT a good piece of evidence!!!</a:t>
            </a:r>
          </a:p>
          <a:p>
            <a:r>
              <a:rPr lang="en-CA" dirty="0" smtClean="0"/>
              <a:t>Same job but NOT similar structure; therefore,  NOT similar DNA</a:t>
            </a:r>
            <a:endParaRPr lang="en-US" dirty="0"/>
          </a:p>
        </p:txBody>
      </p:sp>
      <p:pic>
        <p:nvPicPr>
          <p:cNvPr id="1026" name="Picture 2" descr="http://2.bp.blogspot.com/_9XlVJY8__iE/RvhtAByjgNI/AAAAAAAAABs/ZAsl8ZP_2m4/s320/T010228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743200"/>
            <a:ext cx="5638800" cy="407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5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Comparative Embryology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22738"/>
            <a:ext cx="72390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growing embryo, expresses the most basic and primitive genes first - easier to see relationships.</a:t>
            </a:r>
          </a:p>
        </p:txBody>
      </p:sp>
      <p:pic>
        <p:nvPicPr>
          <p:cNvPr id="67593" name="Picture 9" descr="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7119"/>
            <a:ext cx="7239000" cy="3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r>
              <a:rPr lang="en-US" altLang="en-US" dirty="0"/>
              <a:t>This method examines the gene itself or </a:t>
            </a:r>
            <a:r>
              <a:rPr lang="en-US" altLang="en-US" dirty="0" smtClean="0"/>
              <a:t>its product</a:t>
            </a:r>
            <a:r>
              <a:rPr lang="en-US" altLang="en-US" dirty="0"/>
              <a:t>, a </a:t>
            </a:r>
            <a:r>
              <a:rPr lang="en-US" altLang="en-US" dirty="0" smtClean="0"/>
              <a:t>protein!! (remember the protein synthesis story??!)</a:t>
            </a:r>
            <a:endParaRPr lang="en-US" altLang="en-US" dirty="0"/>
          </a:p>
          <a:p>
            <a:r>
              <a:rPr lang="en-US" altLang="en-US" dirty="0"/>
              <a:t>This new method is lab intensive but provides some of the most convincing evidence for evolutionary relationships.</a:t>
            </a:r>
          </a:p>
          <a:p>
            <a:r>
              <a:rPr lang="en-US" altLang="en-US" dirty="0"/>
              <a:t>We will examine two applications of this: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9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1078</TotalTime>
  <Words>495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Gill Sans MT</vt:lpstr>
      <vt:lpstr>Times New Roman</vt:lpstr>
      <vt:lpstr>Verdana</vt:lpstr>
      <vt:lpstr>Wingdings</vt:lpstr>
      <vt:lpstr>Wingdings 2</vt:lpstr>
      <vt:lpstr>Solstice</vt:lpstr>
      <vt:lpstr>Biology 11  </vt:lpstr>
      <vt:lpstr>Objectives:</vt:lpstr>
      <vt:lpstr>Evidences of Evolution</vt:lpstr>
      <vt:lpstr>1. Fossil Evidence</vt:lpstr>
      <vt:lpstr>2. Comparative Anatomy</vt:lpstr>
      <vt:lpstr>Homologous  Structures</vt:lpstr>
      <vt:lpstr>Analogous Structures</vt:lpstr>
      <vt:lpstr>3. Comparative Embryology</vt:lpstr>
      <vt:lpstr>4. Molecular Evidence</vt:lpstr>
      <vt:lpstr>4. Molecular Evidence</vt:lpstr>
      <vt:lpstr>4. Molecular Evidence</vt:lpstr>
      <vt:lpstr>DNA  Comparisons</vt:lpstr>
      <vt:lpstr>Adaptations</vt:lpstr>
      <vt:lpstr>Structural Adaptations</vt:lpstr>
      <vt:lpstr>Physiological Adaptations</vt:lpstr>
      <vt:lpstr>Behavioral Adaptation</vt:lpstr>
      <vt:lpstr>Summary</vt:lpstr>
    </vt:vector>
  </TitlesOfParts>
  <Company>School District No. 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 </dc:title>
  <dc:creator>User</dc:creator>
  <cp:lastModifiedBy>teacher</cp:lastModifiedBy>
  <cp:revision>12</cp:revision>
  <dcterms:created xsi:type="dcterms:W3CDTF">2011-02-11T19:36:45Z</dcterms:created>
  <dcterms:modified xsi:type="dcterms:W3CDTF">2015-02-18T01:42:10Z</dcterms:modified>
</cp:coreProperties>
</file>