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73" r:id="rId9"/>
    <p:sldId id="274" r:id="rId10"/>
    <p:sldId id="262" r:id="rId11"/>
    <p:sldId id="263" r:id="rId12"/>
    <p:sldId id="265" r:id="rId13"/>
    <p:sldId id="276" r:id="rId14"/>
    <p:sldId id="277" r:id="rId15"/>
    <p:sldId id="278" r:id="rId16"/>
    <p:sldId id="275" r:id="rId17"/>
    <p:sldId id="269" r:id="rId18"/>
    <p:sldId id="270" r:id="rId19"/>
    <p:sldId id="266" r:id="rId20"/>
    <p:sldId id="264" r:id="rId21"/>
    <p:sldId id="272" r:id="rId22"/>
    <p:sldId id="271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33" autoAdjust="0"/>
  </p:normalViewPr>
  <p:slideViewPr>
    <p:cSldViewPr>
      <p:cViewPr>
        <p:scale>
          <a:sx n="69" d="100"/>
          <a:sy n="69" d="100"/>
        </p:scale>
        <p:origin x="8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10BBBE-9AA9-4FAC-9FE2-D2C5542B7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2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4E6FE1A-9613-42E6-97A7-5965781FA806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PtDVnaQ1w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eCPtDVnaQ1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h_YneJL58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Life Sciences </a:t>
            </a:r>
            <a:r>
              <a:rPr lang="en-CA" dirty="0" smtClean="0"/>
              <a:t>11	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mtClean="0"/>
              <a:t>Unit 2: </a:t>
            </a:r>
            <a:r>
              <a:rPr lang="en-CA" dirty="0" smtClean="0"/>
              <a:t>Evolution</a:t>
            </a:r>
          </a:p>
          <a:p>
            <a:r>
              <a:rPr lang="en-CA" dirty="0" smtClean="0"/>
              <a:t>Lesson 4: Evidence of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 Comparative Embryology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0" y="1417638"/>
            <a:ext cx="7239000" cy="137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 growing </a:t>
            </a:r>
            <a:r>
              <a:rPr lang="en-US" altLang="en-US" sz="2800" dirty="0" smtClean="0"/>
              <a:t>embryo </a:t>
            </a:r>
            <a:r>
              <a:rPr lang="en-US" altLang="en-US" sz="2800" dirty="0"/>
              <a:t>expresses the most basic and primitive genes first </a:t>
            </a:r>
            <a:r>
              <a:rPr lang="en-US" altLang="en-US" sz="2800" dirty="0" smtClean="0"/>
              <a:t>– the basic structures of a common ancestor.</a:t>
            </a:r>
            <a:endParaRPr lang="en-US" altLang="en-US" sz="2800" dirty="0" smtClean="0"/>
          </a:p>
        </p:txBody>
      </p:sp>
      <p:pic>
        <p:nvPicPr>
          <p:cNvPr id="67593" name="Picture 9" descr="embr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07119"/>
            <a:ext cx="7239000" cy="391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43088" cy="4800600"/>
          </a:xfrm>
        </p:spPr>
        <p:txBody>
          <a:bodyPr/>
          <a:lstStyle/>
          <a:p>
            <a:r>
              <a:rPr lang="en-US" altLang="en-US" dirty="0"/>
              <a:t>This method examines the gene itself or </a:t>
            </a:r>
            <a:r>
              <a:rPr lang="en-US" altLang="en-US" dirty="0" smtClean="0"/>
              <a:t>its product</a:t>
            </a:r>
            <a:r>
              <a:rPr lang="en-US" altLang="en-US" dirty="0"/>
              <a:t>, a </a:t>
            </a:r>
            <a:r>
              <a:rPr lang="en-US" altLang="en-US" dirty="0" smtClean="0"/>
              <a:t>protein!! (remember the protein synthesis story??!)</a:t>
            </a:r>
            <a:endParaRPr lang="en-US" altLang="en-US" dirty="0"/>
          </a:p>
          <a:p>
            <a:r>
              <a:rPr lang="en-US" altLang="en-US" dirty="0"/>
              <a:t>This new method is lab intensive but provides some of the most convincing evidence for evolutionary relationships.</a:t>
            </a:r>
          </a:p>
          <a:p>
            <a:r>
              <a:rPr lang="en-US" altLang="en-US" dirty="0"/>
              <a:t>We will examine two applications of this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DNA comparisons and Molecular Clocks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19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8486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600" u="sng" dirty="0"/>
              <a:t>1</a:t>
            </a:r>
            <a:r>
              <a:rPr lang="en-US" altLang="en-US" sz="3600" u="sng" dirty="0" smtClean="0"/>
              <a:t>. </a:t>
            </a:r>
            <a:r>
              <a:rPr lang="en-US" altLang="en-US" sz="3600" u="sng" dirty="0"/>
              <a:t>DNA Comparisons</a:t>
            </a:r>
            <a:endParaRPr lang="en-US" altLang="en-US" dirty="0"/>
          </a:p>
          <a:p>
            <a:r>
              <a:rPr lang="en-US" altLang="en-US" dirty="0" smtClean="0"/>
              <a:t>The same DNA code is shared among all living organisms, and genes from one organism can be transferred in a lab from organisms to another and still function</a:t>
            </a:r>
          </a:p>
        </p:txBody>
      </p:sp>
    </p:spTree>
    <p:extLst>
      <p:ext uri="{BB962C8B-B14F-4D97-AF65-F5344CB8AC3E}">
        <p14:creationId xmlns:p14="http://schemas.microsoft.com/office/powerpoint/2010/main" val="3462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8486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600" u="sng" dirty="0"/>
              <a:t>1</a:t>
            </a:r>
            <a:r>
              <a:rPr lang="en-US" altLang="en-US" sz="3600" u="sng" dirty="0" smtClean="0"/>
              <a:t>. </a:t>
            </a:r>
            <a:r>
              <a:rPr lang="en-US" altLang="en-US" sz="3600" u="sng" dirty="0"/>
              <a:t>DNA Comparisons</a:t>
            </a:r>
            <a:endParaRPr lang="en-US" altLang="en-US" dirty="0"/>
          </a:p>
          <a:p>
            <a:r>
              <a:rPr lang="en-US" altLang="en-US" dirty="0" smtClean="0"/>
              <a:t>The same DNA code is shared among all living organisms, and genes from one organism can be transferred in a lab from organisms to another and still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2" y="1600200"/>
            <a:ext cx="901255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8486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600" u="sng" dirty="0"/>
              <a:t>1</a:t>
            </a:r>
            <a:r>
              <a:rPr lang="en-US" altLang="en-US" sz="3600" u="sng" dirty="0" smtClean="0"/>
              <a:t>. </a:t>
            </a:r>
            <a:r>
              <a:rPr lang="en-US" altLang="en-US" sz="3600" u="sng" dirty="0"/>
              <a:t>DNA Comparisons</a:t>
            </a:r>
            <a:endParaRPr lang="en-US" altLang="en-US" dirty="0"/>
          </a:p>
          <a:p>
            <a:r>
              <a:rPr lang="en-US" altLang="en-US" dirty="0" smtClean="0"/>
              <a:t>The same DNA code is shared among all living organisms, and genes from one organism can be transferred in a lab from organisms to another and still function</a:t>
            </a:r>
          </a:p>
        </p:txBody>
      </p:sp>
      <p:pic>
        <p:nvPicPr>
          <p:cNvPr id="1026" name="Picture 2" descr="RÃ©sultats de recherche d'images pour Â«Â insulin bacteria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4" y="1219200"/>
            <a:ext cx="7525512" cy="548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50447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Glow in the dark transgenic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36792"/>
            <a:ext cx="7498080" cy="1143000"/>
          </a:xfrm>
        </p:spPr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422657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Glow in the dark transgenic organisms</a:t>
            </a:r>
            <a:endParaRPr lang="en-US" dirty="0"/>
          </a:p>
        </p:txBody>
      </p:sp>
      <p:pic>
        <p:nvPicPr>
          <p:cNvPr id="2050" name="Picture 2" descr="RÃ©sultats de recherche d'images pour Â«Â glow in the dark animalsÂ Â»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79" y="4011320"/>
            <a:ext cx="3351609" cy="27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s de recherche d'images pour Â«Â glow in the dark animalsÂ Â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1989"/>
            <a:ext cx="4051072" cy="50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s de recherche d'images pour Â«Â glow in the dark plantsÂ Â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84" y="1834854"/>
            <a:ext cx="32004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848600" cy="5181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sz="3600" u="sng" dirty="0"/>
              <a:t>1</a:t>
            </a:r>
            <a:r>
              <a:rPr lang="en-US" altLang="en-US" sz="3600" u="sng" dirty="0" smtClean="0"/>
              <a:t>. </a:t>
            </a:r>
            <a:r>
              <a:rPr lang="en-US" altLang="en-US" sz="3600" u="sng" dirty="0"/>
              <a:t>DNA Comparisons</a:t>
            </a:r>
            <a:endParaRPr lang="en-US" altLang="en-US" dirty="0"/>
          </a:p>
          <a:p>
            <a:r>
              <a:rPr lang="en-US" altLang="en-US" dirty="0" smtClean="0"/>
              <a:t>Members </a:t>
            </a:r>
            <a:r>
              <a:rPr lang="en-US" altLang="en-US" dirty="0"/>
              <a:t>of the same species have virtually identical DNA </a:t>
            </a:r>
          </a:p>
          <a:p>
            <a:r>
              <a:rPr lang="en-US" altLang="en-US" dirty="0" smtClean="0"/>
              <a:t>Interbreeding species distribute any mutations that occur quickly through the gene pool.</a:t>
            </a:r>
          </a:p>
          <a:p>
            <a:r>
              <a:rPr lang="en-US" altLang="en-US" dirty="0" smtClean="0"/>
              <a:t>Isolated species collect their own random mutations which become subject to different environmental pressures, leading to the creation of a new species. </a:t>
            </a:r>
          </a:p>
          <a:p>
            <a:r>
              <a:rPr lang="en-US" altLang="en-US" dirty="0" smtClean="0"/>
              <a:t>This new species will have different, but very similar DNA to the previous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12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romosom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638800" cy="47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runcated 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31383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DNA </a:t>
            </a:r>
            <a:br>
              <a:rPr lang="en-US" sz="4000" dirty="0"/>
            </a:br>
            <a:r>
              <a:rPr lang="en-US" sz="4000" dirty="0"/>
              <a:t>Comparisons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600200"/>
            <a:ext cx="426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A-T: Black bands</a:t>
            </a:r>
          </a:p>
          <a:p>
            <a:pPr>
              <a:buFontTx/>
              <a:buNone/>
            </a:pPr>
            <a:r>
              <a:rPr lang="en-US" dirty="0"/>
              <a:t>C-G: White bands</a:t>
            </a:r>
          </a:p>
          <a:p>
            <a:pPr>
              <a:buFontTx/>
              <a:buNone/>
            </a:pPr>
            <a:r>
              <a:rPr lang="en-US" dirty="0"/>
              <a:t>Unknown: Blue bands</a:t>
            </a:r>
          </a:p>
        </p:txBody>
      </p:sp>
      <p:pic>
        <p:nvPicPr>
          <p:cNvPr id="73733" name="Picture 5" descr="vergleich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/>
          <a:stretch>
            <a:fillRect/>
          </a:stretch>
        </p:blipFill>
        <p:spPr bwMode="auto">
          <a:xfrm>
            <a:off x="381000" y="0"/>
            <a:ext cx="4459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CA" dirty="0" smtClean="0"/>
              <a:t>By the end of the lesson you should be able to:</a:t>
            </a:r>
          </a:p>
          <a:p>
            <a:r>
              <a:rPr lang="en-CA" dirty="0" smtClean="0"/>
              <a:t>State 4 types of evidence </a:t>
            </a:r>
            <a:r>
              <a:rPr lang="en-CA" b="1" dirty="0" smtClean="0"/>
              <a:t>AND explain </a:t>
            </a:r>
            <a:r>
              <a:rPr lang="en-CA" dirty="0" smtClean="0"/>
              <a:t>why they are good pieces of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8153400" cy="4343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600" u="sng" dirty="0"/>
              <a:t>2</a:t>
            </a:r>
            <a:r>
              <a:rPr lang="en-US" altLang="en-US" sz="3600" u="sng" dirty="0" smtClean="0"/>
              <a:t>. Molecular Clocks</a:t>
            </a:r>
            <a:endParaRPr lang="en-US" altLang="en-US" dirty="0"/>
          </a:p>
          <a:p>
            <a:r>
              <a:rPr lang="en-US" altLang="en-US" dirty="0"/>
              <a:t>Inheritable mutations occur in any population at the same rate. The longer the two populations are isolated, the greater their difference will become.</a:t>
            </a:r>
          </a:p>
          <a:p>
            <a:r>
              <a:rPr lang="en-US" altLang="en-US" dirty="0"/>
              <a:t>Differences in </a:t>
            </a:r>
            <a:r>
              <a:rPr lang="en-US" altLang="en-US" dirty="0" smtClean="0"/>
              <a:t>DNA </a:t>
            </a:r>
            <a:r>
              <a:rPr lang="en-US" altLang="en-US" dirty="0"/>
              <a:t>sequences act as a “molecular clock” to approximate how long the gene pools have been separated.</a:t>
            </a:r>
          </a:p>
        </p:txBody>
      </p:sp>
    </p:spTree>
    <p:extLst>
      <p:ext uri="{BB962C8B-B14F-4D97-AF65-F5344CB8AC3E}">
        <p14:creationId xmlns:p14="http://schemas.microsoft.com/office/powerpoint/2010/main" val="25395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61938"/>
            <a:ext cx="3352800" cy="64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iagram explaining molecular cloc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1643"/>
            <a:ext cx="89154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8624" y="4648200"/>
            <a:ext cx="7362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rebuchet MS" panose="020B0603020202020204" pitchFamily="34" charset="0"/>
              </a:rPr>
              <a:t>Image shows basic principle of a molecular clock. Species 1 and species 2 diverged 1 million years ago, because they only have one base pair difference per 20 nucleotides in their sequence. Given a substitution rate of 1/20 per 1 million years, this equals in a 1 million year old split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12552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Molecular Clocks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/>
          </a:bodyPr>
          <a:lstStyle/>
          <a:p>
            <a:r>
              <a:rPr lang="en-US" altLang="en-US" dirty="0"/>
              <a:t>By putting data from all methods together, we can determine the evolutionary history of a group of organisms.</a:t>
            </a:r>
          </a:p>
          <a:p>
            <a:r>
              <a:rPr lang="en-US" altLang="en-US" dirty="0"/>
              <a:t>This is also used to determine the correct classification of living organisms.</a:t>
            </a:r>
          </a:p>
          <a:p>
            <a:endParaRPr lang="en-US" altLang="en-US" dirty="0"/>
          </a:p>
          <a:p>
            <a:r>
              <a:rPr lang="en-US" altLang="en-US" dirty="0"/>
              <a:t>We will be doing classification next</a:t>
            </a:r>
            <a:r>
              <a:rPr lang="en-US" altLang="en-US" dirty="0" smtClean="0"/>
              <a:t>! </a:t>
            </a:r>
            <a:r>
              <a:rPr lang="en-US" altLang="en-US" dirty="0" smtClean="0">
                <a:sym typeface="Wingdings" pitchFamily="2" charset="2"/>
              </a:rPr>
              <a:t>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984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Evidences of Evolution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dirty="0"/>
              <a:t>The 4 </a:t>
            </a:r>
            <a:r>
              <a:rPr lang="en-US" altLang="en-US" dirty="0" smtClean="0"/>
              <a:t>main approaches </a:t>
            </a:r>
            <a:r>
              <a:rPr lang="en-US" altLang="en-US" dirty="0"/>
              <a:t>to studying evolution are:</a:t>
            </a:r>
          </a:p>
          <a:p>
            <a:pPr marL="533400" indent="-533400">
              <a:buFontTx/>
              <a:buNone/>
            </a:pPr>
            <a:r>
              <a:rPr lang="en-US" altLang="en-US" dirty="0"/>
              <a:t>1. </a:t>
            </a:r>
            <a:r>
              <a:rPr lang="en-US" altLang="en-US" u="sng" dirty="0"/>
              <a:t>Fossils</a:t>
            </a:r>
            <a:r>
              <a:rPr lang="en-US" altLang="en-US" dirty="0"/>
              <a:t> </a:t>
            </a:r>
          </a:p>
          <a:p>
            <a:pPr marL="533400" indent="-533400">
              <a:buFontTx/>
              <a:buNone/>
            </a:pPr>
            <a:r>
              <a:rPr lang="en-US" altLang="en-US" dirty="0"/>
              <a:t>2. </a:t>
            </a:r>
            <a:r>
              <a:rPr lang="en-US" altLang="en-US" u="sng" dirty="0"/>
              <a:t>Comparative anatomy</a:t>
            </a:r>
            <a:r>
              <a:rPr lang="en-US" altLang="en-US" dirty="0"/>
              <a:t> </a:t>
            </a:r>
          </a:p>
          <a:p>
            <a:pPr marL="533400" indent="-533400">
              <a:buFontTx/>
              <a:buNone/>
            </a:pPr>
            <a:r>
              <a:rPr lang="en-US" altLang="en-US" dirty="0"/>
              <a:t>3. </a:t>
            </a:r>
            <a:r>
              <a:rPr lang="en-US" altLang="en-US" u="sng" dirty="0"/>
              <a:t>Comparative embryology</a:t>
            </a:r>
            <a:endParaRPr lang="en-US" altLang="en-US" dirty="0"/>
          </a:p>
          <a:p>
            <a:pPr marL="533400" indent="-533400">
              <a:buFontTx/>
              <a:buNone/>
            </a:pPr>
            <a:r>
              <a:rPr lang="en-US" altLang="en-US" dirty="0"/>
              <a:t>4. </a:t>
            </a:r>
            <a:r>
              <a:rPr lang="en-US" altLang="en-US" u="sng" dirty="0"/>
              <a:t>Molecular evidence</a:t>
            </a:r>
            <a:endParaRPr lang="en-US" altLang="en-US" dirty="0"/>
          </a:p>
          <a:p>
            <a:pPr marL="533400" indent="-53340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Fossil Evidence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472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Fossils are preserved remains from the past.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Fossils allow us to see into the past and follow evolution through history.</a:t>
            </a:r>
            <a:endParaRPr lang="en-US" altLang="en-US" dirty="0"/>
          </a:p>
        </p:txBody>
      </p:sp>
      <p:pic>
        <p:nvPicPr>
          <p:cNvPr id="1028" name="Picture 4" descr="Image result for fossil evidence evolu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11" y="1752600"/>
            <a:ext cx="4014857" cy="480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Fossil Evidence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81534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They allow us to compare </a:t>
            </a:r>
            <a:r>
              <a:rPr lang="en-US" altLang="en-US" dirty="0"/>
              <a:t>homologous (similar) </a:t>
            </a:r>
            <a:r>
              <a:rPr lang="en-US" altLang="en-US" dirty="0" smtClean="0"/>
              <a:t>structures </a:t>
            </a:r>
            <a:r>
              <a:rPr lang="en-US" altLang="en-US" dirty="0"/>
              <a:t>in fossil to species alive today.</a:t>
            </a:r>
          </a:p>
        </p:txBody>
      </p:sp>
      <p:pic>
        <p:nvPicPr>
          <p:cNvPr id="65543" name="Picture 7" descr="18fossi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138" y="2954918"/>
            <a:ext cx="7396462" cy="390308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3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Comparative Anatomy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57300"/>
            <a:ext cx="8153400" cy="1714500"/>
          </a:xfrm>
        </p:spPr>
        <p:txBody>
          <a:bodyPr/>
          <a:lstStyle/>
          <a:p>
            <a:r>
              <a:rPr lang="en-US" altLang="en-US" sz="2800" dirty="0"/>
              <a:t>Comparing homologous structures of species alive today.</a:t>
            </a:r>
          </a:p>
          <a:p>
            <a:r>
              <a:rPr lang="en-US" altLang="en-US" sz="2800" dirty="0"/>
              <a:t>Can be any homologous organs, not just bones.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18669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743200"/>
            <a:ext cx="1042988" cy="41148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158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752600" y="5939135"/>
            <a:ext cx="580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en-US" sz="2400" dirty="0">
                <a:latin typeface="Times New Roman" pitchFamily="18" charset="0"/>
              </a:rPr>
              <a:t>Baboon   </a:t>
            </a:r>
            <a:r>
              <a:rPr kumimoji="1" lang="en-US" altLang="en-US" sz="2400" dirty="0" smtClean="0">
                <a:latin typeface="Times New Roman" pitchFamily="18" charset="0"/>
              </a:rPr>
              <a:t>	 	       Human       </a:t>
            </a:r>
            <a:r>
              <a:rPr kumimoji="1" lang="en-US" altLang="en-US" sz="2400" dirty="0">
                <a:latin typeface="Times New Roman" pitchFamily="18" charset="0"/>
              </a:rPr>
              <a:t>Gorilla</a:t>
            </a:r>
          </a:p>
        </p:txBody>
      </p:sp>
    </p:spTree>
    <p:extLst>
      <p:ext uri="{BB962C8B-B14F-4D97-AF65-F5344CB8AC3E}">
        <p14:creationId xmlns:p14="http://schemas.microsoft.com/office/powerpoint/2010/main" val="31004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/>
              <a:t>Homologous </a:t>
            </a:r>
            <a:br>
              <a:rPr lang="en-US" sz="4000" dirty="0"/>
            </a:br>
            <a:r>
              <a:rPr lang="en-US" sz="4000" dirty="0"/>
              <a:t>Structures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1600200"/>
            <a:ext cx="3810000" cy="4525963"/>
          </a:xfrm>
        </p:spPr>
        <p:txBody>
          <a:bodyPr/>
          <a:lstStyle/>
          <a:p>
            <a:r>
              <a:rPr lang="en-US" dirty="0"/>
              <a:t>Many organisms have similar bone structure</a:t>
            </a:r>
          </a:p>
          <a:p>
            <a:r>
              <a:rPr lang="en-US" dirty="0"/>
              <a:t>Therefore they must have had a common </a:t>
            </a:r>
            <a:r>
              <a:rPr lang="en-US" dirty="0" smtClean="0"/>
              <a:t>ancestor</a:t>
            </a:r>
          </a:p>
          <a:p>
            <a:r>
              <a:rPr lang="en-US" dirty="0" smtClean="0"/>
              <a:t>Similar structure, different function </a:t>
            </a:r>
            <a:endParaRPr lang="en-US" dirty="0"/>
          </a:p>
        </p:txBody>
      </p:sp>
      <p:pic>
        <p:nvPicPr>
          <p:cNvPr id="72709" name="Picture 5" descr="homologymy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0"/>
            <a:ext cx="4803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evolutionnews.org/Goodenough_19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6"/>
          <a:stretch/>
        </p:blipFill>
        <p:spPr bwMode="auto">
          <a:xfrm>
            <a:off x="793845" y="30162"/>
            <a:ext cx="7315200" cy="558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volutionnews.org/Goodenough_19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4" r="28110"/>
          <a:stretch/>
        </p:blipFill>
        <p:spPr bwMode="auto">
          <a:xfrm>
            <a:off x="2068350" y="5517381"/>
            <a:ext cx="6232596" cy="134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2050" name="Picture 2" descr="https://matthew2262.files.wordpress.com/2012/07/embryo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1" y="685800"/>
            <a:ext cx="7761817" cy="55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9357</TotalTime>
  <Words>601</Words>
  <Application>Microsoft Office PowerPoint</Application>
  <PresentationFormat>On-screen Show (4:3)</PresentationFormat>
  <Paragraphs>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Gill Sans MT</vt:lpstr>
      <vt:lpstr>Times New Roman</vt:lpstr>
      <vt:lpstr>Trebuchet MS</vt:lpstr>
      <vt:lpstr>Verdana</vt:lpstr>
      <vt:lpstr>Wingdings</vt:lpstr>
      <vt:lpstr>Wingdings 2</vt:lpstr>
      <vt:lpstr>Solstice</vt:lpstr>
      <vt:lpstr>Life Sciences 11  </vt:lpstr>
      <vt:lpstr>Objectives:</vt:lpstr>
      <vt:lpstr>Evidences of Evolution</vt:lpstr>
      <vt:lpstr>1. Fossil Evidence</vt:lpstr>
      <vt:lpstr>1. Fossil Evidence</vt:lpstr>
      <vt:lpstr>2. Comparative Anatomy</vt:lpstr>
      <vt:lpstr>Homologous  Structures</vt:lpstr>
      <vt:lpstr>PowerPoint Presentation</vt:lpstr>
      <vt:lpstr>PowerPoint Presentation</vt:lpstr>
      <vt:lpstr>3. Comparative Embryology</vt:lpstr>
      <vt:lpstr>4. Molecular Evidence</vt:lpstr>
      <vt:lpstr>4. Molecular Evidence</vt:lpstr>
      <vt:lpstr>4. Molecular Evidence</vt:lpstr>
      <vt:lpstr>4. Molecular Evidence</vt:lpstr>
      <vt:lpstr>4. Molecular Evidence</vt:lpstr>
      <vt:lpstr>4. Molecular Evidence</vt:lpstr>
      <vt:lpstr>PowerPoint Presentation</vt:lpstr>
      <vt:lpstr>PowerPoint Presentation</vt:lpstr>
      <vt:lpstr>DNA  Comparisons</vt:lpstr>
      <vt:lpstr>4. Molecular Evidence</vt:lpstr>
      <vt:lpstr>PowerPoint Presentation</vt:lpstr>
      <vt:lpstr>PowerPoint Presentation</vt:lpstr>
      <vt:lpstr>Summary</vt:lpstr>
    </vt:vector>
  </TitlesOfParts>
  <Company>School District No. 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</dc:title>
  <dc:creator>User</dc:creator>
  <cp:lastModifiedBy>Wes Schmitt</cp:lastModifiedBy>
  <cp:revision>31</cp:revision>
  <dcterms:created xsi:type="dcterms:W3CDTF">2011-02-11T19:36:45Z</dcterms:created>
  <dcterms:modified xsi:type="dcterms:W3CDTF">2019-10-07T20:00:13Z</dcterms:modified>
</cp:coreProperties>
</file>