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1"/>
  </p:notesMasterIdLst>
  <p:sldIdLst>
    <p:sldId id="256" r:id="rId2"/>
    <p:sldId id="257" r:id="rId3"/>
    <p:sldId id="258" r:id="rId4"/>
    <p:sldId id="259" r:id="rId5"/>
    <p:sldId id="279" r:id="rId6"/>
    <p:sldId id="260" r:id="rId7"/>
    <p:sldId id="261" r:id="rId8"/>
    <p:sldId id="273" r:id="rId9"/>
    <p:sldId id="274" r:id="rId10"/>
    <p:sldId id="262" r:id="rId11"/>
    <p:sldId id="263" r:id="rId12"/>
    <p:sldId id="265" r:id="rId13"/>
    <p:sldId id="276" r:id="rId14"/>
    <p:sldId id="277" r:id="rId15"/>
    <p:sldId id="278" r:id="rId16"/>
    <p:sldId id="275" r:id="rId17"/>
    <p:sldId id="269" r:id="rId18"/>
    <p:sldId id="270" r:id="rId19"/>
    <p:sldId id="266" r:id="rId20"/>
    <p:sldId id="264" r:id="rId21"/>
    <p:sldId id="272" r:id="rId22"/>
    <p:sldId id="271" r:id="rId23"/>
    <p:sldId id="282" r:id="rId24"/>
    <p:sldId id="283" r:id="rId25"/>
    <p:sldId id="284" r:id="rId26"/>
    <p:sldId id="286" r:id="rId27"/>
    <p:sldId id="285" r:id="rId28"/>
    <p:sldId id="281" r:id="rId29"/>
    <p:sldId id="26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94533" autoAdjust="0"/>
  </p:normalViewPr>
  <p:slideViewPr>
    <p:cSldViewPr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659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FF6E1E-CC90-43A3-8D53-295EBE5EAEF2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278AC8-3779-46EB-BDA3-2EF483ACFA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680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294512-9BE9-4E32-AA04-D28B53FA0AF0}" type="slidenum">
              <a:rPr lang="en-US" altLang="en-US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048564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08457C3-6F62-4694-BB61-B86AC6A7465F}" type="slidenum">
              <a:rPr lang="en-US" altLang="en-US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026814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6901FA7-AEBF-4716-AC8B-E1846EB53E15}" type="slidenum">
              <a:rPr lang="en-US" altLang="en-US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46955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9289D89-BCE3-4770-8085-274E0BDA29D0}" type="slidenum">
              <a:rPr lang="en-US" altLang="en-US"/>
              <a:pPr>
                <a:spcBef>
                  <a:spcPct val="0"/>
                </a:spcBef>
              </a:pPr>
              <a:t>27</a:t>
            </a:fld>
            <a:endParaRPr lang="en-US" altLang="en-U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71015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3410BBBE-9AA9-4FAC-9FE2-D2C5542B7BA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628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/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4E6FE1A-9613-42E6-97A7-5965781FA806}" type="datetimeFigureOut">
              <a:rPr lang="en-US" smtClean="0"/>
              <a:t>5/3/2021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1B77EC1-FA7D-4DED-896C-1B761ED1D46F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CPtDVnaQ1w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youtube.com/watch?v=eCPtDVnaQ1w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sK7zk-gBFQ&amp;ab_channel=KaraWiley" TargetMode="External"/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hyperlink" Target="http://en.wikipedia.org/wiki/Image:Stomach_colon_rectum_diagram.gif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audio" Target="../media/audio1.wav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smtClean="0"/>
              <a:t>Life Sciences </a:t>
            </a:r>
            <a:r>
              <a:rPr lang="en-CA" dirty="0" smtClean="0"/>
              <a:t>11	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CA" smtClean="0"/>
              <a:t>Unit 2: </a:t>
            </a:r>
            <a:r>
              <a:rPr lang="en-CA" dirty="0" smtClean="0"/>
              <a:t>Evolution</a:t>
            </a:r>
          </a:p>
          <a:p>
            <a:r>
              <a:rPr lang="en-CA" dirty="0" smtClean="0"/>
              <a:t>Lesson 4: Evidence of Evolution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21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3. Comparative Embryology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52500" y="1417638"/>
            <a:ext cx="7239000" cy="1371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sz="2800" dirty="0"/>
              <a:t>A growing </a:t>
            </a:r>
            <a:r>
              <a:rPr lang="en-US" altLang="en-US" sz="2800" dirty="0" smtClean="0"/>
              <a:t>embryo </a:t>
            </a:r>
            <a:r>
              <a:rPr lang="en-US" altLang="en-US" sz="2800" dirty="0"/>
              <a:t>expresses the most basic and primitive genes first </a:t>
            </a:r>
            <a:r>
              <a:rPr lang="en-US" altLang="en-US" sz="2800" dirty="0" smtClean="0"/>
              <a:t>– the basic structures of a common ancestor.</a:t>
            </a:r>
          </a:p>
        </p:txBody>
      </p:sp>
      <p:pic>
        <p:nvPicPr>
          <p:cNvPr id="67593" name="Picture 9" descr="embry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807119"/>
            <a:ext cx="7239000" cy="3911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8979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447800"/>
            <a:ext cx="7943088" cy="4800600"/>
          </a:xfrm>
        </p:spPr>
        <p:txBody>
          <a:bodyPr/>
          <a:lstStyle/>
          <a:p>
            <a:r>
              <a:rPr lang="en-US" altLang="en-US" dirty="0"/>
              <a:t>This method examines the gene itself or </a:t>
            </a:r>
            <a:r>
              <a:rPr lang="en-US" altLang="en-US" dirty="0" smtClean="0"/>
              <a:t>its product</a:t>
            </a:r>
            <a:r>
              <a:rPr lang="en-US" altLang="en-US" dirty="0"/>
              <a:t>, a </a:t>
            </a:r>
            <a:r>
              <a:rPr lang="en-US" altLang="en-US" dirty="0" smtClean="0"/>
              <a:t>protein!! (remember the protein synthesis story??!)</a:t>
            </a:r>
            <a:endParaRPr lang="en-US" altLang="en-US" dirty="0"/>
          </a:p>
          <a:p>
            <a:r>
              <a:rPr lang="en-US" altLang="en-US" dirty="0"/>
              <a:t>This new method is lab intensive but provides some of the most convincing evidence for evolutionary relationships.</a:t>
            </a:r>
          </a:p>
          <a:p>
            <a:r>
              <a:rPr lang="en-US" altLang="en-US" dirty="0"/>
              <a:t>We will examine two applications of this</a:t>
            </a:r>
            <a:r>
              <a:rPr lang="en-US" altLang="en-US" dirty="0" smtClean="0"/>
              <a:t>:</a:t>
            </a:r>
          </a:p>
          <a:p>
            <a:pPr lvl="1"/>
            <a:r>
              <a:rPr lang="en-US" altLang="en-US" dirty="0" smtClean="0"/>
              <a:t>DNA comparisons and Molecular Clocks</a:t>
            </a:r>
            <a:endParaRPr lang="en-US" altLang="en-US" dirty="0"/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71984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</p:spTree>
    <p:extLst>
      <p:ext uri="{BB962C8B-B14F-4D97-AF65-F5344CB8AC3E}">
        <p14:creationId xmlns:p14="http://schemas.microsoft.com/office/powerpoint/2010/main" val="34621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442" y="1600200"/>
            <a:ext cx="9012558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81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The same DNA code is shared among all living organisms, and genes from one organism can be transferred in a lab from organisms to another and still function</a:t>
            </a:r>
          </a:p>
        </p:txBody>
      </p:sp>
      <p:pic>
        <p:nvPicPr>
          <p:cNvPr id="1026" name="Picture 2" descr="RÃ©sultats de recherche d'images pour Â«Â insulin bacteriaÂ Â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2144" y="1219200"/>
            <a:ext cx="7525512" cy="5481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1800" y="504471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Glow in the dark transgenic animals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75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236792"/>
            <a:ext cx="7498080" cy="1143000"/>
          </a:xfrm>
        </p:spPr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1422657"/>
            <a:ext cx="495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2"/>
              </a:rPr>
              <a:t>Glow in the dark transgenic organisms</a:t>
            </a:r>
            <a:endParaRPr lang="en-US" dirty="0"/>
          </a:p>
        </p:txBody>
      </p:sp>
      <p:pic>
        <p:nvPicPr>
          <p:cNvPr id="2050" name="Picture 2" descr="RÃ©sultats de recherche d'images pour Â«Â glow in the dark animalsÂ Â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0379" y="4011320"/>
            <a:ext cx="3351609" cy="2726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Ã©sultats de recherche d'images pour Â«Â glow in the dark animalsÂ Â»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91989"/>
            <a:ext cx="4051072" cy="5051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Ã©sultats de recherche d'images pour Â«Â glow in the dark plantsÂ Â»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984" y="1834854"/>
            <a:ext cx="3200400" cy="2133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551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76400"/>
            <a:ext cx="7848600" cy="5181600"/>
          </a:xfrm>
        </p:spPr>
        <p:txBody>
          <a:bodyPr>
            <a:normAutofit fontScale="92500" lnSpcReduction="10000"/>
          </a:bodyPr>
          <a:lstStyle/>
          <a:p>
            <a:pPr>
              <a:buFontTx/>
              <a:buNone/>
            </a:pPr>
            <a:r>
              <a:rPr lang="en-US" altLang="en-US" sz="3600" u="sng" dirty="0"/>
              <a:t>1</a:t>
            </a:r>
            <a:r>
              <a:rPr lang="en-US" altLang="en-US" sz="3600" u="sng" dirty="0" smtClean="0"/>
              <a:t>. </a:t>
            </a:r>
            <a:r>
              <a:rPr lang="en-US" altLang="en-US" sz="3600" u="sng" dirty="0"/>
              <a:t>DNA Comparisons</a:t>
            </a:r>
            <a:endParaRPr lang="en-US" altLang="en-US" dirty="0"/>
          </a:p>
          <a:p>
            <a:r>
              <a:rPr lang="en-US" altLang="en-US" dirty="0" smtClean="0"/>
              <a:t>Members </a:t>
            </a:r>
            <a:r>
              <a:rPr lang="en-US" altLang="en-US" dirty="0"/>
              <a:t>of the same species have virtually identical DNA </a:t>
            </a:r>
          </a:p>
          <a:p>
            <a:r>
              <a:rPr lang="en-US" altLang="en-US" dirty="0" smtClean="0"/>
              <a:t>Interbreeding species distribute any mutations that occur quickly through the gene pool.</a:t>
            </a:r>
          </a:p>
          <a:p>
            <a:r>
              <a:rPr lang="en-US" altLang="en-US" dirty="0" smtClean="0"/>
              <a:t>Isolated species collect their own random mutations which become subject to different environmental pressures, leading to the creation of a new species. </a:t>
            </a:r>
          </a:p>
          <a:p>
            <a:r>
              <a:rPr lang="en-US" altLang="en-US" dirty="0" smtClean="0"/>
              <a:t>This new species will have different, but very similar DNA to the previous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65121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romosomes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52600"/>
            <a:ext cx="5638800" cy="4792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859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Truncated A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981200"/>
            <a:ext cx="7313836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8360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48200" y="274638"/>
            <a:ext cx="4038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sz="4000" dirty="0"/>
              <a:t>DNA </a:t>
            </a:r>
            <a:br>
              <a:rPr lang="en-US" sz="4000" dirty="0"/>
            </a:br>
            <a:r>
              <a:rPr lang="en-US" sz="4000" dirty="0"/>
              <a:t>Comparisons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76800" y="1600200"/>
            <a:ext cx="42672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A-T: Black bands</a:t>
            </a:r>
          </a:p>
          <a:p>
            <a:pPr>
              <a:buFontTx/>
              <a:buNone/>
            </a:pPr>
            <a:r>
              <a:rPr lang="en-US" dirty="0"/>
              <a:t>C-G: White bands</a:t>
            </a:r>
          </a:p>
          <a:p>
            <a:pPr>
              <a:buFontTx/>
              <a:buNone/>
            </a:pPr>
            <a:r>
              <a:rPr lang="en-US" dirty="0"/>
              <a:t>Unknown: Blue bands</a:t>
            </a:r>
          </a:p>
        </p:txBody>
      </p:sp>
      <p:pic>
        <p:nvPicPr>
          <p:cNvPr id="73733" name="Picture 5" descr="vergleich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2"/>
          <a:stretch>
            <a:fillRect/>
          </a:stretch>
        </p:blipFill>
        <p:spPr bwMode="auto">
          <a:xfrm>
            <a:off x="381000" y="0"/>
            <a:ext cx="445928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031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Objectives: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en-CA" dirty="0" smtClean="0"/>
              <a:t>By the end of the lesson you should be able to:</a:t>
            </a:r>
          </a:p>
          <a:p>
            <a:r>
              <a:rPr lang="en-CA" dirty="0" smtClean="0"/>
              <a:t>State 4 types of evidence </a:t>
            </a:r>
            <a:r>
              <a:rPr lang="en-CA" b="1" dirty="0" smtClean="0"/>
              <a:t>AND explain </a:t>
            </a:r>
            <a:r>
              <a:rPr lang="en-CA" dirty="0" smtClean="0"/>
              <a:t>why they are good pieces of evidence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4052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4. Molecular Evidence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524000"/>
            <a:ext cx="8153400" cy="4343400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altLang="en-US" sz="3600" u="sng" dirty="0"/>
              <a:t>2</a:t>
            </a:r>
            <a:r>
              <a:rPr lang="en-US" altLang="en-US" sz="3600" u="sng" dirty="0" smtClean="0"/>
              <a:t>. Molecular Clocks</a:t>
            </a:r>
            <a:endParaRPr lang="en-US" altLang="en-US" dirty="0"/>
          </a:p>
          <a:p>
            <a:r>
              <a:rPr lang="en-US" altLang="en-US" dirty="0"/>
              <a:t>Inheritable mutations occur in any population at the same rate. The longer the two populations are isolated, the greater their difference will become.</a:t>
            </a:r>
          </a:p>
          <a:p>
            <a:r>
              <a:rPr lang="en-US" altLang="en-US" dirty="0"/>
              <a:t>Differences in </a:t>
            </a:r>
            <a:r>
              <a:rPr lang="en-US" altLang="en-US" dirty="0" smtClean="0"/>
              <a:t>DNA </a:t>
            </a:r>
            <a:r>
              <a:rPr lang="en-US" altLang="en-US" dirty="0"/>
              <a:t>sequences act as a “molecular clock” to approximate how long the gene pools have been separated.</a:t>
            </a:r>
          </a:p>
        </p:txBody>
      </p:sp>
    </p:spTree>
    <p:extLst>
      <p:ext uri="{BB962C8B-B14F-4D97-AF65-F5344CB8AC3E}">
        <p14:creationId xmlns:p14="http://schemas.microsoft.com/office/powerpoint/2010/main" val="25395019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4200" y="261938"/>
            <a:ext cx="3352800" cy="6426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372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Diagram explaining molecular clock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1643"/>
            <a:ext cx="8915400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28624" y="4648200"/>
            <a:ext cx="73629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0000"/>
                </a:solidFill>
                <a:latin typeface="Trebuchet MS" panose="020B0603020202020204" pitchFamily="34" charset="0"/>
              </a:rPr>
              <a:t>Image shows basic principle of a molecular clock. Species 1 and species 2 diverged 1 million years ago, because they only have one base pair difference per 20 nucleotides in their sequence. Given a substitution rate of 1/20 per 1 million years, this equals in a 1 million year old split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124200" y="6125528"/>
            <a:ext cx="419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Molecular Clocks Video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96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n-US" altLang="en-US" sz="4800" b="1" dirty="0" smtClean="0"/>
              <a:t>Bonus! Vestigial Structures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4000" dirty="0" smtClean="0"/>
              <a:t>Structures that serve no function but useful structures in earlier ancestors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Examples:  Ear muscles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Human tailbone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Appendix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4000" dirty="0" smtClean="0"/>
              <a:t>Whale hip bones</a:t>
            </a:r>
          </a:p>
        </p:txBody>
      </p:sp>
    </p:spTree>
    <p:extLst>
      <p:ext uri="{BB962C8B-B14F-4D97-AF65-F5344CB8AC3E}">
        <p14:creationId xmlns:p14="http://schemas.microsoft.com/office/powerpoint/2010/main" val="418804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36868" name="Picture 7" descr="append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828800"/>
            <a:ext cx="3581400" cy="356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69" name="Picture 9" descr="250px-Stomach_colon_rectum_diagram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46038"/>
            <a:ext cx="5013325" cy="627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75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772400" cy="464820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endParaRPr lang="en-US" altLang="en-US" smtClean="0"/>
          </a:p>
        </p:txBody>
      </p:sp>
      <p:pic>
        <p:nvPicPr>
          <p:cNvPr id="38916" name="Picture 4" descr="e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7650" cy="685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62876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Image result for ear muscle vestig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"/>
            <a:ext cx="8032750" cy="5609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40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533400"/>
            <a:ext cx="7772400" cy="609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mtClean="0"/>
              <a:t>Vestigial Organs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-1143000"/>
            <a:ext cx="7772400" cy="7315200"/>
          </a:xfrm>
        </p:spPr>
        <p:txBody>
          <a:bodyPr/>
          <a:lstStyle/>
          <a:p>
            <a:pPr algn="ctr" eaLnBrk="1" hangingPunct="1">
              <a:buFont typeface="Wingdings" panose="05000000000000000000" pitchFamily="2" charset="2"/>
              <a:buNone/>
            </a:pPr>
            <a:r>
              <a:rPr lang="en-US" altLang="en-US" smtClean="0"/>
              <a:t> </a:t>
            </a:r>
          </a:p>
        </p:txBody>
      </p:sp>
      <p:pic>
        <p:nvPicPr>
          <p:cNvPr id="40964" name="Picture 4" descr="coccy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800100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057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6181" name="Picture 5" descr="C06-04A-874184-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066800"/>
            <a:ext cx="8530965" cy="548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46180" name="txt_box"/>
          <p:cNvSpPr>
            <a:spLocks noGrp="1" noChangeArrowheads="1"/>
          </p:cNvSpPr>
          <p:nvPr>
            <p:ph idx="1"/>
          </p:nvPr>
        </p:nvSpPr>
        <p:spPr>
          <a:xfrm>
            <a:off x="381000" y="152400"/>
            <a:ext cx="8077200" cy="707886"/>
          </a:xfrm>
          <a:noFill/>
        </p:spPr>
        <p:txBody>
          <a:bodyPr>
            <a:spAutoFit/>
          </a:bodyPr>
          <a:lstStyle/>
          <a:p>
            <a:pPr marL="0" indent="0" eaLnBrk="1" hangingPunct="1">
              <a:buClr>
                <a:srgbClr val="E40004"/>
              </a:buClr>
              <a:buFontTx/>
              <a:buNone/>
            </a:pPr>
            <a:r>
              <a:rPr lang="en-US" sz="2000" b="1" dirty="0" smtClean="0">
                <a:solidFill>
                  <a:srgbClr val="0069B6"/>
                </a:solidFill>
                <a:hlinkClick r:id="" action="ppaction://noaction">
                  <a:snd r:embed="rId4" name="vestigial_structure.wav"/>
                </a:hlinkClick>
              </a:rPr>
              <a:t>Vestigial structures</a:t>
            </a:r>
            <a:r>
              <a:rPr lang="en-US" sz="2000" dirty="0" smtClean="0"/>
              <a:t> are body parts that have lost their original function through evolution.</a:t>
            </a:r>
          </a:p>
        </p:txBody>
      </p:sp>
      <p:sp>
        <p:nvSpPr>
          <p:cNvPr id="3" name="Rectangle 2"/>
          <p:cNvSpPr/>
          <p:nvPr/>
        </p:nvSpPr>
        <p:spPr>
          <a:xfrm rot="20531229">
            <a:off x="1092486" y="3284150"/>
            <a:ext cx="7978644" cy="291282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698308"/>
      </p:ext>
    </p:extLst>
  </p:cSld>
  <p:clrMapOvr>
    <a:masterClrMapping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6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6180" grpId="0" build="p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Summary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447800"/>
            <a:ext cx="7866888" cy="4800600"/>
          </a:xfrm>
        </p:spPr>
        <p:txBody>
          <a:bodyPr>
            <a:normAutofit/>
          </a:bodyPr>
          <a:lstStyle/>
          <a:p>
            <a:r>
              <a:rPr lang="en-US" altLang="en-US" dirty="0"/>
              <a:t>By putting data from all methods together, we can determine the evolutionary history of a group of organisms.</a:t>
            </a:r>
          </a:p>
          <a:p>
            <a:r>
              <a:rPr lang="en-US" altLang="en-US" dirty="0"/>
              <a:t>This is also used to determine the correct classification of living organisms.</a:t>
            </a:r>
          </a:p>
          <a:p>
            <a:endParaRPr lang="en-US" altLang="en-US" dirty="0"/>
          </a:p>
          <a:p>
            <a:r>
              <a:rPr lang="en-US" altLang="en-US" dirty="0"/>
              <a:t>We will be doing classification next</a:t>
            </a:r>
            <a:r>
              <a:rPr lang="en-US" altLang="en-US" dirty="0" smtClean="0"/>
              <a:t>! </a:t>
            </a:r>
            <a:r>
              <a:rPr lang="en-US" altLang="en-US" dirty="0" smtClean="0">
                <a:sym typeface="Wingdings" pitchFamily="2" charset="2"/>
              </a:rPr>
              <a:t>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99840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Evidences of Evolution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33400" indent="-533400">
              <a:buFontTx/>
              <a:buNone/>
            </a:pPr>
            <a:r>
              <a:rPr lang="en-US" altLang="en-US" dirty="0"/>
              <a:t>The 4 </a:t>
            </a:r>
            <a:r>
              <a:rPr lang="en-US" altLang="en-US" dirty="0" smtClean="0"/>
              <a:t>main approaches </a:t>
            </a:r>
            <a:r>
              <a:rPr lang="en-US" altLang="en-US" dirty="0"/>
              <a:t>to studying evolution are: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1. </a:t>
            </a:r>
            <a:r>
              <a:rPr lang="en-US" altLang="en-US" u="sng" dirty="0"/>
              <a:t>Fossils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2. </a:t>
            </a:r>
            <a:r>
              <a:rPr lang="en-US" altLang="en-US" u="sng" dirty="0"/>
              <a:t>Comparative anatomy</a:t>
            </a:r>
            <a:r>
              <a:rPr lang="en-US" altLang="en-US" dirty="0"/>
              <a:t> </a:t>
            </a:r>
          </a:p>
          <a:p>
            <a:pPr marL="533400" indent="-533400">
              <a:buFontTx/>
              <a:buNone/>
            </a:pPr>
            <a:r>
              <a:rPr lang="en-US" altLang="en-US" dirty="0"/>
              <a:t>3. </a:t>
            </a:r>
            <a:r>
              <a:rPr lang="en-US" altLang="en-US" u="sng" dirty="0"/>
              <a:t>Comparative embryology</a:t>
            </a:r>
            <a:endParaRPr lang="en-US" altLang="en-US" dirty="0"/>
          </a:p>
          <a:p>
            <a:pPr marL="533400" indent="-533400">
              <a:buFontTx/>
              <a:buNone/>
            </a:pPr>
            <a:r>
              <a:rPr lang="en-US" altLang="en-US" dirty="0"/>
              <a:t>4. </a:t>
            </a:r>
            <a:r>
              <a:rPr lang="en-US" altLang="en-US" u="sng" dirty="0"/>
              <a:t>Molecular evidence</a:t>
            </a:r>
            <a:endParaRPr lang="en-US" altLang="en-US" dirty="0"/>
          </a:p>
          <a:p>
            <a:pPr marL="533400" indent="-533400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26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1524000"/>
            <a:ext cx="4419600" cy="4800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en-US" dirty="0"/>
              <a:t>Fossils are preserved remains from the past.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Fossils allow us to see into the past and follow evolution through history</a:t>
            </a:r>
            <a:r>
              <a:rPr lang="en-US" altLang="en-US" dirty="0" smtClean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smtClean="0"/>
              <a:t>Fossils are </a:t>
            </a:r>
            <a:r>
              <a:rPr lang="en-US" altLang="en-US" b="1" dirty="0" smtClean="0"/>
              <a:t>direct evidence</a:t>
            </a:r>
            <a:r>
              <a:rPr lang="en-US" altLang="en-US" dirty="0" smtClean="0"/>
              <a:t> and the closest we have to a time machine</a:t>
            </a:r>
            <a:endParaRPr lang="en-US" altLang="en-US" dirty="0"/>
          </a:p>
        </p:txBody>
      </p:sp>
      <p:pic>
        <p:nvPicPr>
          <p:cNvPr id="1028" name="Picture 4" descr="Image result for fossil evidence evolu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011" y="1752600"/>
            <a:ext cx="4014857" cy="480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28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1. Fossil Evidence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447800"/>
            <a:ext cx="8153400" cy="2133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dirty="0" smtClean="0"/>
              <a:t>They allow us to compare </a:t>
            </a:r>
            <a:r>
              <a:rPr lang="en-US" altLang="en-US" dirty="0"/>
              <a:t>homologous (similar) </a:t>
            </a:r>
            <a:r>
              <a:rPr lang="en-US" altLang="en-US" dirty="0" smtClean="0"/>
              <a:t>structures </a:t>
            </a:r>
            <a:r>
              <a:rPr lang="en-US" altLang="en-US" dirty="0"/>
              <a:t>in fossil to species alive today.</a:t>
            </a:r>
          </a:p>
        </p:txBody>
      </p:sp>
      <p:pic>
        <p:nvPicPr>
          <p:cNvPr id="65543" name="Picture 7" descr="18fossi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4138" y="2954918"/>
            <a:ext cx="7396462" cy="3903083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32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2. Comparative Anatomy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990600" y="1257300"/>
            <a:ext cx="8153400" cy="1714500"/>
          </a:xfrm>
        </p:spPr>
        <p:txBody>
          <a:bodyPr/>
          <a:lstStyle/>
          <a:p>
            <a:r>
              <a:rPr lang="en-US" altLang="en-US" sz="2800" dirty="0"/>
              <a:t>Comparing homologous structures of species alive today.</a:t>
            </a:r>
          </a:p>
          <a:p>
            <a:r>
              <a:rPr lang="en-US" altLang="en-US" sz="2800" dirty="0"/>
              <a:t>Can be any homologous organs, not just bones.</a:t>
            </a:r>
          </a:p>
        </p:txBody>
      </p:sp>
      <p:pic>
        <p:nvPicPr>
          <p:cNvPr id="6656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581400"/>
            <a:ext cx="1866900" cy="127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565" name="Picture 5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62400" y="2743200"/>
            <a:ext cx="1042988" cy="4114800"/>
          </a:xfrm>
          <a:noFill/>
          <a:ln/>
          <a:extLst>
            <a:ext uri="{91240B29-F687-4F45-9708-019B960494DF}">
              <a14:hiddenLine xmlns:a14="http://schemas.microsoft.com/office/drawing/2010/main" w="12700" cap="flat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pic>
        <p:nvPicPr>
          <p:cNvPr id="6656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895600"/>
            <a:ext cx="15875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6567" name="Rectangle 7"/>
          <p:cNvSpPr>
            <a:spLocks noChangeArrowheads="1"/>
          </p:cNvSpPr>
          <p:nvPr/>
        </p:nvSpPr>
        <p:spPr bwMode="auto">
          <a:xfrm>
            <a:off x="1752600" y="5939135"/>
            <a:ext cx="58080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altLang="en-US" sz="2400" dirty="0">
                <a:latin typeface="Times New Roman" pitchFamily="18" charset="0"/>
              </a:rPr>
              <a:t>Baboon   </a:t>
            </a:r>
            <a:r>
              <a:rPr kumimoji="1" lang="en-US" altLang="en-US" sz="2400" dirty="0" smtClean="0">
                <a:latin typeface="Times New Roman" pitchFamily="18" charset="0"/>
              </a:rPr>
              <a:t>	 	       Human       </a:t>
            </a:r>
            <a:r>
              <a:rPr kumimoji="1" lang="en-US" altLang="en-US" sz="2400" dirty="0">
                <a:latin typeface="Times New Roman" pitchFamily="18" charset="0"/>
              </a:rPr>
              <a:t>Gorilla</a:t>
            </a:r>
          </a:p>
        </p:txBody>
      </p:sp>
    </p:spTree>
    <p:extLst>
      <p:ext uri="{BB962C8B-B14F-4D97-AF65-F5344CB8AC3E}">
        <p14:creationId xmlns:p14="http://schemas.microsoft.com/office/powerpoint/2010/main" val="3100455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sz="4000" dirty="0"/>
              <a:t>Homologous </a:t>
            </a:r>
            <a:br>
              <a:rPr lang="en-US" sz="4000" dirty="0"/>
            </a:br>
            <a:r>
              <a:rPr lang="en-US" sz="4000" dirty="0"/>
              <a:t>Structures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0225" y="1600200"/>
            <a:ext cx="3810000" cy="4525963"/>
          </a:xfrm>
        </p:spPr>
        <p:txBody>
          <a:bodyPr/>
          <a:lstStyle/>
          <a:p>
            <a:r>
              <a:rPr lang="en-US" dirty="0"/>
              <a:t>Many organisms have similar bone structure</a:t>
            </a:r>
          </a:p>
          <a:p>
            <a:r>
              <a:rPr lang="en-US" dirty="0"/>
              <a:t>Therefore they must have had a common </a:t>
            </a:r>
            <a:r>
              <a:rPr lang="en-US" dirty="0" smtClean="0"/>
              <a:t>ancestor</a:t>
            </a:r>
          </a:p>
          <a:p>
            <a:r>
              <a:rPr lang="en-US" dirty="0" smtClean="0"/>
              <a:t>Similar structure, different function </a:t>
            </a:r>
            <a:endParaRPr lang="en-US" dirty="0"/>
          </a:p>
        </p:txBody>
      </p:sp>
      <p:pic>
        <p:nvPicPr>
          <p:cNvPr id="72709" name="Picture 5" descr="homologymy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0"/>
            <a:ext cx="48037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588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26"/>
          <a:stretch/>
        </p:blipFill>
        <p:spPr bwMode="auto">
          <a:xfrm>
            <a:off x="793845" y="30162"/>
            <a:ext cx="7315200" cy="5581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evolutionnews.org/Goodenough_1998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84" r="28110"/>
          <a:stretch/>
        </p:blipFill>
        <p:spPr bwMode="auto">
          <a:xfrm>
            <a:off x="2068350" y="5517381"/>
            <a:ext cx="6232596" cy="134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685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nline Image Placeholder 3"/>
          <p:cNvSpPr>
            <a:spLocks noGrp="1"/>
          </p:cNvSpPr>
          <p:nvPr>
            <p:ph type="clipArt" sz="half" idx="2"/>
          </p:nvPr>
        </p:nvSpPr>
        <p:spPr/>
      </p:sp>
      <p:pic>
        <p:nvPicPr>
          <p:cNvPr id="2050" name="Picture 2" descr="https://matthew2262.files.wordpress.com/2012/07/embryos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91" y="685800"/>
            <a:ext cx="7761817" cy="559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8872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9369</TotalTime>
  <Words>672</Words>
  <Application>Microsoft Office PowerPoint</Application>
  <PresentationFormat>On-screen Show (4:3)</PresentationFormat>
  <Paragraphs>79</Paragraphs>
  <Slides>29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Calibri</vt:lpstr>
      <vt:lpstr>Gill Sans MT</vt:lpstr>
      <vt:lpstr>Times New Roman</vt:lpstr>
      <vt:lpstr>Trebuchet MS</vt:lpstr>
      <vt:lpstr>Verdana</vt:lpstr>
      <vt:lpstr>Wingdings</vt:lpstr>
      <vt:lpstr>Wingdings 2</vt:lpstr>
      <vt:lpstr>Solstice</vt:lpstr>
      <vt:lpstr>Life Sciences 11  </vt:lpstr>
      <vt:lpstr>Objectives:</vt:lpstr>
      <vt:lpstr>Evidences of Evolution</vt:lpstr>
      <vt:lpstr>1. Fossil Evidence</vt:lpstr>
      <vt:lpstr>1. Fossil Evidence</vt:lpstr>
      <vt:lpstr>2. Comparative Anatomy</vt:lpstr>
      <vt:lpstr>Homologous  Structures</vt:lpstr>
      <vt:lpstr>PowerPoint Presentation</vt:lpstr>
      <vt:lpstr>PowerPoint Presentation</vt:lpstr>
      <vt:lpstr>3. Comparative Embryology</vt:lpstr>
      <vt:lpstr>4. Molecular Evidence</vt:lpstr>
      <vt:lpstr>4. Molecular Evidence</vt:lpstr>
      <vt:lpstr>4. Molecular Evidence</vt:lpstr>
      <vt:lpstr>4. Molecular Evidence</vt:lpstr>
      <vt:lpstr>4. Molecular Evidence</vt:lpstr>
      <vt:lpstr>4. Molecular Evidence</vt:lpstr>
      <vt:lpstr>PowerPoint Presentation</vt:lpstr>
      <vt:lpstr>PowerPoint Presentation</vt:lpstr>
      <vt:lpstr>DNA  Comparisons</vt:lpstr>
      <vt:lpstr>4. Molecular Evidence</vt:lpstr>
      <vt:lpstr>PowerPoint Presentation</vt:lpstr>
      <vt:lpstr>PowerPoint Presentation</vt:lpstr>
      <vt:lpstr>Bonus! Vestigial Structures</vt:lpstr>
      <vt:lpstr>PowerPoint Presentation</vt:lpstr>
      <vt:lpstr>PowerPoint Presentation</vt:lpstr>
      <vt:lpstr>PowerPoint Presentation</vt:lpstr>
      <vt:lpstr>Vestigial Organs</vt:lpstr>
      <vt:lpstr>PowerPoint Presentation</vt:lpstr>
      <vt:lpstr>Summary</vt:lpstr>
    </vt:vector>
  </TitlesOfParts>
  <Company>School District No. 23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Biology 11</dc:title>
  <dc:creator>User</dc:creator>
  <cp:lastModifiedBy>Wes Schmitt</cp:lastModifiedBy>
  <cp:revision>35</cp:revision>
  <dcterms:created xsi:type="dcterms:W3CDTF">2011-02-11T19:36:45Z</dcterms:created>
  <dcterms:modified xsi:type="dcterms:W3CDTF">2021-05-03T21:37:27Z</dcterms:modified>
</cp:coreProperties>
</file>