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65" r:id="rId4"/>
    <p:sldId id="267" r:id="rId5"/>
    <p:sldId id="268" r:id="rId6"/>
    <p:sldId id="259" r:id="rId7"/>
    <p:sldId id="260" r:id="rId8"/>
    <p:sldId id="269" r:id="rId9"/>
    <p:sldId id="261" r:id="rId10"/>
    <p:sldId id="270" r:id="rId11"/>
    <p:sldId id="271" r:id="rId12"/>
    <p:sldId id="258" r:id="rId13"/>
    <p:sldId id="272" r:id="rId14"/>
    <p:sldId id="282" r:id="rId15"/>
    <p:sldId id="275" r:id="rId16"/>
    <p:sldId id="281" r:id="rId17"/>
    <p:sldId id="262" r:id="rId18"/>
    <p:sldId id="264" r:id="rId19"/>
    <p:sldId id="283" r:id="rId20"/>
    <p:sldId id="284" r:id="rId21"/>
    <p:sldId id="285" r:id="rId22"/>
    <p:sldId id="286" r:id="rId23"/>
    <p:sldId id="287" r:id="rId24"/>
    <p:sldId id="288" r:id="rId25"/>
    <p:sldId id="289" r:id="rId26"/>
    <p:sldId id="290" r:id="rId27"/>
    <p:sldId id="263"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p:cViewPr>
        <p:scale>
          <a:sx n="74" d="100"/>
          <a:sy n="74" d="100"/>
        </p:scale>
        <p:origin x="92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8C5F0-28CB-479F-85BB-D4865C525C8F}" type="datetimeFigureOut">
              <a:rPr lang="en-US" smtClean="0"/>
              <a:t>11/22/2019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E57FB-98B6-45BD-96C9-F9D9E58D9114}" type="slidenum">
              <a:rPr lang="en-US" smtClean="0"/>
              <a:t>‹#›</a:t>
            </a:fld>
            <a:endParaRPr lang="en-US"/>
          </a:p>
        </p:txBody>
      </p:sp>
    </p:spTree>
    <p:extLst>
      <p:ext uri="{BB962C8B-B14F-4D97-AF65-F5344CB8AC3E}">
        <p14:creationId xmlns:p14="http://schemas.microsoft.com/office/powerpoint/2010/main" val="465472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BCA20353-4585-473F-AE1D-19F8F7F5A0ED}" type="slidenum">
              <a:rPr lang="en-US" sz="1200">
                <a:latin typeface="Times" charset="0"/>
              </a:rPr>
              <a:pPr/>
              <a:t>6</a:t>
            </a:fld>
            <a:endParaRPr lang="en-US" sz="1200">
              <a:latin typeface="Times"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8980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37D27-3474-43B0-84D1-AAF960AC7B70}" type="slidenum">
              <a:rPr lang="en-US" altLang="en-US"/>
              <a:pPr/>
              <a:t>22</a:t>
            </a:fld>
            <a:endParaRPr lang="en-US" altLang="en-US"/>
          </a:p>
        </p:txBody>
      </p:sp>
      <p:sp>
        <p:nvSpPr>
          <p:cNvPr id="1319938" name="Rectangle 2"/>
          <p:cNvSpPr>
            <a:spLocks noGrp="1" noRot="1" noChangeAspect="1" noChangeArrowheads="1" noTextEdit="1"/>
          </p:cNvSpPr>
          <p:nvPr>
            <p:ph type="sldImg"/>
          </p:nvPr>
        </p:nvSpPr>
        <p:spPr>
          <a:ln/>
        </p:spPr>
      </p:sp>
      <p:sp>
        <p:nvSpPr>
          <p:cNvPr id="1319939" name="Rectangle 3"/>
          <p:cNvSpPr>
            <a:spLocks noGrp="1" noChangeArrowheads="1"/>
          </p:cNvSpPr>
          <p:nvPr>
            <p:ph type="body" idx="1"/>
          </p:nvPr>
        </p:nvSpPr>
        <p:spPr/>
        <p:txBody>
          <a:bodyPr/>
          <a:lstStyle/>
          <a:p>
            <a:r>
              <a:rPr lang="en-US" altLang="en-US"/>
              <a:t>A pine tree—the mature sporophyte—produces male and female cones. Male cones produce pollen, and female cones produce ovules located on cone scales. If an egg is fertilized by the sperm, it becomes a zygote that is nourished by the female cone. </a:t>
            </a:r>
            <a:endParaRPr lang="en-US" altLang="en-US" b="1" i="1"/>
          </a:p>
        </p:txBody>
      </p:sp>
    </p:spTree>
    <p:extLst>
      <p:ext uri="{BB962C8B-B14F-4D97-AF65-F5344CB8AC3E}">
        <p14:creationId xmlns:p14="http://schemas.microsoft.com/office/powerpoint/2010/main" val="45447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B23DD-F907-4A47-A7A1-E973B0DA5901}" type="slidenum">
              <a:rPr lang="en-US" altLang="en-US"/>
              <a:pPr/>
              <a:t>23</a:t>
            </a:fld>
            <a:endParaRPr lang="en-US" altLang="en-US"/>
          </a:p>
        </p:txBody>
      </p:sp>
      <p:sp>
        <p:nvSpPr>
          <p:cNvPr id="1321986" name="Rectangle 2"/>
          <p:cNvSpPr>
            <a:spLocks noGrp="1" noRot="1" noChangeAspect="1" noChangeArrowheads="1" noTextEdit="1"/>
          </p:cNvSpPr>
          <p:nvPr>
            <p:ph type="sldImg"/>
          </p:nvPr>
        </p:nvSpPr>
        <p:spPr>
          <a:ln/>
        </p:spPr>
      </p:sp>
      <p:sp>
        <p:nvSpPr>
          <p:cNvPr id="1321987" name="Rectangle 3"/>
          <p:cNvSpPr>
            <a:spLocks noGrp="1" noChangeArrowheads="1"/>
          </p:cNvSpPr>
          <p:nvPr>
            <p:ph type="body" idx="1"/>
          </p:nvPr>
        </p:nvSpPr>
        <p:spPr/>
        <p:txBody>
          <a:bodyPr/>
          <a:lstStyle/>
          <a:p>
            <a:endParaRPr lang="en-US" altLang="en-US" b="1" i="1"/>
          </a:p>
        </p:txBody>
      </p:sp>
    </p:spTree>
    <p:extLst>
      <p:ext uri="{BB962C8B-B14F-4D97-AF65-F5344CB8AC3E}">
        <p14:creationId xmlns:p14="http://schemas.microsoft.com/office/powerpoint/2010/main" val="366561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3D4DB-43F2-4ABE-9B86-336AA13F647A}" type="slidenum">
              <a:rPr lang="en-US" altLang="en-US"/>
              <a:pPr/>
              <a:t>24</a:t>
            </a:fld>
            <a:endParaRPr lang="en-US" altLang="en-US"/>
          </a:p>
        </p:txBody>
      </p:sp>
      <p:sp>
        <p:nvSpPr>
          <p:cNvPr id="1324034" name="Rectangle 2"/>
          <p:cNvSpPr>
            <a:spLocks noGrp="1" noRot="1" noChangeAspect="1" noChangeArrowheads="1" noTextEdit="1"/>
          </p:cNvSpPr>
          <p:nvPr>
            <p:ph type="sldImg"/>
          </p:nvPr>
        </p:nvSpPr>
        <p:spPr>
          <a:ln/>
        </p:spPr>
      </p:sp>
      <p:sp>
        <p:nvSpPr>
          <p:cNvPr id="1324035" name="Rectangle 3"/>
          <p:cNvSpPr>
            <a:spLocks noGrp="1" noChangeArrowheads="1"/>
          </p:cNvSpPr>
          <p:nvPr>
            <p:ph type="body" idx="1"/>
          </p:nvPr>
        </p:nvSpPr>
        <p:spPr/>
        <p:txBody>
          <a:bodyPr/>
          <a:lstStyle/>
          <a:p>
            <a:endParaRPr lang="en-US" altLang="en-US" b="1" i="1"/>
          </a:p>
        </p:txBody>
      </p:sp>
    </p:spTree>
    <p:extLst>
      <p:ext uri="{BB962C8B-B14F-4D97-AF65-F5344CB8AC3E}">
        <p14:creationId xmlns:p14="http://schemas.microsoft.com/office/powerpoint/2010/main" val="207259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3960B-7522-4EB4-BCF1-2153D3D3464B}" type="slidenum">
              <a:rPr lang="en-US" altLang="en-US"/>
              <a:pPr/>
              <a:t>25</a:t>
            </a:fld>
            <a:endParaRPr lang="en-US" altLang="en-US"/>
          </a:p>
        </p:txBody>
      </p:sp>
      <p:sp>
        <p:nvSpPr>
          <p:cNvPr id="1326082" name="Rectangle 2"/>
          <p:cNvSpPr>
            <a:spLocks noGrp="1" noRot="1" noChangeAspect="1" noChangeArrowheads="1" noTextEdit="1"/>
          </p:cNvSpPr>
          <p:nvPr>
            <p:ph type="sldImg"/>
          </p:nvPr>
        </p:nvSpPr>
        <p:spPr>
          <a:ln/>
        </p:spPr>
      </p:sp>
      <p:sp>
        <p:nvSpPr>
          <p:cNvPr id="1326083" name="Rectangle 3"/>
          <p:cNvSpPr>
            <a:spLocks noGrp="1" noChangeArrowheads="1"/>
          </p:cNvSpPr>
          <p:nvPr>
            <p:ph type="body" idx="1"/>
          </p:nvPr>
        </p:nvSpPr>
        <p:spPr/>
        <p:txBody>
          <a:bodyPr/>
          <a:lstStyle/>
          <a:p>
            <a:endParaRPr lang="en-US" altLang="en-US" b="1" i="1"/>
          </a:p>
        </p:txBody>
      </p:sp>
    </p:spTree>
    <p:extLst>
      <p:ext uri="{BB962C8B-B14F-4D97-AF65-F5344CB8AC3E}">
        <p14:creationId xmlns:p14="http://schemas.microsoft.com/office/powerpoint/2010/main" val="230110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36BC5-49DB-405F-AA3B-36C35E9AE009}" type="slidenum">
              <a:rPr lang="en-US" altLang="en-US"/>
              <a:pPr/>
              <a:t>26</a:t>
            </a:fld>
            <a:endParaRPr lang="en-US" altLang="en-US"/>
          </a:p>
        </p:txBody>
      </p:sp>
      <p:sp>
        <p:nvSpPr>
          <p:cNvPr id="1328130" name="Rectangle 2"/>
          <p:cNvSpPr>
            <a:spLocks noGrp="1" noRot="1" noChangeAspect="1" noChangeArrowheads="1" noTextEdit="1"/>
          </p:cNvSpPr>
          <p:nvPr>
            <p:ph type="sldImg"/>
          </p:nvPr>
        </p:nvSpPr>
        <p:spPr>
          <a:ln/>
        </p:spPr>
      </p:sp>
      <p:sp>
        <p:nvSpPr>
          <p:cNvPr id="132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1331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F64629EF-8C9D-4421-A7FA-7DDBD0BB6401}" type="slidenum">
              <a:rPr lang="en-US" sz="1200">
                <a:latin typeface="Times" charset="0"/>
              </a:rPr>
              <a:pPr/>
              <a:t>27</a:t>
            </a:fld>
            <a:endParaRPr lang="en-US" sz="1200">
              <a:latin typeface="Times"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571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30359CF2-6B8F-4F12-9A7A-E48786524B48}" type="slidenum">
              <a:rPr lang="en-US" sz="1200">
                <a:latin typeface="Times" charset="0"/>
              </a:rPr>
              <a:pPr/>
              <a:t>7</a:t>
            </a:fld>
            <a:endParaRPr lang="en-US" sz="1200">
              <a:latin typeface="Times"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4924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0EEDB2F8-561D-4034-836F-ACB4B702C132}" type="slidenum">
              <a:rPr lang="en-US" sz="1200">
                <a:latin typeface="Times" charset="0"/>
              </a:rPr>
              <a:pPr/>
              <a:t>9</a:t>
            </a:fld>
            <a:endParaRPr lang="en-US" sz="1200">
              <a:latin typeface="Times"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6384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911DD333-9FD3-45BD-9896-A88F841A0FDF}" type="slidenum">
              <a:rPr lang="en-US" sz="1200">
                <a:latin typeface="Times" charset="0"/>
              </a:rPr>
              <a:pPr/>
              <a:t>12</a:t>
            </a:fld>
            <a:endParaRPr lang="en-US" sz="1200">
              <a:latin typeface="Times"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3180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B6177A08-D124-4395-8B09-5199E0A4E241}" type="slidenum">
              <a:rPr lang="en-US" sz="1200">
                <a:latin typeface="Times" charset="0"/>
              </a:rPr>
              <a:pPr/>
              <a:t>17</a:t>
            </a:fld>
            <a:endParaRPr lang="en-US" sz="1200">
              <a:latin typeface="Times"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8319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252B4A80-A6AE-4363-A123-42C377F00EF3}" type="slidenum">
              <a:rPr lang="en-US" sz="1200">
                <a:latin typeface="Times" charset="0"/>
              </a:rPr>
              <a:pPr/>
              <a:t>18</a:t>
            </a:fld>
            <a:endParaRPr lang="en-US" sz="1200">
              <a:latin typeface="Times"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7522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B2D57-627A-4562-BB85-EB35A38DE5EC}" type="slidenum">
              <a:rPr lang="en-US" altLang="en-US"/>
              <a:pPr/>
              <a:t>19</a:t>
            </a:fld>
            <a:endParaRPr lang="en-US" altLang="en-US"/>
          </a:p>
        </p:txBody>
      </p:sp>
      <p:sp>
        <p:nvSpPr>
          <p:cNvPr id="1313794" name="Rectangle 2"/>
          <p:cNvSpPr>
            <a:spLocks noGrp="1" noRot="1" noChangeAspec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altLang="en-US" b="1" i="1"/>
          </a:p>
        </p:txBody>
      </p:sp>
    </p:spTree>
    <p:extLst>
      <p:ext uri="{BB962C8B-B14F-4D97-AF65-F5344CB8AC3E}">
        <p14:creationId xmlns:p14="http://schemas.microsoft.com/office/powerpoint/2010/main" val="28064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7F9E5-97A6-4A4D-9A11-1EDFB9FBA746}" type="slidenum">
              <a:rPr lang="en-US" altLang="en-US"/>
              <a:pPr/>
              <a:t>20</a:t>
            </a:fld>
            <a:endParaRPr lang="en-US" altLang="en-US"/>
          </a:p>
        </p:txBody>
      </p:sp>
      <p:sp>
        <p:nvSpPr>
          <p:cNvPr id="1315842" name="Rectangle 2"/>
          <p:cNvSpPr>
            <a:spLocks noGrp="1" noRot="1" noChangeAspect="1" noChangeArrowheads="1" noTextEdit="1"/>
          </p:cNvSpPr>
          <p:nvPr>
            <p:ph type="sldImg"/>
          </p:nvPr>
        </p:nvSpPr>
        <p:spPr>
          <a:ln/>
        </p:spPr>
      </p:sp>
      <p:sp>
        <p:nvSpPr>
          <p:cNvPr id="1315843" name="Rectangle 3"/>
          <p:cNvSpPr>
            <a:spLocks noGrp="1" noChangeArrowheads="1"/>
          </p:cNvSpPr>
          <p:nvPr>
            <p:ph type="body" idx="1"/>
          </p:nvPr>
        </p:nvSpPr>
        <p:spPr/>
        <p:txBody>
          <a:bodyPr/>
          <a:lstStyle/>
          <a:p>
            <a:r>
              <a:rPr lang="en-US" altLang="en-US"/>
              <a:t>This illustration shows the life cycle of a typical gymnosperm. A pine tree—the mature sporophyte—produces male and female cones. Male cones produce pollen, and female cones produce ovules located on cone scales. If an egg is fertilized by the sperm, it becomes a zygote that is nourished by the female cone. In time, the zygote develops into a new sporophyte plant. </a:t>
            </a:r>
            <a:endParaRPr lang="en-US" altLang="en-US" b="1" i="1"/>
          </a:p>
        </p:txBody>
      </p:sp>
    </p:spTree>
    <p:extLst>
      <p:ext uri="{BB962C8B-B14F-4D97-AF65-F5344CB8AC3E}">
        <p14:creationId xmlns:p14="http://schemas.microsoft.com/office/powerpoint/2010/main" val="332673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062CD-7E3A-4306-9033-C3B173F8ED5F}" type="slidenum">
              <a:rPr lang="en-US" altLang="en-US"/>
              <a:pPr/>
              <a:t>21</a:t>
            </a:fld>
            <a:endParaRPr lang="en-US" altLang="en-US"/>
          </a:p>
        </p:txBody>
      </p:sp>
      <p:sp>
        <p:nvSpPr>
          <p:cNvPr id="1317890" name="Rectangle 2"/>
          <p:cNvSpPr>
            <a:spLocks noGrp="1" noRot="1" noChangeAspect="1" noChangeArrowheads="1" noTextEdit="1"/>
          </p:cNvSpPr>
          <p:nvPr>
            <p:ph type="sldImg"/>
          </p:nvPr>
        </p:nvSpPr>
        <p:spPr>
          <a:ln/>
        </p:spPr>
      </p:sp>
      <p:sp>
        <p:nvSpPr>
          <p:cNvPr id="1317891" name="Rectangle 3"/>
          <p:cNvSpPr>
            <a:spLocks noGrp="1" noChangeArrowheads="1"/>
          </p:cNvSpPr>
          <p:nvPr>
            <p:ph type="body" idx="1"/>
          </p:nvPr>
        </p:nvSpPr>
        <p:spPr/>
        <p:txBody>
          <a:bodyPr/>
          <a:lstStyle/>
          <a:p>
            <a:r>
              <a:rPr lang="en-US" altLang="en-US"/>
              <a:t>A pine tree—the mature sporophyte—produces male and female cones. Male cones produce pollen, and female cones produce ovules located on cone scales. </a:t>
            </a:r>
            <a:endParaRPr lang="en-US" altLang="en-US" b="1" i="1"/>
          </a:p>
        </p:txBody>
      </p:sp>
    </p:spTree>
    <p:extLst>
      <p:ext uri="{BB962C8B-B14F-4D97-AF65-F5344CB8AC3E}">
        <p14:creationId xmlns:p14="http://schemas.microsoft.com/office/powerpoint/2010/main" val="2549268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DA8E0EB-FC41-423E-8D65-42F582087E13}" type="datetimeFigureOut">
              <a:rPr lang="en-US" smtClean="0"/>
              <a:t>11/22/2019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DFDC902-0249-4A33-A485-A0D8E36874F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8E0EB-FC41-423E-8D65-42F582087E1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DC902-0249-4A33-A485-A0D8E36874F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8E0EB-FC41-423E-8D65-42F582087E1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DC902-0249-4A33-A485-A0D8E36874F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smtClean="0"/>
          </a:p>
        </p:txBody>
      </p:sp>
      <p:sp>
        <p:nvSpPr>
          <p:cNvPr id="5"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9"/>
          <p:cNvSpPr>
            <a:spLocks noGrp="1" noChangeArrowheads="1"/>
          </p:cNvSpPr>
          <p:nvPr>
            <p:ph type="sldNum" sz="quarter" idx="12"/>
          </p:nvPr>
        </p:nvSpPr>
        <p:spPr>
          <a:ln/>
        </p:spPr>
        <p:txBody>
          <a:bodyPr/>
          <a:lstStyle>
            <a:lvl1pPr>
              <a:defRPr/>
            </a:lvl1pPr>
          </a:lstStyle>
          <a:p>
            <a:pPr>
              <a:defRPr/>
            </a:pPr>
            <a:fld id="{FA18EBA2-E2BA-427A-9894-7DFB8DA1F1A8}" type="slidenum">
              <a:rPr lang="en-US" altLang="en-US"/>
              <a:pPr>
                <a:defRPr/>
              </a:pPr>
              <a:t>‹#›</a:t>
            </a:fld>
            <a:endParaRPr lang="en-US" altLang="en-US"/>
          </a:p>
        </p:txBody>
      </p:sp>
    </p:spTree>
    <p:extLst>
      <p:ext uri="{BB962C8B-B14F-4D97-AF65-F5344CB8AC3E}">
        <p14:creationId xmlns:p14="http://schemas.microsoft.com/office/powerpoint/2010/main" val="33727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9"/>
          <p:cNvSpPr>
            <a:spLocks noGrp="1" noChangeArrowheads="1"/>
          </p:cNvSpPr>
          <p:nvPr>
            <p:ph type="sldNum" sz="quarter" idx="12"/>
          </p:nvPr>
        </p:nvSpPr>
        <p:spPr>
          <a:ln/>
        </p:spPr>
        <p:txBody>
          <a:bodyPr/>
          <a:lstStyle>
            <a:lvl1pPr>
              <a:defRPr/>
            </a:lvl1pPr>
          </a:lstStyle>
          <a:p>
            <a:pPr>
              <a:defRPr/>
            </a:pPr>
            <a:fld id="{00976A25-F341-4AC0-8B42-C71B962EEE0E}" type="slidenum">
              <a:rPr lang="en-US" altLang="en-US"/>
              <a:pPr>
                <a:defRPr/>
              </a:pPr>
              <a:t>‹#›</a:t>
            </a:fld>
            <a:endParaRPr lang="en-US" altLang="en-US"/>
          </a:p>
        </p:txBody>
      </p:sp>
    </p:spTree>
    <p:extLst>
      <p:ext uri="{BB962C8B-B14F-4D97-AF65-F5344CB8AC3E}">
        <p14:creationId xmlns:p14="http://schemas.microsoft.com/office/powerpoint/2010/main" val="361624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8E0EB-FC41-423E-8D65-42F582087E1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DC902-0249-4A33-A485-A0D8E36874F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8E0EB-FC41-423E-8D65-42F582087E1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DC902-0249-4A33-A485-A0D8E36874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A8E0EB-FC41-423E-8D65-42F582087E13}"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DC902-0249-4A33-A485-A0D8E36874F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A8E0EB-FC41-423E-8D65-42F582087E13}" type="datetimeFigureOut">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DC902-0249-4A33-A485-A0D8E36874F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A8E0EB-FC41-423E-8D65-42F582087E13}" type="datetimeFigureOut">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DC902-0249-4A33-A485-A0D8E36874F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8E0EB-FC41-423E-8D65-42F582087E13}" type="datetimeFigureOut">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DC902-0249-4A33-A485-A0D8E36874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8E0EB-FC41-423E-8D65-42F582087E13}"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DC902-0249-4A33-A485-A0D8E36874F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8E0EB-FC41-423E-8D65-42F582087E13}"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DC902-0249-4A33-A485-A0D8E36874F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DA8E0EB-FC41-423E-8D65-42F582087E13}" type="datetimeFigureOut">
              <a:rPr lang="en-US" smtClean="0"/>
              <a:t>11/22/2019</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DFDC902-0249-4A33-A485-A0D8E36874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3.wav"/><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Life Sciences</a:t>
            </a:r>
            <a:r>
              <a:rPr lang="en-CA" dirty="0" smtClean="0"/>
              <a:t> </a:t>
            </a:r>
            <a:r>
              <a:rPr lang="en-CA" dirty="0" smtClean="0"/>
              <a:t>11</a:t>
            </a:r>
            <a:endParaRPr lang="en-US" dirty="0"/>
          </a:p>
        </p:txBody>
      </p:sp>
      <p:sp>
        <p:nvSpPr>
          <p:cNvPr id="3" name="Subtitle 2"/>
          <p:cNvSpPr>
            <a:spLocks noGrp="1"/>
          </p:cNvSpPr>
          <p:nvPr>
            <p:ph type="subTitle" idx="1"/>
          </p:nvPr>
        </p:nvSpPr>
        <p:spPr/>
        <p:txBody>
          <a:bodyPr/>
          <a:lstStyle/>
          <a:p>
            <a:r>
              <a:rPr lang="en-CA" dirty="0" smtClean="0"/>
              <a:t>Kingdom Plantae</a:t>
            </a:r>
          </a:p>
          <a:p>
            <a:r>
              <a:rPr lang="en-CA" dirty="0" smtClean="0"/>
              <a:t>The Gymnosperms</a:t>
            </a:r>
            <a:endParaRPr lang="en-US" dirty="0"/>
          </a:p>
        </p:txBody>
      </p:sp>
    </p:spTree>
    <p:extLst>
      <p:ext uri="{BB962C8B-B14F-4D97-AF65-F5344CB8AC3E}">
        <p14:creationId xmlns:p14="http://schemas.microsoft.com/office/powerpoint/2010/main" val="2438926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Gymnosperms</a:t>
            </a:r>
          </a:p>
        </p:txBody>
      </p:sp>
      <p:sp>
        <p:nvSpPr>
          <p:cNvPr id="9219" name="Rectangle 3"/>
          <p:cNvSpPr>
            <a:spLocks noGrp="1" noChangeArrowheads="1"/>
          </p:cNvSpPr>
          <p:nvPr>
            <p:ph type="body" sz="half" idx="1"/>
          </p:nvPr>
        </p:nvSpPr>
        <p:spPr/>
        <p:txBody>
          <a:bodyPr/>
          <a:lstStyle/>
          <a:p>
            <a:r>
              <a:rPr lang="en-US" altLang="en-US" sz="2800" dirty="0" smtClean="0"/>
              <a:t>They are still the dominant plant in the north temperate zones </a:t>
            </a:r>
          </a:p>
          <a:p>
            <a:r>
              <a:rPr lang="en-US" altLang="en-US" sz="2800" dirty="0" smtClean="0"/>
              <a:t>They are the dominant biome in Canada called Boreal or Taiga coniferous forests</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232" y="3962400"/>
            <a:ext cx="596556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95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570156"/>
            <a:ext cx="9144000" cy="1054250"/>
          </a:xfrm>
        </p:spPr>
        <p:txBody>
          <a:bodyPr/>
          <a:lstStyle/>
          <a:p>
            <a:r>
              <a:rPr lang="en-US" altLang="en-US" sz="4800" dirty="0" smtClean="0"/>
              <a:t>Gymnosperms – “Naked Seed”</a:t>
            </a:r>
          </a:p>
        </p:txBody>
      </p:sp>
      <p:sp>
        <p:nvSpPr>
          <p:cNvPr id="10243" name="Rectangle 3"/>
          <p:cNvSpPr>
            <a:spLocks noGrp="1" noChangeArrowheads="1"/>
          </p:cNvSpPr>
          <p:nvPr>
            <p:ph type="body" idx="1"/>
          </p:nvPr>
        </p:nvSpPr>
        <p:spPr>
          <a:xfrm>
            <a:off x="609600" y="1981200"/>
            <a:ext cx="7772400" cy="4495800"/>
          </a:xfrm>
        </p:spPr>
        <p:txBody>
          <a:bodyPr/>
          <a:lstStyle/>
          <a:p>
            <a:pPr>
              <a:lnSpc>
                <a:spcPct val="90000"/>
              </a:lnSpc>
            </a:pPr>
            <a:r>
              <a:rPr lang="en-US" altLang="en-US" dirty="0" smtClean="0"/>
              <a:t>The sporophyte has become very dominant</a:t>
            </a:r>
          </a:p>
          <a:p>
            <a:pPr>
              <a:lnSpc>
                <a:spcPct val="90000"/>
              </a:lnSpc>
            </a:pPr>
            <a:r>
              <a:rPr lang="en-US" altLang="en-US" dirty="0" smtClean="0"/>
              <a:t>It is utilizing all of the advantages so far evolved</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09" t="21401" r="9784" b="18609"/>
          <a:stretch/>
        </p:blipFill>
        <p:spPr bwMode="auto">
          <a:xfrm>
            <a:off x="304800" y="2743200"/>
            <a:ext cx="8250602" cy="398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743200"/>
            <a:ext cx="5943600" cy="398601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17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52400"/>
            <a:ext cx="7756263" cy="1054250"/>
          </a:xfrm>
        </p:spPr>
        <p:txBody>
          <a:bodyPr/>
          <a:lstStyle/>
          <a:p>
            <a:pPr eaLnBrk="1" hangingPunct="1"/>
            <a:r>
              <a:rPr lang="en-US" dirty="0" smtClean="0"/>
              <a:t>Seeded Vascular Plants</a:t>
            </a:r>
          </a:p>
        </p:txBody>
      </p:sp>
      <p:sp>
        <p:nvSpPr>
          <p:cNvPr id="397315" name="Rectangle 3" descr="Rectangle: Click to edit Master text styles&#10;Second level&#10;Third level&#10;Fourth level&#10;Fifth level"/>
          <p:cNvSpPr>
            <a:spLocks noGrp="1" noChangeArrowheads="1"/>
          </p:cNvSpPr>
          <p:nvPr>
            <p:ph type="body" idx="1"/>
          </p:nvPr>
        </p:nvSpPr>
        <p:spPr>
          <a:xfrm>
            <a:off x="381000" y="1143000"/>
            <a:ext cx="7772400" cy="5715000"/>
          </a:xfrm>
        </p:spPr>
        <p:txBody>
          <a:bodyPr/>
          <a:lstStyle/>
          <a:p>
            <a:pPr eaLnBrk="1" hangingPunct="1">
              <a:lnSpc>
                <a:spcPct val="90000"/>
              </a:lnSpc>
            </a:pPr>
            <a:r>
              <a:rPr lang="en-US" sz="2600" dirty="0" smtClean="0"/>
              <a:t>Gymnosperm: conifers</a:t>
            </a:r>
          </a:p>
          <a:p>
            <a:pPr lvl="1" eaLnBrk="1" hangingPunct="1">
              <a:lnSpc>
                <a:spcPct val="90000"/>
              </a:lnSpc>
            </a:pPr>
            <a:r>
              <a:rPr lang="en-US" sz="2400" u="sng" dirty="0" smtClean="0">
                <a:solidFill>
                  <a:srgbClr val="CC0000"/>
                </a:solidFill>
              </a:rPr>
              <a:t>vascular</a:t>
            </a:r>
            <a:endParaRPr lang="en-US" sz="2400" dirty="0" smtClean="0"/>
          </a:p>
          <a:p>
            <a:pPr lvl="1" eaLnBrk="1" hangingPunct="1">
              <a:lnSpc>
                <a:spcPct val="90000"/>
              </a:lnSpc>
            </a:pPr>
            <a:r>
              <a:rPr lang="en-US" sz="2400" u="sng" dirty="0" err="1" smtClean="0">
                <a:solidFill>
                  <a:srgbClr val="CC0000"/>
                </a:solidFill>
              </a:rPr>
              <a:t>heterospory</a:t>
            </a:r>
            <a:endParaRPr lang="en-US" sz="2400" dirty="0" smtClean="0"/>
          </a:p>
          <a:p>
            <a:pPr marL="1085850" lvl="2" eaLnBrk="1" hangingPunct="1">
              <a:lnSpc>
                <a:spcPct val="90000"/>
              </a:lnSpc>
            </a:pPr>
            <a:r>
              <a:rPr lang="en-US" sz="2000" dirty="0" smtClean="0"/>
              <a:t>male vs. female gametophytes</a:t>
            </a:r>
          </a:p>
          <a:p>
            <a:pPr lvl="1" eaLnBrk="1" hangingPunct="1">
              <a:lnSpc>
                <a:spcPct val="90000"/>
              </a:lnSpc>
            </a:pPr>
            <a:r>
              <a:rPr lang="en-US" sz="2400" u="sng" dirty="0" smtClean="0">
                <a:solidFill>
                  <a:srgbClr val="CC0000"/>
                </a:solidFill>
              </a:rPr>
              <a:t>seeds</a:t>
            </a:r>
            <a:endParaRPr lang="en-US" sz="2400" dirty="0" smtClean="0"/>
          </a:p>
          <a:p>
            <a:pPr marL="1085850" lvl="2" eaLnBrk="1" hangingPunct="1">
              <a:lnSpc>
                <a:spcPct val="90000"/>
              </a:lnSpc>
            </a:pPr>
            <a:r>
              <a:rPr lang="en-US" sz="2000" dirty="0" smtClean="0"/>
              <a:t>naked seeds (no fruit)</a:t>
            </a:r>
          </a:p>
          <a:p>
            <a:pPr lvl="1" eaLnBrk="1" hangingPunct="1">
              <a:lnSpc>
                <a:spcPct val="90000"/>
              </a:lnSpc>
            </a:pPr>
            <a:r>
              <a:rPr lang="en-US" sz="2400" u="sng" dirty="0" smtClean="0">
                <a:solidFill>
                  <a:srgbClr val="CC0000"/>
                </a:solidFill>
              </a:rPr>
              <a:t>pollen</a:t>
            </a:r>
            <a:endParaRPr lang="en-US" sz="2400" dirty="0" smtClean="0"/>
          </a:p>
          <a:p>
            <a:pPr marL="1085850" lvl="2" eaLnBrk="1" hangingPunct="1">
              <a:lnSpc>
                <a:spcPct val="90000"/>
              </a:lnSpc>
            </a:pPr>
            <a:r>
              <a:rPr lang="en-US" sz="2000" dirty="0" smtClean="0"/>
              <a:t>contain male gametophyte</a:t>
            </a:r>
          </a:p>
          <a:p>
            <a:pPr lvl="1" eaLnBrk="1" hangingPunct="1">
              <a:lnSpc>
                <a:spcPct val="90000"/>
              </a:lnSpc>
            </a:pPr>
            <a:r>
              <a:rPr lang="en-US" sz="2400" u="sng" dirty="0" smtClean="0">
                <a:solidFill>
                  <a:srgbClr val="CC0000"/>
                </a:solidFill>
              </a:rPr>
              <a:t>life cycle dominated by sporophyte stage</a:t>
            </a:r>
            <a:endParaRPr lang="en-US" sz="2400" dirty="0" smtClean="0"/>
          </a:p>
          <a:p>
            <a:pPr marL="1085850" lvl="2" eaLnBrk="1" hangingPunct="1">
              <a:lnSpc>
                <a:spcPct val="90000"/>
              </a:lnSpc>
            </a:pPr>
            <a:r>
              <a:rPr lang="en-US" sz="2000" dirty="0" smtClean="0"/>
              <a:t>coniferous trees you are familiar with are diploid</a:t>
            </a:r>
          </a:p>
          <a:p>
            <a:pPr marL="1085850" lvl="2" eaLnBrk="1" hangingPunct="1">
              <a:lnSpc>
                <a:spcPct val="90000"/>
              </a:lnSpc>
            </a:pPr>
            <a:r>
              <a:rPr lang="en-US" sz="2000" dirty="0" smtClean="0"/>
              <a:t>reduced (microscopic) gametophyte</a:t>
            </a:r>
          </a:p>
          <a:p>
            <a:pPr marL="1085850" lvl="2" eaLnBrk="1" hangingPunct="1">
              <a:lnSpc>
                <a:spcPct val="90000"/>
              </a:lnSpc>
            </a:pPr>
            <a:r>
              <a:rPr lang="en-US" sz="2000" dirty="0" smtClean="0"/>
              <a:t>reduction of gametophyte protects delicate egg &amp; embryo in protective sporophyte</a:t>
            </a:r>
          </a:p>
          <a:p>
            <a:pPr marL="1428750" lvl="3" eaLnBrk="1" hangingPunct="1">
              <a:lnSpc>
                <a:spcPct val="90000"/>
              </a:lnSpc>
            </a:pPr>
            <a:r>
              <a:rPr lang="en-US" sz="1800" dirty="0" smtClean="0"/>
              <a:t>protected from drought &amp; UV radiation</a:t>
            </a:r>
          </a:p>
        </p:txBody>
      </p:sp>
      <p:pic>
        <p:nvPicPr>
          <p:cNvPr id="23556" name="Picture 4" descr="30-03-PineSeed"/>
          <p:cNvPicPr>
            <a:picLocks noChangeAspect="1" noChangeArrowheads="1"/>
          </p:cNvPicPr>
          <p:nvPr/>
        </p:nvPicPr>
        <p:blipFill>
          <a:blip r:embed="rId4">
            <a:extLst>
              <a:ext uri="{28A0092B-C50C-407E-A947-70E740481C1C}">
                <a14:useLocalDpi xmlns:a14="http://schemas.microsoft.com/office/drawing/2010/main" val="0"/>
              </a:ext>
            </a:extLst>
          </a:blip>
          <a:srcRect l="29279" t="37964" r="33272" b="26183"/>
          <a:stretch>
            <a:fillRect/>
          </a:stretch>
        </p:blipFill>
        <p:spPr bwMode="auto">
          <a:xfrm>
            <a:off x="7268358" y="3352800"/>
            <a:ext cx="1817687" cy="1768475"/>
          </a:xfrm>
          <a:prstGeom prst="rect">
            <a:avLst/>
          </a:prstGeom>
          <a:noFill/>
          <a:ln w="9525">
            <a:solidFill>
              <a:srgbClr val="006604"/>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066800"/>
            <a:ext cx="2133600" cy="2093913"/>
          </a:xfrm>
          <a:prstGeom prst="rect">
            <a:avLst/>
          </a:prstGeom>
          <a:noFill/>
          <a:ln w="9525">
            <a:solidFill>
              <a:srgbClr val="006604"/>
            </a:solidFill>
            <a:miter lim="800000"/>
            <a:headEnd/>
            <a:tailEnd/>
          </a:ln>
          <a:effectLst>
            <a:outerShdw dist="35921" dir="2700000" algn="ctr" rotWithShape="0">
              <a:srgbClr val="333333"/>
            </a:outerShdw>
          </a:effectLst>
          <a:extLst>
            <a:ext uri="{909E8E84-426E-40DD-AFC4-6F175D3DCCD1}">
              <a14:hiddenFill xmlns:a14="http://schemas.microsoft.com/office/drawing/2010/main">
                <a:solidFill>
                  <a:srgbClr val="FFEA18"/>
                </a:solidFill>
              </a14:hiddenFill>
            </a:ext>
          </a:extLst>
        </p:spPr>
      </p:pic>
    </p:spTree>
    <p:extLst>
      <p:ext uri="{BB962C8B-B14F-4D97-AF65-F5344CB8AC3E}">
        <p14:creationId xmlns:p14="http://schemas.microsoft.com/office/powerpoint/2010/main" val="3464201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 calcmode="lin" valueType="num">
                                      <p:cBhvr additive="base">
                                        <p:cTn id="7" dur="500" fill="hold"/>
                                        <p:tgtEl>
                                          <p:spTgt spid="397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73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7315">
                                            <p:txEl>
                                              <p:pRg st="1" end="1"/>
                                            </p:txEl>
                                          </p:spTgt>
                                        </p:tgtEl>
                                        <p:attrNameLst>
                                          <p:attrName>style.visibility</p:attrName>
                                        </p:attrNameLst>
                                      </p:cBhvr>
                                      <p:to>
                                        <p:strVal val="visible"/>
                                      </p:to>
                                    </p:set>
                                    <p:anim calcmode="lin" valueType="num">
                                      <p:cBhvr additive="base">
                                        <p:cTn id="13" dur="500" fill="hold"/>
                                        <p:tgtEl>
                                          <p:spTgt spid="397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73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7315">
                                            <p:txEl>
                                              <p:pRg st="2" end="2"/>
                                            </p:txEl>
                                          </p:spTgt>
                                        </p:tgtEl>
                                        <p:attrNameLst>
                                          <p:attrName>style.visibility</p:attrName>
                                        </p:attrNameLst>
                                      </p:cBhvr>
                                      <p:to>
                                        <p:strVal val="visible"/>
                                      </p:to>
                                    </p:set>
                                    <p:anim calcmode="lin" valueType="num">
                                      <p:cBhvr additive="base">
                                        <p:cTn id="19" dur="500" fill="hold"/>
                                        <p:tgtEl>
                                          <p:spTgt spid="397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73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7315">
                                            <p:txEl>
                                              <p:pRg st="3" end="3"/>
                                            </p:txEl>
                                          </p:spTgt>
                                        </p:tgtEl>
                                        <p:attrNameLst>
                                          <p:attrName>style.visibility</p:attrName>
                                        </p:attrNameLst>
                                      </p:cBhvr>
                                      <p:to>
                                        <p:strVal val="visible"/>
                                      </p:to>
                                    </p:set>
                                    <p:anim calcmode="lin" valueType="num">
                                      <p:cBhvr additive="base">
                                        <p:cTn id="25" dur="500" fill="hold"/>
                                        <p:tgtEl>
                                          <p:spTgt spid="397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73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7315">
                                            <p:txEl>
                                              <p:pRg st="4" end="4"/>
                                            </p:txEl>
                                          </p:spTgt>
                                        </p:tgtEl>
                                        <p:attrNameLst>
                                          <p:attrName>style.visibility</p:attrName>
                                        </p:attrNameLst>
                                      </p:cBhvr>
                                      <p:to>
                                        <p:strVal val="visible"/>
                                      </p:to>
                                    </p:set>
                                    <p:anim calcmode="lin" valueType="num">
                                      <p:cBhvr additive="base">
                                        <p:cTn id="31" dur="500" fill="hold"/>
                                        <p:tgtEl>
                                          <p:spTgt spid="397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73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7315">
                                            <p:txEl>
                                              <p:pRg st="5" end="5"/>
                                            </p:txEl>
                                          </p:spTgt>
                                        </p:tgtEl>
                                        <p:attrNameLst>
                                          <p:attrName>style.visibility</p:attrName>
                                        </p:attrNameLst>
                                      </p:cBhvr>
                                      <p:to>
                                        <p:strVal val="visible"/>
                                      </p:to>
                                    </p:set>
                                    <p:anim calcmode="lin" valueType="num">
                                      <p:cBhvr additive="base">
                                        <p:cTn id="37" dur="500" fill="hold"/>
                                        <p:tgtEl>
                                          <p:spTgt spid="397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73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7315">
                                            <p:txEl>
                                              <p:pRg st="6" end="6"/>
                                            </p:txEl>
                                          </p:spTgt>
                                        </p:tgtEl>
                                        <p:attrNameLst>
                                          <p:attrName>style.visibility</p:attrName>
                                        </p:attrNameLst>
                                      </p:cBhvr>
                                      <p:to>
                                        <p:strVal val="visible"/>
                                      </p:to>
                                    </p:set>
                                    <p:anim calcmode="lin" valueType="num">
                                      <p:cBhvr additive="base">
                                        <p:cTn id="43" dur="500" fill="hold"/>
                                        <p:tgtEl>
                                          <p:spTgt spid="3973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73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7315">
                                            <p:txEl>
                                              <p:pRg st="7" end="7"/>
                                            </p:txEl>
                                          </p:spTgt>
                                        </p:tgtEl>
                                        <p:attrNameLst>
                                          <p:attrName>style.visibility</p:attrName>
                                        </p:attrNameLst>
                                      </p:cBhvr>
                                      <p:to>
                                        <p:strVal val="visible"/>
                                      </p:to>
                                    </p:set>
                                    <p:anim calcmode="lin" valueType="num">
                                      <p:cBhvr additive="base">
                                        <p:cTn id="49" dur="500" fill="hold"/>
                                        <p:tgtEl>
                                          <p:spTgt spid="3973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73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7315">
                                            <p:txEl>
                                              <p:pRg st="8" end="8"/>
                                            </p:txEl>
                                          </p:spTgt>
                                        </p:tgtEl>
                                        <p:attrNameLst>
                                          <p:attrName>style.visibility</p:attrName>
                                        </p:attrNameLst>
                                      </p:cBhvr>
                                      <p:to>
                                        <p:strVal val="visible"/>
                                      </p:to>
                                    </p:set>
                                    <p:anim calcmode="lin" valueType="num">
                                      <p:cBhvr additive="base">
                                        <p:cTn id="55" dur="500" fill="hold"/>
                                        <p:tgtEl>
                                          <p:spTgt spid="39731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73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97315">
                                            <p:txEl>
                                              <p:pRg st="9" end="9"/>
                                            </p:txEl>
                                          </p:spTgt>
                                        </p:tgtEl>
                                        <p:attrNameLst>
                                          <p:attrName>style.visibility</p:attrName>
                                        </p:attrNameLst>
                                      </p:cBhvr>
                                      <p:to>
                                        <p:strVal val="visible"/>
                                      </p:to>
                                    </p:set>
                                    <p:anim calcmode="lin" valueType="num">
                                      <p:cBhvr additive="base">
                                        <p:cTn id="61" dur="500" fill="hold"/>
                                        <p:tgtEl>
                                          <p:spTgt spid="39731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9731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97315">
                                            <p:txEl>
                                              <p:pRg st="10" end="10"/>
                                            </p:txEl>
                                          </p:spTgt>
                                        </p:tgtEl>
                                        <p:attrNameLst>
                                          <p:attrName>style.visibility</p:attrName>
                                        </p:attrNameLst>
                                      </p:cBhvr>
                                      <p:to>
                                        <p:strVal val="visible"/>
                                      </p:to>
                                    </p:set>
                                    <p:anim calcmode="lin" valueType="num">
                                      <p:cBhvr additive="base">
                                        <p:cTn id="67" dur="500" fill="hold"/>
                                        <p:tgtEl>
                                          <p:spTgt spid="39731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9731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97315">
                                            <p:txEl>
                                              <p:pRg st="11" end="11"/>
                                            </p:txEl>
                                          </p:spTgt>
                                        </p:tgtEl>
                                        <p:attrNameLst>
                                          <p:attrName>style.visibility</p:attrName>
                                        </p:attrNameLst>
                                      </p:cBhvr>
                                      <p:to>
                                        <p:strVal val="visible"/>
                                      </p:to>
                                    </p:set>
                                    <p:anim calcmode="lin" valueType="num">
                                      <p:cBhvr additive="base">
                                        <p:cTn id="73" dur="500" fill="hold"/>
                                        <p:tgtEl>
                                          <p:spTgt spid="39731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9731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97315">
                                            <p:txEl>
                                              <p:pRg st="12" end="12"/>
                                            </p:txEl>
                                          </p:spTgt>
                                        </p:tgtEl>
                                        <p:attrNameLst>
                                          <p:attrName>style.visibility</p:attrName>
                                        </p:attrNameLst>
                                      </p:cBhvr>
                                      <p:to>
                                        <p:strVal val="visible"/>
                                      </p:to>
                                    </p:set>
                                    <p:anim calcmode="lin" valueType="num">
                                      <p:cBhvr additive="base">
                                        <p:cTn id="79" dur="500" fill="hold"/>
                                        <p:tgtEl>
                                          <p:spTgt spid="39731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9731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Gymnosperms</a:t>
            </a:r>
          </a:p>
        </p:txBody>
      </p:sp>
      <p:sp>
        <p:nvSpPr>
          <p:cNvPr id="11267" name="Rectangle 3"/>
          <p:cNvSpPr>
            <a:spLocks noGrp="1" noChangeArrowheads="1"/>
          </p:cNvSpPr>
          <p:nvPr>
            <p:ph type="body" idx="1"/>
          </p:nvPr>
        </p:nvSpPr>
        <p:spPr>
          <a:xfrm>
            <a:off x="699247" y="2248347"/>
            <a:ext cx="8063753" cy="3877815"/>
          </a:xfrm>
        </p:spPr>
        <p:txBody>
          <a:bodyPr/>
          <a:lstStyle/>
          <a:p>
            <a:pPr>
              <a:lnSpc>
                <a:spcPct val="90000"/>
              </a:lnSpc>
              <a:buFont typeface="Monotype Sorts" pitchFamily="2" charset="2"/>
              <a:buNone/>
            </a:pPr>
            <a:r>
              <a:rPr lang="en-US" altLang="en-US" b="1" u="sng" dirty="0"/>
              <a:t>Advances:</a:t>
            </a:r>
            <a:endParaRPr lang="en-US" altLang="en-US" dirty="0"/>
          </a:p>
          <a:p>
            <a:pPr>
              <a:lnSpc>
                <a:spcPct val="90000"/>
              </a:lnSpc>
            </a:pPr>
            <a:r>
              <a:rPr lang="en-US" altLang="en-US" dirty="0" smtClean="0"/>
              <a:t>Deep </a:t>
            </a:r>
            <a:r>
              <a:rPr lang="en-US" altLang="en-US" dirty="0"/>
              <a:t>roots are seen for the first time which allows the gymnosperms to live in </a:t>
            </a:r>
            <a:r>
              <a:rPr lang="en-US" altLang="en-US" dirty="0" smtClean="0"/>
              <a:t>drier </a:t>
            </a:r>
            <a:r>
              <a:rPr lang="en-US" altLang="en-US" dirty="0"/>
              <a:t>conditions</a:t>
            </a:r>
          </a:p>
          <a:p>
            <a:pPr>
              <a:lnSpc>
                <a:spcPct val="90000"/>
              </a:lnSpc>
            </a:pPr>
            <a:r>
              <a:rPr lang="en-US" altLang="en-US" dirty="0"/>
              <a:t>They no longer need water for reproduction</a:t>
            </a:r>
          </a:p>
          <a:p>
            <a:pPr>
              <a:lnSpc>
                <a:spcPct val="90000"/>
              </a:lnSpc>
            </a:pPr>
            <a:r>
              <a:rPr lang="en-US" altLang="en-US" dirty="0" smtClean="0"/>
              <a:t>Leaves are modified into needles (decrease water loss)</a:t>
            </a:r>
          </a:p>
          <a:p>
            <a:pPr>
              <a:lnSpc>
                <a:spcPct val="90000"/>
              </a:lnSpc>
            </a:pPr>
            <a:r>
              <a:rPr lang="en-US" altLang="en-US" dirty="0" smtClean="0"/>
              <a:t>The resins inside the needles act as a natural antifreeze </a:t>
            </a:r>
          </a:p>
          <a:p>
            <a:pPr>
              <a:lnSpc>
                <a:spcPct val="90000"/>
              </a:lnSpc>
            </a:pPr>
            <a:r>
              <a:rPr lang="en-US" altLang="en-US" dirty="0" smtClean="0"/>
              <a:t>As a result, they became (and are) the dominant tree of the north temperate zones</a:t>
            </a:r>
          </a:p>
        </p:txBody>
      </p:sp>
    </p:spTree>
    <p:extLst>
      <p:ext uri="{BB962C8B-B14F-4D97-AF65-F5344CB8AC3E}">
        <p14:creationId xmlns:p14="http://schemas.microsoft.com/office/powerpoint/2010/main" val="19979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5" descr="ch24_section01_slide11"/>
          <p:cNvPicPr>
            <a:picLocks noChangeAspect="1" noChangeArrowheads="1"/>
          </p:cNvPicPr>
          <p:nvPr/>
        </p:nvPicPr>
        <p:blipFill>
          <a:blip r:embed="rId2">
            <a:extLst>
              <a:ext uri="{28A0092B-C50C-407E-A947-70E740481C1C}">
                <a14:useLocalDpi xmlns:a14="http://schemas.microsoft.com/office/drawing/2010/main" val="0"/>
              </a:ext>
            </a:extLst>
          </a:blip>
          <a:srcRect l="1591" t="552" r="1862" b="868"/>
          <a:stretch>
            <a:fillRect/>
          </a:stretch>
        </p:blipFill>
        <p:spPr bwMode="auto">
          <a:xfrm>
            <a:off x="508978" y="0"/>
            <a:ext cx="7239000" cy="6878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5181600" y="2096741"/>
            <a:ext cx="1116013" cy="366712"/>
          </a:xfrm>
          <a:prstGeom prst="rect">
            <a:avLst/>
          </a:prstGeom>
          <a:noFill/>
          <a:ln>
            <a:noFill/>
          </a:ln>
          <a:effectLst/>
        </p:spPr>
        <p:txBody>
          <a:bodyPr>
            <a:spAutoFit/>
          </a:bodyPr>
          <a:lstStyle/>
          <a:p>
            <a:pPr>
              <a:spcBef>
                <a:spcPct val="50000"/>
              </a:spcBef>
            </a:pPr>
            <a:r>
              <a:rPr lang="en-US" altLang="en-US" dirty="0"/>
              <a:t>Meiosis </a:t>
            </a:r>
          </a:p>
        </p:txBody>
      </p:sp>
      <p:sp>
        <p:nvSpPr>
          <p:cNvPr id="6" name="Text Box 10"/>
          <p:cNvSpPr txBox="1">
            <a:spLocks noChangeArrowheads="1"/>
          </p:cNvSpPr>
          <p:nvPr/>
        </p:nvSpPr>
        <p:spPr bwMode="auto">
          <a:xfrm>
            <a:off x="5261224" y="4857442"/>
            <a:ext cx="1495425" cy="366713"/>
          </a:xfrm>
          <a:prstGeom prst="rect">
            <a:avLst/>
          </a:prstGeom>
          <a:noFill/>
          <a:ln>
            <a:noFill/>
          </a:ln>
          <a:effectLst/>
        </p:spPr>
        <p:txBody>
          <a:bodyPr>
            <a:spAutoFit/>
          </a:bodyPr>
          <a:lstStyle/>
          <a:p>
            <a:pPr>
              <a:spcBef>
                <a:spcPct val="50000"/>
              </a:spcBef>
            </a:pPr>
            <a:r>
              <a:rPr lang="en-US" altLang="en-US" dirty="0"/>
              <a:t>Fertilization</a:t>
            </a:r>
            <a:r>
              <a:rPr lang="en-US" altLang="en-US" b="0" dirty="0"/>
              <a:t> </a:t>
            </a:r>
          </a:p>
        </p:txBody>
      </p:sp>
      <p:sp>
        <p:nvSpPr>
          <p:cNvPr id="7" name="Text Box 6"/>
          <p:cNvSpPr txBox="1">
            <a:spLocks noChangeArrowheads="1"/>
          </p:cNvSpPr>
          <p:nvPr/>
        </p:nvSpPr>
        <p:spPr bwMode="auto">
          <a:xfrm>
            <a:off x="1828800" y="200824"/>
            <a:ext cx="1447800" cy="369332"/>
          </a:xfrm>
          <a:prstGeom prst="rect">
            <a:avLst/>
          </a:prstGeom>
          <a:noFill/>
          <a:ln>
            <a:noFill/>
          </a:ln>
          <a:effectLst/>
        </p:spPr>
        <p:txBody>
          <a:bodyPr wrap="square">
            <a:spAutoFit/>
          </a:bodyPr>
          <a:lstStyle/>
          <a:p>
            <a:pPr>
              <a:spcBef>
                <a:spcPct val="50000"/>
              </a:spcBef>
            </a:pPr>
            <a:r>
              <a:rPr lang="en-US" altLang="en-US" dirty="0" smtClean="0"/>
              <a:t>Seed Cone </a:t>
            </a:r>
            <a:endParaRPr lang="en-US" altLang="en-US" dirty="0"/>
          </a:p>
        </p:txBody>
      </p:sp>
      <p:sp>
        <p:nvSpPr>
          <p:cNvPr id="8" name="Text Box 6"/>
          <p:cNvSpPr txBox="1">
            <a:spLocks noChangeArrowheads="1"/>
          </p:cNvSpPr>
          <p:nvPr/>
        </p:nvSpPr>
        <p:spPr bwMode="auto">
          <a:xfrm>
            <a:off x="3733800" y="200824"/>
            <a:ext cx="1447800" cy="369332"/>
          </a:xfrm>
          <a:prstGeom prst="rect">
            <a:avLst/>
          </a:prstGeom>
          <a:noFill/>
          <a:ln>
            <a:noFill/>
          </a:ln>
          <a:effectLst/>
        </p:spPr>
        <p:txBody>
          <a:bodyPr wrap="square">
            <a:spAutoFit/>
          </a:bodyPr>
          <a:lstStyle/>
          <a:p>
            <a:pPr>
              <a:spcBef>
                <a:spcPct val="50000"/>
              </a:spcBef>
            </a:pPr>
            <a:r>
              <a:rPr lang="en-US" altLang="en-US" dirty="0" smtClean="0"/>
              <a:t>Cone Scale</a:t>
            </a:r>
            <a:endParaRPr lang="en-US" altLang="en-US" dirty="0"/>
          </a:p>
        </p:txBody>
      </p:sp>
      <p:sp>
        <p:nvSpPr>
          <p:cNvPr id="9" name="Text Box 6"/>
          <p:cNvSpPr txBox="1">
            <a:spLocks noChangeArrowheads="1"/>
          </p:cNvSpPr>
          <p:nvPr/>
        </p:nvSpPr>
        <p:spPr bwMode="auto">
          <a:xfrm>
            <a:off x="3541321" y="1457721"/>
            <a:ext cx="1066800" cy="369332"/>
          </a:xfrm>
          <a:prstGeom prst="rect">
            <a:avLst/>
          </a:prstGeom>
          <a:noFill/>
          <a:ln>
            <a:noFill/>
          </a:ln>
          <a:effectLst/>
        </p:spPr>
        <p:txBody>
          <a:bodyPr wrap="square">
            <a:spAutoFit/>
          </a:bodyPr>
          <a:lstStyle/>
          <a:p>
            <a:pPr>
              <a:spcBef>
                <a:spcPct val="50000"/>
              </a:spcBef>
            </a:pPr>
            <a:r>
              <a:rPr lang="en-US" altLang="en-US" dirty="0" smtClean="0"/>
              <a:t>Ovules</a:t>
            </a:r>
            <a:endParaRPr lang="en-US" altLang="en-US" dirty="0"/>
          </a:p>
        </p:txBody>
      </p:sp>
      <p:sp>
        <p:nvSpPr>
          <p:cNvPr id="10" name="Text Box 6"/>
          <p:cNvSpPr txBox="1">
            <a:spLocks noChangeArrowheads="1"/>
          </p:cNvSpPr>
          <p:nvPr/>
        </p:nvSpPr>
        <p:spPr bwMode="auto">
          <a:xfrm>
            <a:off x="5557949" y="839629"/>
            <a:ext cx="1066800" cy="369332"/>
          </a:xfrm>
          <a:prstGeom prst="rect">
            <a:avLst/>
          </a:prstGeom>
          <a:noFill/>
          <a:ln>
            <a:noFill/>
          </a:ln>
          <a:effectLst/>
        </p:spPr>
        <p:txBody>
          <a:bodyPr wrap="square">
            <a:spAutoFit/>
          </a:bodyPr>
          <a:lstStyle/>
          <a:p>
            <a:pPr>
              <a:spcBef>
                <a:spcPct val="50000"/>
              </a:spcBef>
            </a:pPr>
            <a:r>
              <a:rPr lang="en-US" altLang="en-US" dirty="0" smtClean="0"/>
              <a:t>Ovule</a:t>
            </a:r>
            <a:endParaRPr lang="en-US" altLang="en-US" dirty="0"/>
          </a:p>
        </p:txBody>
      </p:sp>
      <p:sp>
        <p:nvSpPr>
          <p:cNvPr id="11" name="Text Box 6"/>
          <p:cNvSpPr txBox="1">
            <a:spLocks noChangeArrowheads="1"/>
          </p:cNvSpPr>
          <p:nvPr/>
        </p:nvSpPr>
        <p:spPr bwMode="auto">
          <a:xfrm>
            <a:off x="4657837" y="3568988"/>
            <a:ext cx="2438400" cy="784830"/>
          </a:xfrm>
          <a:prstGeom prst="rect">
            <a:avLst/>
          </a:prstGeom>
          <a:noFill/>
          <a:ln>
            <a:noFill/>
          </a:ln>
          <a:effectLst/>
        </p:spPr>
        <p:txBody>
          <a:bodyPr wrap="square">
            <a:spAutoFit/>
          </a:bodyPr>
          <a:lstStyle/>
          <a:p>
            <a:pPr>
              <a:spcBef>
                <a:spcPct val="50000"/>
              </a:spcBef>
            </a:pPr>
            <a:r>
              <a:rPr lang="en-US" altLang="en-US" dirty="0" smtClean="0"/>
              <a:t>Pollen grain (N)</a:t>
            </a:r>
          </a:p>
          <a:p>
            <a:pPr>
              <a:spcBef>
                <a:spcPct val="50000"/>
              </a:spcBef>
            </a:pPr>
            <a:r>
              <a:rPr lang="en-US" altLang="en-US" dirty="0" smtClean="0"/>
              <a:t>(male gametophytes)</a:t>
            </a:r>
            <a:endParaRPr lang="en-US" altLang="en-US" dirty="0"/>
          </a:p>
        </p:txBody>
      </p:sp>
      <p:sp>
        <p:nvSpPr>
          <p:cNvPr id="12" name="Text Box 6"/>
          <p:cNvSpPr txBox="1">
            <a:spLocks noChangeArrowheads="1"/>
          </p:cNvSpPr>
          <p:nvPr/>
        </p:nvSpPr>
        <p:spPr bwMode="auto">
          <a:xfrm>
            <a:off x="-19334" y="4230245"/>
            <a:ext cx="2286000" cy="784830"/>
          </a:xfrm>
          <a:prstGeom prst="rect">
            <a:avLst/>
          </a:prstGeom>
          <a:noFill/>
          <a:ln>
            <a:noFill/>
          </a:ln>
          <a:effectLst/>
        </p:spPr>
        <p:txBody>
          <a:bodyPr wrap="square">
            <a:spAutoFit/>
          </a:bodyPr>
          <a:lstStyle/>
          <a:p>
            <a:pPr>
              <a:spcBef>
                <a:spcPct val="50000"/>
              </a:spcBef>
            </a:pPr>
            <a:r>
              <a:rPr lang="en-US" altLang="en-US" dirty="0" smtClean="0"/>
              <a:t>Mature Sporophyte</a:t>
            </a:r>
          </a:p>
          <a:p>
            <a:pPr>
              <a:spcBef>
                <a:spcPct val="50000"/>
              </a:spcBef>
            </a:pPr>
            <a:r>
              <a:rPr lang="en-US" altLang="en-US" dirty="0" smtClean="0"/>
              <a:t>(2N)</a:t>
            </a:r>
            <a:endParaRPr lang="en-US" altLang="en-US" dirty="0"/>
          </a:p>
        </p:txBody>
      </p:sp>
      <p:sp>
        <p:nvSpPr>
          <p:cNvPr id="13" name="Text Box 6"/>
          <p:cNvSpPr txBox="1">
            <a:spLocks noChangeArrowheads="1"/>
          </p:cNvSpPr>
          <p:nvPr/>
        </p:nvSpPr>
        <p:spPr bwMode="auto">
          <a:xfrm>
            <a:off x="824938" y="5767452"/>
            <a:ext cx="1376872" cy="369332"/>
          </a:xfrm>
          <a:prstGeom prst="rect">
            <a:avLst/>
          </a:prstGeom>
          <a:noFill/>
          <a:ln>
            <a:noFill/>
          </a:ln>
          <a:effectLst/>
        </p:spPr>
        <p:txBody>
          <a:bodyPr wrap="square">
            <a:spAutoFit/>
          </a:bodyPr>
          <a:lstStyle/>
          <a:p>
            <a:pPr>
              <a:spcBef>
                <a:spcPct val="50000"/>
              </a:spcBef>
            </a:pPr>
            <a:r>
              <a:rPr lang="en-US" altLang="en-US" dirty="0" smtClean="0"/>
              <a:t>Seedling</a:t>
            </a:r>
            <a:endParaRPr lang="en-US" altLang="en-US" dirty="0"/>
          </a:p>
        </p:txBody>
      </p:sp>
      <p:sp>
        <p:nvSpPr>
          <p:cNvPr id="14" name="Text Box 6"/>
          <p:cNvSpPr txBox="1">
            <a:spLocks noChangeArrowheads="1"/>
          </p:cNvSpPr>
          <p:nvPr/>
        </p:nvSpPr>
        <p:spPr bwMode="auto">
          <a:xfrm>
            <a:off x="1714059" y="6481957"/>
            <a:ext cx="2133600" cy="369332"/>
          </a:xfrm>
          <a:prstGeom prst="rect">
            <a:avLst/>
          </a:prstGeom>
          <a:noFill/>
          <a:ln>
            <a:noFill/>
          </a:ln>
          <a:effectLst/>
        </p:spPr>
        <p:txBody>
          <a:bodyPr wrap="square">
            <a:spAutoFit/>
          </a:bodyPr>
          <a:lstStyle/>
          <a:p>
            <a:pPr>
              <a:spcBef>
                <a:spcPct val="50000"/>
              </a:spcBef>
            </a:pPr>
            <a:r>
              <a:rPr lang="en-US" altLang="en-US" dirty="0" smtClean="0"/>
              <a:t>Germinated Seed</a:t>
            </a:r>
            <a:endParaRPr lang="en-US" altLang="en-US" dirty="0"/>
          </a:p>
        </p:txBody>
      </p:sp>
      <p:sp>
        <p:nvSpPr>
          <p:cNvPr id="15" name="Text Box 10"/>
          <p:cNvSpPr txBox="1">
            <a:spLocks noChangeArrowheads="1"/>
          </p:cNvSpPr>
          <p:nvPr/>
        </p:nvSpPr>
        <p:spPr bwMode="auto">
          <a:xfrm>
            <a:off x="6879438" y="6061900"/>
            <a:ext cx="2108011" cy="784830"/>
          </a:xfrm>
          <a:prstGeom prst="rect">
            <a:avLst/>
          </a:prstGeom>
          <a:noFill/>
          <a:ln>
            <a:noFill/>
          </a:ln>
          <a:effectLst/>
        </p:spPr>
        <p:txBody>
          <a:bodyPr wrap="square">
            <a:spAutoFit/>
          </a:bodyPr>
          <a:lstStyle/>
          <a:p>
            <a:pPr>
              <a:spcBef>
                <a:spcPct val="50000"/>
              </a:spcBef>
            </a:pPr>
            <a:r>
              <a:rPr lang="en-US" altLang="en-US" dirty="0" smtClean="0"/>
              <a:t>Zygote (2N)</a:t>
            </a:r>
          </a:p>
          <a:p>
            <a:pPr>
              <a:spcBef>
                <a:spcPct val="50000"/>
              </a:spcBef>
            </a:pPr>
            <a:r>
              <a:rPr lang="en-US" altLang="en-US" b="0" dirty="0" smtClean="0"/>
              <a:t>(new sporophyte)</a:t>
            </a:r>
            <a:endParaRPr lang="en-US" altLang="en-US" b="0" dirty="0"/>
          </a:p>
        </p:txBody>
      </p:sp>
      <p:sp>
        <p:nvSpPr>
          <p:cNvPr id="16" name="Text Box 10"/>
          <p:cNvSpPr txBox="1">
            <a:spLocks noChangeArrowheads="1"/>
          </p:cNvSpPr>
          <p:nvPr/>
        </p:nvSpPr>
        <p:spPr bwMode="auto">
          <a:xfrm>
            <a:off x="7220488" y="5596287"/>
            <a:ext cx="1501568" cy="369332"/>
          </a:xfrm>
          <a:prstGeom prst="rect">
            <a:avLst/>
          </a:prstGeom>
          <a:noFill/>
          <a:ln>
            <a:noFill/>
          </a:ln>
          <a:effectLst/>
        </p:spPr>
        <p:txBody>
          <a:bodyPr wrap="square">
            <a:spAutoFit/>
          </a:bodyPr>
          <a:lstStyle/>
          <a:p>
            <a:pPr>
              <a:spcBef>
                <a:spcPct val="50000"/>
              </a:spcBef>
            </a:pPr>
            <a:r>
              <a:rPr lang="en-US" altLang="en-US" dirty="0" smtClean="0"/>
              <a:t>Pollen Tube</a:t>
            </a:r>
            <a:endParaRPr lang="en-US" altLang="en-US" b="0" dirty="0"/>
          </a:p>
        </p:txBody>
      </p:sp>
      <p:sp>
        <p:nvSpPr>
          <p:cNvPr id="17" name="Text Box 10"/>
          <p:cNvSpPr txBox="1">
            <a:spLocks noChangeArrowheads="1"/>
          </p:cNvSpPr>
          <p:nvPr/>
        </p:nvSpPr>
        <p:spPr bwMode="auto">
          <a:xfrm>
            <a:off x="7314114" y="4505862"/>
            <a:ext cx="1501568" cy="369332"/>
          </a:xfrm>
          <a:prstGeom prst="rect">
            <a:avLst/>
          </a:prstGeom>
          <a:noFill/>
          <a:ln>
            <a:noFill/>
          </a:ln>
          <a:effectLst/>
        </p:spPr>
        <p:txBody>
          <a:bodyPr wrap="square">
            <a:spAutoFit/>
          </a:bodyPr>
          <a:lstStyle/>
          <a:p>
            <a:pPr>
              <a:spcBef>
                <a:spcPct val="50000"/>
              </a:spcBef>
            </a:pPr>
            <a:r>
              <a:rPr lang="en-US" altLang="en-US" dirty="0" smtClean="0"/>
              <a:t>Egg Cell</a:t>
            </a:r>
            <a:endParaRPr lang="en-US" altLang="en-US" b="0" dirty="0"/>
          </a:p>
        </p:txBody>
      </p:sp>
      <p:sp>
        <p:nvSpPr>
          <p:cNvPr id="18" name="Text Box 10"/>
          <p:cNvSpPr txBox="1">
            <a:spLocks noChangeArrowheads="1"/>
          </p:cNvSpPr>
          <p:nvPr/>
        </p:nvSpPr>
        <p:spPr bwMode="auto">
          <a:xfrm>
            <a:off x="7598629" y="2888688"/>
            <a:ext cx="1760199" cy="923330"/>
          </a:xfrm>
          <a:prstGeom prst="rect">
            <a:avLst/>
          </a:prstGeom>
          <a:noFill/>
          <a:ln>
            <a:noFill/>
          </a:ln>
          <a:effectLst/>
        </p:spPr>
        <p:txBody>
          <a:bodyPr wrap="square">
            <a:spAutoFit/>
          </a:bodyPr>
          <a:lstStyle/>
          <a:p>
            <a:pPr>
              <a:spcBef>
                <a:spcPct val="50000"/>
              </a:spcBef>
            </a:pPr>
            <a:r>
              <a:rPr lang="en-US" altLang="en-US" dirty="0" smtClean="0"/>
              <a:t>Female Gametophyte (N)</a:t>
            </a:r>
            <a:endParaRPr lang="en-US" altLang="en-US" b="0" dirty="0"/>
          </a:p>
        </p:txBody>
      </p:sp>
      <p:cxnSp>
        <p:nvCxnSpPr>
          <p:cNvPr id="21" name="Straight Connector 20"/>
          <p:cNvCxnSpPr/>
          <p:nvPr/>
        </p:nvCxnSpPr>
        <p:spPr>
          <a:xfrm flipV="1">
            <a:off x="5576888" y="1212747"/>
            <a:ext cx="300149" cy="385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29907" y="1102607"/>
            <a:ext cx="329406" cy="99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Box 6"/>
          <p:cNvSpPr txBox="1">
            <a:spLocks noChangeArrowheads="1"/>
          </p:cNvSpPr>
          <p:nvPr/>
        </p:nvSpPr>
        <p:spPr bwMode="auto">
          <a:xfrm>
            <a:off x="5764212" y="148187"/>
            <a:ext cx="2283417" cy="369332"/>
          </a:xfrm>
          <a:prstGeom prst="rect">
            <a:avLst/>
          </a:prstGeom>
          <a:noFill/>
          <a:ln>
            <a:noFill/>
          </a:ln>
          <a:effectLst/>
        </p:spPr>
        <p:txBody>
          <a:bodyPr wrap="square">
            <a:spAutoFit/>
          </a:bodyPr>
          <a:lstStyle/>
          <a:p>
            <a:pPr>
              <a:spcBef>
                <a:spcPct val="50000"/>
              </a:spcBef>
            </a:pPr>
            <a:r>
              <a:rPr lang="en-US" altLang="en-US" dirty="0" smtClean="0"/>
              <a:t>Diploid cell (2N)</a:t>
            </a:r>
            <a:endParaRPr lang="en-US" altLang="en-US" dirty="0"/>
          </a:p>
        </p:txBody>
      </p:sp>
      <p:cxnSp>
        <p:nvCxnSpPr>
          <p:cNvPr id="28" name="Straight Connector 27"/>
          <p:cNvCxnSpPr/>
          <p:nvPr/>
        </p:nvCxnSpPr>
        <p:spPr>
          <a:xfrm flipV="1">
            <a:off x="5413320" y="509885"/>
            <a:ext cx="580683" cy="731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052965" y="1286090"/>
            <a:ext cx="649817" cy="622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Box 6"/>
          <p:cNvSpPr txBox="1">
            <a:spLocks noChangeArrowheads="1"/>
          </p:cNvSpPr>
          <p:nvPr/>
        </p:nvSpPr>
        <p:spPr bwMode="auto">
          <a:xfrm>
            <a:off x="6769378" y="906495"/>
            <a:ext cx="2603222" cy="369332"/>
          </a:xfrm>
          <a:prstGeom prst="rect">
            <a:avLst/>
          </a:prstGeom>
          <a:noFill/>
          <a:ln>
            <a:noFill/>
          </a:ln>
          <a:effectLst/>
        </p:spPr>
        <p:txBody>
          <a:bodyPr wrap="square">
            <a:spAutoFit/>
          </a:bodyPr>
          <a:lstStyle/>
          <a:p>
            <a:pPr>
              <a:spcBef>
                <a:spcPct val="50000"/>
              </a:spcBef>
            </a:pPr>
            <a:r>
              <a:rPr lang="en-US" altLang="en-US" dirty="0" smtClean="0"/>
              <a:t>Four haploid cells (N)</a:t>
            </a:r>
            <a:endParaRPr lang="en-US" altLang="en-US" dirty="0"/>
          </a:p>
        </p:txBody>
      </p:sp>
      <p:cxnSp>
        <p:nvCxnSpPr>
          <p:cNvPr id="34" name="Straight Connector 33"/>
          <p:cNvCxnSpPr/>
          <p:nvPr/>
        </p:nvCxnSpPr>
        <p:spPr>
          <a:xfrm flipV="1">
            <a:off x="7438674" y="3385409"/>
            <a:ext cx="251225" cy="165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978350" y="4854385"/>
            <a:ext cx="671527" cy="302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977419" y="5428792"/>
            <a:ext cx="400454" cy="236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57722" y="5777896"/>
            <a:ext cx="1548198" cy="39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625555" y="2280097"/>
            <a:ext cx="1155304" cy="202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25555" y="2514168"/>
            <a:ext cx="1651045" cy="661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048000" y="2552054"/>
            <a:ext cx="966148" cy="124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085458" y="2182332"/>
            <a:ext cx="541967" cy="494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014148" y="2290274"/>
            <a:ext cx="1637979" cy="418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021744" y="2290274"/>
            <a:ext cx="965685" cy="840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3889179" y="2220433"/>
            <a:ext cx="171914" cy="1521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6"/>
          <p:cNvSpPr txBox="1">
            <a:spLocks noChangeArrowheads="1"/>
          </p:cNvSpPr>
          <p:nvPr/>
        </p:nvSpPr>
        <p:spPr bwMode="auto">
          <a:xfrm>
            <a:off x="3783352" y="4583818"/>
            <a:ext cx="847254" cy="369332"/>
          </a:xfrm>
          <a:prstGeom prst="rect">
            <a:avLst/>
          </a:prstGeom>
          <a:noFill/>
          <a:ln>
            <a:noFill/>
          </a:ln>
          <a:effectLst/>
        </p:spPr>
        <p:txBody>
          <a:bodyPr wrap="square">
            <a:spAutoFit/>
          </a:bodyPr>
          <a:lstStyle/>
          <a:p>
            <a:pPr>
              <a:spcBef>
                <a:spcPct val="50000"/>
              </a:spcBef>
            </a:pPr>
            <a:r>
              <a:rPr lang="en-US" altLang="en-US" dirty="0" smtClean="0"/>
              <a:t>Seed</a:t>
            </a:r>
            <a:endParaRPr lang="en-US" altLang="en-US" dirty="0"/>
          </a:p>
        </p:txBody>
      </p:sp>
      <p:sp>
        <p:nvSpPr>
          <p:cNvPr id="65" name="Text Box 10"/>
          <p:cNvSpPr txBox="1">
            <a:spLocks noChangeArrowheads="1"/>
          </p:cNvSpPr>
          <p:nvPr/>
        </p:nvSpPr>
        <p:spPr bwMode="auto">
          <a:xfrm>
            <a:off x="4673951" y="6212542"/>
            <a:ext cx="2511234" cy="738664"/>
          </a:xfrm>
          <a:prstGeom prst="rect">
            <a:avLst/>
          </a:prstGeom>
          <a:noFill/>
          <a:ln>
            <a:noFill/>
          </a:ln>
          <a:effectLst/>
        </p:spPr>
        <p:txBody>
          <a:bodyPr wrap="square">
            <a:spAutoFit/>
          </a:bodyPr>
          <a:lstStyle/>
          <a:p>
            <a:r>
              <a:rPr lang="en-US" altLang="en-US" sz="1400" dirty="0" smtClean="0"/>
              <a:t>Gametophyte tissue (N)</a:t>
            </a:r>
          </a:p>
          <a:p>
            <a:r>
              <a:rPr lang="en-US" altLang="en-US" sz="1400" dirty="0" smtClean="0"/>
              <a:t>Embryo (2N)</a:t>
            </a:r>
          </a:p>
          <a:p>
            <a:r>
              <a:rPr lang="en-US" altLang="en-US" sz="1400" b="0" dirty="0" smtClean="0"/>
              <a:t>Seed coat (old sporophyte)</a:t>
            </a:r>
            <a:endParaRPr lang="en-US" altLang="en-US" sz="1400" b="0" dirty="0"/>
          </a:p>
        </p:txBody>
      </p:sp>
      <p:cxnSp>
        <p:nvCxnSpPr>
          <p:cNvPr id="67" name="Straight Connector 66"/>
          <p:cNvCxnSpPr>
            <a:endCxn id="65" idx="1"/>
          </p:cNvCxnSpPr>
          <p:nvPr/>
        </p:nvCxnSpPr>
        <p:spPr>
          <a:xfrm>
            <a:off x="4407297" y="6376843"/>
            <a:ext cx="266654" cy="205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457700" y="6192177"/>
            <a:ext cx="308377" cy="85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540624" y="6626327"/>
            <a:ext cx="175050" cy="14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6"/>
          <p:cNvSpPr txBox="1">
            <a:spLocks noChangeArrowheads="1"/>
          </p:cNvSpPr>
          <p:nvPr/>
        </p:nvSpPr>
        <p:spPr bwMode="auto">
          <a:xfrm>
            <a:off x="2784789" y="3123311"/>
            <a:ext cx="1447800" cy="369332"/>
          </a:xfrm>
          <a:prstGeom prst="rect">
            <a:avLst/>
          </a:prstGeom>
          <a:noFill/>
          <a:ln>
            <a:noFill/>
          </a:ln>
          <a:effectLst/>
        </p:spPr>
        <p:txBody>
          <a:bodyPr wrap="square">
            <a:spAutoFit/>
          </a:bodyPr>
          <a:lstStyle/>
          <a:p>
            <a:pPr>
              <a:spcBef>
                <a:spcPct val="50000"/>
              </a:spcBef>
            </a:pPr>
            <a:r>
              <a:rPr lang="en-US" altLang="en-US" dirty="0" smtClean="0"/>
              <a:t>Pollen Cone </a:t>
            </a:r>
            <a:endParaRPr lang="en-US" altLang="en-US" dirty="0"/>
          </a:p>
        </p:txBody>
      </p:sp>
      <p:cxnSp>
        <p:nvCxnSpPr>
          <p:cNvPr id="43" name="Straight Connector 42"/>
          <p:cNvCxnSpPr/>
          <p:nvPr/>
        </p:nvCxnSpPr>
        <p:spPr>
          <a:xfrm flipV="1">
            <a:off x="4320512" y="126453"/>
            <a:ext cx="1141039" cy="588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25965" y="1519769"/>
            <a:ext cx="835259" cy="278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10"/>
          <p:cNvSpPr txBox="1">
            <a:spLocks noChangeArrowheads="1"/>
          </p:cNvSpPr>
          <p:nvPr/>
        </p:nvSpPr>
        <p:spPr bwMode="auto">
          <a:xfrm>
            <a:off x="7492859" y="5139841"/>
            <a:ext cx="1501568" cy="369332"/>
          </a:xfrm>
          <a:prstGeom prst="rect">
            <a:avLst/>
          </a:prstGeom>
          <a:noFill/>
          <a:ln>
            <a:noFill/>
          </a:ln>
          <a:effectLst/>
        </p:spPr>
        <p:txBody>
          <a:bodyPr wrap="square">
            <a:spAutoFit/>
          </a:bodyPr>
          <a:lstStyle/>
          <a:p>
            <a:pPr>
              <a:spcBef>
                <a:spcPct val="50000"/>
              </a:spcBef>
            </a:pPr>
            <a:r>
              <a:rPr lang="en-US" altLang="en-US" dirty="0" smtClean="0"/>
              <a:t>Sperm</a:t>
            </a:r>
            <a:endParaRPr lang="en-US" altLang="en-US" b="0" dirty="0"/>
          </a:p>
        </p:txBody>
      </p:sp>
      <p:cxnSp>
        <p:nvCxnSpPr>
          <p:cNvPr id="51" name="Straight Connector 50"/>
          <p:cNvCxnSpPr/>
          <p:nvPr/>
        </p:nvCxnSpPr>
        <p:spPr>
          <a:xfrm flipV="1">
            <a:off x="2552700" y="792088"/>
            <a:ext cx="1654279" cy="314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9" idx="0"/>
          </p:cNvCxnSpPr>
          <p:nvPr/>
        </p:nvCxnSpPr>
        <p:spPr>
          <a:xfrm>
            <a:off x="2633759" y="1168551"/>
            <a:ext cx="1440962" cy="289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7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27" grpId="0"/>
      <p:bldP spid="33" grpId="0"/>
      <p:bldP spid="63" grpId="0"/>
      <p:bldP spid="65" grpId="0"/>
      <p:bldP spid="41"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Male Cones</a:t>
            </a:r>
          </a:p>
        </p:txBody>
      </p:sp>
      <p:sp>
        <p:nvSpPr>
          <p:cNvPr id="14339" name="Rectangle 3"/>
          <p:cNvSpPr>
            <a:spLocks noGrp="1" noChangeArrowheads="1"/>
          </p:cNvSpPr>
          <p:nvPr>
            <p:ph type="body" idx="1"/>
          </p:nvPr>
        </p:nvSpPr>
        <p:spPr>
          <a:xfrm>
            <a:off x="152401" y="1905000"/>
            <a:ext cx="4419600" cy="3877815"/>
          </a:xfrm>
        </p:spPr>
        <p:txBody>
          <a:bodyPr>
            <a:normAutofit fontScale="85000" lnSpcReduction="20000"/>
          </a:bodyPr>
          <a:lstStyle/>
          <a:p>
            <a:r>
              <a:rPr lang="en-US" altLang="en-US" sz="3600" dirty="0" smtClean="0"/>
              <a:t>The male gametophyte is the pollen grain formed by meiosis inside the male cone </a:t>
            </a:r>
          </a:p>
          <a:p>
            <a:r>
              <a:rPr lang="en-US" altLang="en-US" sz="3600" dirty="0" smtClean="0"/>
              <a:t>The male cone is small and short lived, dropping off the tree after a few weeks</a:t>
            </a:r>
            <a:endParaRPr lang="en-US" altLang="en-US" dirty="0" smtClean="0"/>
          </a:p>
        </p:txBody>
      </p:sp>
      <p:pic>
        <p:nvPicPr>
          <p:cNvPr id="6146" name="Picture 2" descr="http://emhsbot-zoo.wikispaces.com/file/view/Pine_cones.png/60043070/Pine_co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191000" cy="415894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105400" y="3733800"/>
            <a:ext cx="2514600" cy="3048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5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101353" cy="3877815"/>
          </a:xfrm>
        </p:spPr>
        <p:txBody>
          <a:bodyPr>
            <a:normAutofit lnSpcReduction="10000"/>
          </a:bodyPr>
          <a:lstStyle/>
          <a:p>
            <a:r>
              <a:rPr lang="en-US" altLang="en-US" dirty="0"/>
              <a:t>The </a:t>
            </a:r>
            <a:r>
              <a:rPr lang="en-US" altLang="en-US" dirty="0" smtClean="0"/>
              <a:t>female </a:t>
            </a:r>
            <a:r>
              <a:rPr lang="en-US" altLang="en-US" dirty="0"/>
              <a:t>gametophyte is the </a:t>
            </a:r>
            <a:r>
              <a:rPr lang="en-US" altLang="en-US" dirty="0" smtClean="0"/>
              <a:t>egg formed </a:t>
            </a:r>
            <a:r>
              <a:rPr lang="en-US" altLang="en-US" dirty="0"/>
              <a:t>by meiosis inside the </a:t>
            </a:r>
            <a:r>
              <a:rPr lang="en-US" altLang="en-US" dirty="0" smtClean="0"/>
              <a:t>female cone</a:t>
            </a:r>
            <a:endParaRPr lang="en-US" altLang="en-US" dirty="0"/>
          </a:p>
          <a:p>
            <a:r>
              <a:rPr lang="en-CA" altLang="en-US" dirty="0" smtClean="0"/>
              <a:t>After fertilization the female cone houses the seeds until next spring</a:t>
            </a:r>
            <a:endParaRPr lang="en-US" altLang="en-US" dirty="0" smtClean="0"/>
          </a:p>
          <a:p>
            <a:r>
              <a:rPr lang="en-US" altLang="en-US" dirty="0" smtClean="0"/>
              <a:t>The female </a:t>
            </a:r>
            <a:r>
              <a:rPr lang="en-US" altLang="en-US" dirty="0"/>
              <a:t>cone is </a:t>
            </a:r>
            <a:r>
              <a:rPr lang="en-US" altLang="en-US" dirty="0" smtClean="0"/>
              <a:t>large </a:t>
            </a:r>
            <a:r>
              <a:rPr lang="en-US" altLang="en-US" dirty="0"/>
              <a:t>and </a:t>
            </a:r>
            <a:r>
              <a:rPr lang="en-US" altLang="en-US" dirty="0" smtClean="0"/>
              <a:t>long </a:t>
            </a:r>
            <a:r>
              <a:rPr lang="en-US" altLang="en-US" dirty="0"/>
              <a:t>lived, dropping off the tree after </a:t>
            </a:r>
            <a:r>
              <a:rPr lang="en-US" altLang="en-US" dirty="0" smtClean="0"/>
              <a:t>2 years!</a:t>
            </a:r>
            <a:endParaRPr lang="en-US" altLang="en-US" dirty="0"/>
          </a:p>
          <a:p>
            <a:endParaRPr lang="en-US" dirty="0"/>
          </a:p>
        </p:txBody>
      </p:sp>
      <p:sp>
        <p:nvSpPr>
          <p:cNvPr id="3" name="Title 2"/>
          <p:cNvSpPr>
            <a:spLocks noGrp="1"/>
          </p:cNvSpPr>
          <p:nvPr>
            <p:ph type="title"/>
          </p:nvPr>
        </p:nvSpPr>
        <p:spPr/>
        <p:txBody>
          <a:bodyPr/>
          <a:lstStyle/>
          <a:p>
            <a:r>
              <a:rPr lang="en-CA" dirty="0" smtClean="0"/>
              <a:t>Female Cones</a:t>
            </a:r>
            <a:endParaRPr lang="en-US" dirty="0"/>
          </a:p>
        </p:txBody>
      </p:sp>
      <p:pic>
        <p:nvPicPr>
          <p:cNvPr id="4" name="Picture 2" descr="http://emhsbot-zoo.wikispaces.com/file/view/Pine_cones.png/60043070/Pine_co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191000" cy="415894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562600" y="1828800"/>
            <a:ext cx="2895600" cy="2438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5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67555" y="253850"/>
            <a:ext cx="7756263" cy="1054250"/>
          </a:xfrm>
        </p:spPr>
        <p:txBody>
          <a:bodyPr/>
          <a:lstStyle/>
          <a:p>
            <a:pPr eaLnBrk="1" hangingPunct="1"/>
            <a:r>
              <a:rPr lang="en-US" dirty="0" smtClean="0"/>
              <a:t>Cones &amp; naked seeds </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89400"/>
            <a:ext cx="2743200" cy="2692400"/>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3" y="1752600"/>
            <a:ext cx="3406775" cy="5029200"/>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l="10648" t="10472" r="7985" b="10472"/>
          <a:stretch>
            <a:fillRect/>
          </a:stretch>
        </p:blipFill>
        <p:spPr bwMode="auto">
          <a:xfrm>
            <a:off x="2819400" y="1295400"/>
            <a:ext cx="2746375" cy="27114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6">
            <a:extLst>
              <a:ext uri="{28A0092B-C50C-407E-A947-70E740481C1C}">
                <a14:useLocalDpi xmlns:a14="http://schemas.microsoft.com/office/drawing/2010/main" val="0"/>
              </a:ext>
            </a:extLst>
          </a:blip>
          <a:srcRect l="42062" r="4948"/>
          <a:stretch>
            <a:fillRect/>
          </a:stretch>
        </p:blipFill>
        <p:spPr bwMode="auto">
          <a:xfrm>
            <a:off x="762000" y="1308100"/>
            <a:ext cx="1758950" cy="53975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5" name="Rectangle 7"/>
          <p:cNvSpPr>
            <a:spLocks noChangeArrowheads="1"/>
          </p:cNvSpPr>
          <p:nvPr/>
        </p:nvSpPr>
        <p:spPr bwMode="auto">
          <a:xfrm>
            <a:off x="685800" y="5791200"/>
            <a:ext cx="2286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93010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Pollen</a:t>
            </a:r>
          </a:p>
        </p:txBody>
      </p:sp>
      <p:sp>
        <p:nvSpPr>
          <p:cNvPr id="29699" name="Rectangle 3" descr="Rectangle: Click to edit Master text styles&#10;Second level&#10;Third level&#10;Fourth level&#10;Fifth level"/>
          <p:cNvSpPr>
            <a:spLocks noGrp="1" noChangeArrowheads="1"/>
          </p:cNvSpPr>
          <p:nvPr>
            <p:ph type="body" idx="1"/>
          </p:nvPr>
        </p:nvSpPr>
        <p:spPr>
          <a:xfrm>
            <a:off x="228600" y="1367419"/>
            <a:ext cx="3886200" cy="5105400"/>
          </a:xfrm>
        </p:spPr>
        <p:txBody>
          <a:bodyPr/>
          <a:lstStyle/>
          <a:p>
            <a:pPr eaLnBrk="1" hangingPunct="1"/>
            <a:r>
              <a:rPr lang="en-US" dirty="0" smtClean="0"/>
              <a:t>Pollen eliminated the requirement for water for fertilization</a:t>
            </a:r>
          </a:p>
          <a:p>
            <a:pPr lvl="1" eaLnBrk="1" hangingPunct="1"/>
            <a:r>
              <a:rPr lang="en-US" dirty="0" smtClean="0"/>
              <a:t>spread by wind &amp; animals</a:t>
            </a:r>
          </a:p>
        </p:txBody>
      </p:sp>
      <p:pic>
        <p:nvPicPr>
          <p:cNvPr id="29700" name="Picture 5" descr="38-05-Pol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1401763"/>
            <a:ext cx="4743450"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2" name="Picture 6" descr="penguin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3" name="AutoShape 7"/>
          <p:cNvSpPr>
            <a:spLocks noChangeArrowheads="1"/>
          </p:cNvSpPr>
          <p:nvPr/>
        </p:nvSpPr>
        <p:spPr bwMode="auto">
          <a:xfrm flipH="1">
            <a:off x="1828800" y="5562600"/>
            <a:ext cx="1905000" cy="971550"/>
          </a:xfrm>
          <a:prstGeom prst="wedgeEllipseCallout">
            <a:avLst>
              <a:gd name="adj1" fmla="val 95667"/>
              <a:gd name="adj2" fmla="val -16671"/>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800" b="1">
                <a:solidFill>
                  <a:srgbClr val="0F116A"/>
                </a:solidFill>
                <a:latin typeface="Comic Sans MS" pitchFamily="1" charset="0"/>
              </a:rPr>
              <a:t>Where can</a:t>
            </a:r>
            <a:br>
              <a:rPr lang="en-US" sz="1800" b="1">
                <a:solidFill>
                  <a:srgbClr val="0F116A"/>
                </a:solidFill>
                <a:latin typeface="Comic Sans MS" pitchFamily="1" charset="0"/>
              </a:rPr>
            </a:br>
            <a:r>
              <a:rPr lang="en-US" sz="1800" b="1">
                <a:solidFill>
                  <a:srgbClr val="0F116A"/>
                </a:solidFill>
                <a:latin typeface="Comic Sans MS" pitchFamily="1" charset="0"/>
              </a:rPr>
              <a:t>conifers live? </a:t>
            </a:r>
          </a:p>
        </p:txBody>
      </p:sp>
    </p:spTree>
    <p:extLst>
      <p:ext uri="{BB962C8B-B14F-4D97-AF65-F5344CB8AC3E}">
        <p14:creationId xmlns:p14="http://schemas.microsoft.com/office/powerpoint/2010/main" val="254009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3702"/>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13703"/>
                                        </p:tgtEl>
                                        <p:attrNameLst>
                                          <p:attrName>style.visibility</p:attrName>
                                        </p:attrNameLst>
                                      </p:cBhvr>
                                      <p:to>
                                        <p:strVal val="visible"/>
                                      </p:to>
                                    </p:set>
                                    <p:animEffect transition="in" filter="wipe(down)">
                                      <p:cBhvr>
                                        <p:cTn id="10" dur="500"/>
                                        <p:tgtEl>
                                          <p:spTgt spid="413703"/>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Copyright Pearson Prentice Hall</a:t>
            </a:r>
          </a:p>
        </p:txBody>
      </p:sp>
      <p:sp>
        <p:nvSpPr>
          <p:cNvPr id="1312770" name="Rectangle 2"/>
          <p:cNvSpPr>
            <a:spLocks noGrp="1" noChangeArrowheads="1"/>
          </p:cNvSpPr>
          <p:nvPr>
            <p:ph type="title"/>
          </p:nvPr>
        </p:nvSpPr>
        <p:spPr/>
        <p:txBody>
          <a:bodyPr/>
          <a:lstStyle/>
          <a:p>
            <a:r>
              <a:rPr lang="en-US" altLang="en-US" dirty="0" smtClean="0"/>
              <a:t>Pollination</a:t>
            </a:r>
            <a:endParaRPr lang="en-US" altLang="en-US" dirty="0"/>
          </a:p>
        </p:txBody>
      </p:sp>
      <p:sp>
        <p:nvSpPr>
          <p:cNvPr id="1312771" name="Rectangle 3"/>
          <p:cNvSpPr>
            <a:spLocks noGrp="1" noChangeArrowheads="1"/>
          </p:cNvSpPr>
          <p:nvPr>
            <p:ph type="body" idx="1"/>
          </p:nvPr>
        </p:nvSpPr>
        <p:spPr>
          <a:xfrm>
            <a:off x="304800" y="2133600"/>
            <a:ext cx="7815263" cy="4848225"/>
          </a:xfrm>
        </p:spPr>
        <p:txBody>
          <a:bodyPr/>
          <a:lstStyle/>
          <a:p>
            <a:pPr lvl="1"/>
            <a:r>
              <a:rPr lang="en-US" altLang="en-US" dirty="0"/>
              <a:t>Pollination</a:t>
            </a:r>
          </a:p>
          <a:p>
            <a:pPr lvl="2"/>
            <a:r>
              <a:rPr lang="en-US" altLang="en-US" dirty="0"/>
              <a:t>The gymnosperm life cycle typically takes </a:t>
            </a:r>
            <a:r>
              <a:rPr lang="en-US" altLang="en-US" b="1" dirty="0"/>
              <a:t>two years </a:t>
            </a:r>
            <a:r>
              <a:rPr lang="en-US" altLang="en-US" dirty="0"/>
              <a:t>to complete.</a:t>
            </a:r>
          </a:p>
          <a:p>
            <a:pPr lvl="2"/>
            <a:r>
              <a:rPr lang="en-US" altLang="en-US" dirty="0"/>
              <a:t>The cycle begins as male cones release pollen grains.</a:t>
            </a:r>
          </a:p>
          <a:p>
            <a:pPr lvl="2"/>
            <a:r>
              <a:rPr lang="en-US" altLang="en-US" dirty="0"/>
              <a:t>Pollen grains are carried by the wind and reach female cones. </a:t>
            </a:r>
          </a:p>
        </p:txBody>
      </p:sp>
    </p:spTree>
    <p:extLst>
      <p:ext uri="{BB962C8B-B14F-4D97-AF65-F5344CB8AC3E}">
        <p14:creationId xmlns:p14="http://schemas.microsoft.com/office/powerpoint/2010/main" val="1809298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CA" dirty="0" smtClean="0"/>
              <a:t>By the end of the lesson you should be able to:</a:t>
            </a:r>
          </a:p>
          <a:p>
            <a:r>
              <a:rPr lang="en-CA" dirty="0" smtClean="0"/>
              <a:t>Compare and contrast bryophytes, </a:t>
            </a:r>
            <a:r>
              <a:rPr lang="en-CA" dirty="0" err="1" smtClean="0"/>
              <a:t>pteridophytes</a:t>
            </a:r>
            <a:r>
              <a:rPr lang="en-CA" dirty="0" smtClean="0"/>
              <a:t> and gymnosperms</a:t>
            </a:r>
          </a:p>
          <a:p>
            <a:r>
              <a:rPr lang="en-CA" dirty="0" smtClean="0"/>
              <a:t>Describe the lifecycle of a gymnosperm</a:t>
            </a:r>
          </a:p>
          <a:p>
            <a:r>
              <a:rPr lang="en-CA" dirty="0" smtClean="0"/>
              <a:t>Give examples of gymnosperms</a:t>
            </a:r>
            <a:endParaRPr lang="en-US" dirty="0"/>
          </a:p>
        </p:txBody>
      </p:sp>
      <p:sp>
        <p:nvSpPr>
          <p:cNvPr id="3" name="Title 2"/>
          <p:cNvSpPr>
            <a:spLocks noGrp="1"/>
          </p:cNvSpPr>
          <p:nvPr>
            <p:ph type="title"/>
          </p:nvPr>
        </p:nvSpPr>
        <p:spPr/>
        <p:txBody>
          <a:bodyPr/>
          <a:lstStyle/>
          <a:p>
            <a:r>
              <a:rPr lang="en-CA" dirty="0" smtClean="0"/>
              <a:t>Objectives</a:t>
            </a:r>
            <a:endParaRPr lang="en-US" dirty="0"/>
          </a:p>
        </p:txBody>
      </p:sp>
    </p:spTree>
    <p:extLst>
      <p:ext uri="{BB962C8B-B14F-4D97-AF65-F5344CB8AC3E}">
        <p14:creationId xmlns:p14="http://schemas.microsoft.com/office/powerpoint/2010/main" val="4168719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Copyright Pearson Prentice Hall</a:t>
            </a:r>
          </a:p>
        </p:txBody>
      </p:sp>
      <p:pic>
        <p:nvPicPr>
          <p:cNvPr id="1314821" name="Picture 5" descr="ch24_section01_slide11"/>
          <p:cNvPicPr>
            <a:picLocks noChangeAspect="1" noChangeArrowheads="1"/>
          </p:cNvPicPr>
          <p:nvPr/>
        </p:nvPicPr>
        <p:blipFill>
          <a:blip r:embed="rId3">
            <a:extLst>
              <a:ext uri="{28A0092B-C50C-407E-A947-70E740481C1C}">
                <a14:useLocalDpi xmlns:a14="http://schemas.microsoft.com/office/drawing/2010/main" val="0"/>
              </a:ext>
            </a:extLst>
          </a:blip>
          <a:srcRect l="1591" t="552" r="1862" b="868"/>
          <a:stretch>
            <a:fillRect/>
          </a:stretch>
        </p:blipFill>
        <p:spPr bwMode="auto">
          <a:xfrm>
            <a:off x="1176338" y="518318"/>
            <a:ext cx="6313487" cy="5999163"/>
          </a:xfrm>
          <a:prstGeom prst="rect">
            <a:avLst/>
          </a:prstGeom>
          <a:noFill/>
          <a:extLst>
            <a:ext uri="{909E8E84-426E-40DD-AFC4-6F175D3DCCD1}">
              <a14:hiddenFill xmlns:a14="http://schemas.microsoft.com/office/drawing/2010/main">
                <a:solidFill>
                  <a:srgbClr val="FFFFFF"/>
                </a:solidFill>
              </a14:hiddenFill>
            </a:ext>
          </a:extLst>
        </p:spPr>
      </p:pic>
      <p:sp>
        <p:nvSpPr>
          <p:cNvPr id="1314822" name="Text Box 6"/>
          <p:cNvSpPr txBox="1">
            <a:spLocks noChangeArrowheads="1"/>
          </p:cNvSpPr>
          <p:nvPr/>
        </p:nvSpPr>
        <p:spPr bwMode="auto">
          <a:xfrm>
            <a:off x="5930900" y="1246188"/>
            <a:ext cx="1116013" cy="3667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Meiosis </a:t>
            </a:r>
          </a:p>
        </p:txBody>
      </p:sp>
      <p:sp>
        <p:nvSpPr>
          <p:cNvPr id="1314826" name="Text Box 10"/>
          <p:cNvSpPr txBox="1">
            <a:spLocks noChangeArrowheads="1"/>
          </p:cNvSpPr>
          <p:nvPr/>
        </p:nvSpPr>
        <p:spPr bwMode="auto">
          <a:xfrm>
            <a:off x="6153150" y="5822950"/>
            <a:ext cx="1495425"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Fertilization</a:t>
            </a:r>
            <a:r>
              <a:rPr lang="en-US" altLang="en-US" b="0" dirty="0">
                <a:solidFill>
                  <a:schemeClr val="bg1"/>
                </a:solidFill>
              </a:rPr>
              <a:t> </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641009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Copyright Pearson Prentice Hall</a:t>
            </a:r>
          </a:p>
        </p:txBody>
      </p:sp>
      <p:pic>
        <p:nvPicPr>
          <p:cNvPr id="1316869" name="Picture 5" descr="ch24_section01_slid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1481138"/>
            <a:ext cx="6542087" cy="4997450"/>
          </a:xfrm>
          <a:prstGeom prst="rect">
            <a:avLst/>
          </a:prstGeom>
          <a:noFill/>
          <a:extLst>
            <a:ext uri="{909E8E84-426E-40DD-AFC4-6F175D3DCCD1}">
              <a14:hiddenFill xmlns:a14="http://schemas.microsoft.com/office/drawing/2010/main">
                <a:solidFill>
                  <a:srgbClr val="FFFFFF"/>
                </a:solidFill>
              </a14:hiddenFill>
            </a:ext>
          </a:extLst>
        </p:spPr>
      </p:pic>
      <p:sp>
        <p:nvSpPr>
          <p:cNvPr id="1316867" name="Rectangle 3"/>
          <p:cNvSpPr>
            <a:spLocks noGrp="1" noChangeArrowheads="1"/>
          </p:cNvSpPr>
          <p:nvPr>
            <p:ph type="body" idx="1"/>
          </p:nvPr>
        </p:nvSpPr>
        <p:spPr>
          <a:xfrm>
            <a:off x="3258297" y="1930682"/>
            <a:ext cx="7745505" cy="3877815"/>
          </a:xfrm>
          <a:noFill/>
        </p:spPr>
        <p:txBody>
          <a:bodyPr/>
          <a:lstStyle/>
          <a:p>
            <a:r>
              <a:rPr lang="en-US" altLang="en-US" dirty="0"/>
              <a:t>Male Cones</a:t>
            </a:r>
          </a:p>
        </p:txBody>
      </p:sp>
      <p:sp>
        <p:nvSpPr>
          <p:cNvPr id="1316871" name="Rectangle 7"/>
          <p:cNvSpPr>
            <a:spLocks noChangeArrowheads="1"/>
          </p:cNvSpPr>
          <p:nvPr/>
        </p:nvSpPr>
        <p:spPr bwMode="auto">
          <a:xfrm>
            <a:off x="1752600" y="5969000"/>
            <a:ext cx="977900" cy="4445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6870" name="Text Box 6"/>
          <p:cNvSpPr txBox="1">
            <a:spLocks noChangeArrowheads="1"/>
          </p:cNvSpPr>
          <p:nvPr/>
        </p:nvSpPr>
        <p:spPr bwMode="auto">
          <a:xfrm>
            <a:off x="1093788" y="5788025"/>
            <a:ext cx="2376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Mature sporophyte</a:t>
            </a:r>
          </a:p>
        </p:txBody>
      </p:sp>
      <p:sp>
        <p:nvSpPr>
          <p:cNvPr id="1316873" name="Rectangle 9"/>
          <p:cNvSpPr>
            <a:spLocks noChangeArrowheads="1"/>
          </p:cNvSpPr>
          <p:nvPr/>
        </p:nvSpPr>
        <p:spPr bwMode="auto">
          <a:xfrm>
            <a:off x="4178300" y="3822700"/>
            <a:ext cx="584200" cy="4445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6872" name="Text Box 8"/>
          <p:cNvSpPr txBox="1">
            <a:spLocks noChangeArrowheads="1"/>
          </p:cNvSpPr>
          <p:nvPr/>
        </p:nvSpPr>
        <p:spPr bwMode="auto">
          <a:xfrm>
            <a:off x="4013200" y="3759200"/>
            <a:ext cx="88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Pollen cone</a:t>
            </a:r>
          </a:p>
        </p:txBody>
      </p:sp>
      <p:sp>
        <p:nvSpPr>
          <p:cNvPr id="1316875" name="Rectangle 11"/>
          <p:cNvSpPr>
            <a:spLocks noChangeArrowheads="1"/>
          </p:cNvSpPr>
          <p:nvPr/>
        </p:nvSpPr>
        <p:spPr bwMode="auto">
          <a:xfrm>
            <a:off x="5600700" y="4000500"/>
            <a:ext cx="1346200" cy="482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6876" name="Rectangle 12"/>
          <p:cNvSpPr>
            <a:spLocks noChangeArrowheads="1"/>
          </p:cNvSpPr>
          <p:nvPr/>
        </p:nvSpPr>
        <p:spPr bwMode="auto">
          <a:xfrm>
            <a:off x="6908800" y="4279900"/>
            <a:ext cx="393700" cy="177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6874" name="Text Box 10"/>
          <p:cNvSpPr txBox="1">
            <a:spLocks noChangeArrowheads="1"/>
          </p:cNvSpPr>
          <p:nvPr/>
        </p:nvSpPr>
        <p:spPr bwMode="auto">
          <a:xfrm>
            <a:off x="5835650" y="4238625"/>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Pollen grain (N) (male gametophytes)</a:t>
            </a:r>
          </a:p>
        </p:txBody>
      </p:sp>
    </p:spTree>
    <p:extLst>
      <p:ext uri="{BB962C8B-B14F-4D97-AF65-F5344CB8AC3E}">
        <p14:creationId xmlns:p14="http://schemas.microsoft.com/office/powerpoint/2010/main" val="5136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8917" name="Picture 5" descr="ch24_section01_slide13"/>
          <p:cNvPicPr>
            <a:picLocks noChangeAspect="1" noChangeArrowheads="1"/>
          </p:cNvPicPr>
          <p:nvPr/>
        </p:nvPicPr>
        <p:blipFill>
          <a:blip r:embed="rId3">
            <a:extLst>
              <a:ext uri="{28A0092B-C50C-407E-A947-70E740481C1C}">
                <a14:useLocalDpi xmlns:a14="http://schemas.microsoft.com/office/drawing/2010/main" val="0"/>
              </a:ext>
            </a:extLst>
          </a:blip>
          <a:srcRect b="2245"/>
          <a:stretch>
            <a:fillRect/>
          </a:stretch>
        </p:blipFill>
        <p:spPr bwMode="auto">
          <a:xfrm>
            <a:off x="679450" y="901700"/>
            <a:ext cx="7607300" cy="5256213"/>
          </a:xfrm>
          <a:prstGeom prst="rect">
            <a:avLst/>
          </a:prstGeom>
          <a:noFill/>
          <a:extLst>
            <a:ext uri="{909E8E84-426E-40DD-AFC4-6F175D3DCCD1}">
              <a14:hiddenFill xmlns:a14="http://schemas.microsoft.com/office/drawing/2010/main">
                <a:solidFill>
                  <a:srgbClr val="FFFFFF"/>
                </a:solidFill>
              </a14:hiddenFill>
            </a:ext>
          </a:extLst>
        </p:spPr>
      </p:pic>
      <p:sp>
        <p:nvSpPr>
          <p:cNvPr id="1318915" name="Rectangle 3"/>
          <p:cNvSpPr>
            <a:spLocks noGrp="1" noChangeArrowheads="1"/>
          </p:cNvSpPr>
          <p:nvPr>
            <p:ph type="body" idx="1"/>
          </p:nvPr>
        </p:nvSpPr>
        <p:spPr>
          <a:xfrm>
            <a:off x="73773" y="997967"/>
            <a:ext cx="7745505" cy="3877815"/>
          </a:xfrm>
          <a:noFill/>
        </p:spPr>
        <p:txBody>
          <a:bodyPr/>
          <a:lstStyle/>
          <a:p>
            <a:r>
              <a:rPr lang="en-US" altLang="en-US" dirty="0"/>
              <a:t>Female Cones</a:t>
            </a:r>
          </a:p>
        </p:txBody>
      </p:sp>
      <p:sp>
        <p:nvSpPr>
          <p:cNvPr id="1318919" name="Rectangle 7"/>
          <p:cNvSpPr>
            <a:spLocks noChangeArrowheads="1"/>
          </p:cNvSpPr>
          <p:nvPr/>
        </p:nvSpPr>
        <p:spPr bwMode="auto">
          <a:xfrm>
            <a:off x="1244600" y="5880100"/>
            <a:ext cx="749300" cy="3683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18" name="Text Box 6"/>
          <p:cNvSpPr txBox="1">
            <a:spLocks noChangeArrowheads="1"/>
          </p:cNvSpPr>
          <p:nvPr/>
        </p:nvSpPr>
        <p:spPr bwMode="auto">
          <a:xfrm>
            <a:off x="674688" y="5702300"/>
            <a:ext cx="2390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Mature</a:t>
            </a:r>
            <a:r>
              <a:rPr lang="en-US" altLang="en-US" b="0"/>
              <a:t> </a:t>
            </a:r>
            <a:r>
              <a:rPr lang="en-US" altLang="en-US"/>
              <a:t>sporophyte</a:t>
            </a:r>
          </a:p>
        </p:txBody>
      </p:sp>
      <p:sp>
        <p:nvSpPr>
          <p:cNvPr id="1318921" name="Rectangle 9"/>
          <p:cNvSpPr>
            <a:spLocks noChangeArrowheads="1"/>
          </p:cNvSpPr>
          <p:nvPr/>
        </p:nvSpPr>
        <p:spPr bwMode="auto">
          <a:xfrm>
            <a:off x="2882900" y="2717800"/>
            <a:ext cx="4064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0" name="Text Box 8"/>
          <p:cNvSpPr txBox="1">
            <a:spLocks noChangeArrowheads="1"/>
          </p:cNvSpPr>
          <p:nvPr/>
        </p:nvSpPr>
        <p:spPr bwMode="auto">
          <a:xfrm>
            <a:off x="2451100" y="2616200"/>
            <a:ext cx="1216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Seed cone</a:t>
            </a:r>
          </a:p>
        </p:txBody>
      </p:sp>
      <p:sp>
        <p:nvSpPr>
          <p:cNvPr id="1318923" name="Rectangle 11"/>
          <p:cNvSpPr>
            <a:spLocks noChangeArrowheads="1"/>
          </p:cNvSpPr>
          <p:nvPr/>
        </p:nvSpPr>
        <p:spPr bwMode="auto">
          <a:xfrm>
            <a:off x="3429000" y="863600"/>
            <a:ext cx="508000" cy="5715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2" name="Text Box 10"/>
          <p:cNvSpPr txBox="1">
            <a:spLocks noChangeArrowheads="1"/>
          </p:cNvSpPr>
          <p:nvPr/>
        </p:nvSpPr>
        <p:spPr bwMode="auto">
          <a:xfrm>
            <a:off x="2781300" y="914400"/>
            <a:ext cx="160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Cone scale</a:t>
            </a:r>
          </a:p>
        </p:txBody>
      </p:sp>
      <p:sp>
        <p:nvSpPr>
          <p:cNvPr id="1318925" name="Rectangle 13"/>
          <p:cNvSpPr>
            <a:spLocks noChangeArrowheads="1"/>
          </p:cNvSpPr>
          <p:nvPr/>
        </p:nvSpPr>
        <p:spPr bwMode="auto">
          <a:xfrm>
            <a:off x="3860800" y="2667000"/>
            <a:ext cx="508000" cy="152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4" name="Text Box 12"/>
          <p:cNvSpPr txBox="1">
            <a:spLocks noChangeArrowheads="1"/>
          </p:cNvSpPr>
          <p:nvPr/>
        </p:nvSpPr>
        <p:spPr bwMode="auto">
          <a:xfrm>
            <a:off x="3657600" y="2574925"/>
            <a:ext cx="1231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Ovules </a:t>
            </a:r>
          </a:p>
        </p:txBody>
      </p:sp>
      <p:sp>
        <p:nvSpPr>
          <p:cNvPr id="1318927" name="Rectangle 15"/>
          <p:cNvSpPr>
            <a:spLocks noChangeArrowheads="1"/>
          </p:cNvSpPr>
          <p:nvPr/>
        </p:nvSpPr>
        <p:spPr bwMode="auto">
          <a:xfrm>
            <a:off x="5651500" y="990600"/>
            <a:ext cx="10160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6" name="Text Box 14"/>
          <p:cNvSpPr txBox="1">
            <a:spLocks noChangeArrowheads="1"/>
          </p:cNvSpPr>
          <p:nvPr/>
        </p:nvSpPr>
        <p:spPr bwMode="auto">
          <a:xfrm>
            <a:off x="5568950" y="933450"/>
            <a:ext cx="2090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Diploid cell (2N)</a:t>
            </a:r>
          </a:p>
        </p:txBody>
      </p:sp>
      <p:sp>
        <p:nvSpPr>
          <p:cNvPr id="1318929" name="Rectangle 17"/>
          <p:cNvSpPr>
            <a:spLocks noChangeArrowheads="1"/>
          </p:cNvSpPr>
          <p:nvPr/>
        </p:nvSpPr>
        <p:spPr bwMode="auto">
          <a:xfrm>
            <a:off x="6070600" y="1816100"/>
            <a:ext cx="393700" cy="1397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8" name="Text Box 16"/>
          <p:cNvSpPr txBox="1">
            <a:spLocks noChangeArrowheads="1"/>
          </p:cNvSpPr>
          <p:nvPr/>
        </p:nvSpPr>
        <p:spPr bwMode="auto">
          <a:xfrm>
            <a:off x="5978525" y="1685925"/>
            <a:ext cx="887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Ovule </a:t>
            </a:r>
          </a:p>
        </p:txBody>
      </p:sp>
      <p:sp>
        <p:nvSpPr>
          <p:cNvPr id="1318931" name="Rectangle 19"/>
          <p:cNvSpPr>
            <a:spLocks noChangeArrowheads="1"/>
          </p:cNvSpPr>
          <p:nvPr/>
        </p:nvSpPr>
        <p:spPr bwMode="auto">
          <a:xfrm>
            <a:off x="7375525" y="2695575"/>
            <a:ext cx="692150" cy="530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30" name="Text Box 18"/>
          <p:cNvSpPr txBox="1">
            <a:spLocks noChangeArrowheads="1"/>
          </p:cNvSpPr>
          <p:nvPr/>
        </p:nvSpPr>
        <p:spPr bwMode="auto">
          <a:xfrm>
            <a:off x="7296150" y="2651125"/>
            <a:ext cx="191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Four haploid cells (N)</a:t>
            </a:r>
          </a:p>
        </p:txBody>
      </p:sp>
      <p:sp>
        <p:nvSpPr>
          <p:cNvPr id="1318933" name="Rectangle 21"/>
          <p:cNvSpPr>
            <a:spLocks noChangeArrowheads="1"/>
          </p:cNvSpPr>
          <p:nvPr/>
        </p:nvSpPr>
        <p:spPr bwMode="auto">
          <a:xfrm>
            <a:off x="7429500" y="4038600"/>
            <a:ext cx="850900" cy="5207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32" name="Text Box 20"/>
          <p:cNvSpPr txBox="1">
            <a:spLocks noChangeArrowheads="1"/>
          </p:cNvSpPr>
          <p:nvPr/>
        </p:nvSpPr>
        <p:spPr bwMode="auto">
          <a:xfrm>
            <a:off x="7378700" y="3937000"/>
            <a:ext cx="19177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Female gametophyte (N)</a:t>
            </a:r>
          </a:p>
        </p:txBody>
      </p:sp>
    </p:spTree>
    <p:extLst>
      <p:ext uri="{BB962C8B-B14F-4D97-AF65-F5344CB8AC3E}">
        <p14:creationId xmlns:p14="http://schemas.microsoft.com/office/powerpoint/2010/main" val="2614214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3" name="Rectangle 3"/>
          <p:cNvSpPr>
            <a:spLocks noGrp="1" noChangeArrowheads="1"/>
          </p:cNvSpPr>
          <p:nvPr>
            <p:ph type="body" idx="1"/>
          </p:nvPr>
        </p:nvSpPr>
        <p:spPr>
          <a:xfrm>
            <a:off x="0" y="2045941"/>
            <a:ext cx="7745505" cy="3877815"/>
          </a:xfrm>
          <a:noFill/>
        </p:spPr>
        <p:txBody>
          <a:bodyPr/>
          <a:lstStyle/>
          <a:p>
            <a:r>
              <a:rPr lang="en-US" altLang="en-US" dirty="0"/>
              <a:t>If pollen grains land on and enter an ovule, </a:t>
            </a:r>
            <a:r>
              <a:rPr lang="en-US" altLang="en-US" b="1" dirty="0"/>
              <a:t>pollination</a:t>
            </a:r>
            <a:r>
              <a:rPr lang="en-US" altLang="en-US" dirty="0"/>
              <a:t> occurs.</a:t>
            </a:r>
          </a:p>
          <a:p>
            <a:r>
              <a:rPr lang="en-US" altLang="en-US" dirty="0"/>
              <a:t>A </a:t>
            </a:r>
            <a:r>
              <a:rPr lang="en-US" altLang="en-US" b="1" dirty="0"/>
              <a:t>pollen tube</a:t>
            </a:r>
            <a:r>
              <a:rPr lang="en-US" altLang="en-US" dirty="0"/>
              <a:t> grows out of each pollen grain and releases sperm near an egg.</a:t>
            </a:r>
          </a:p>
        </p:txBody>
      </p:sp>
      <p:pic>
        <p:nvPicPr>
          <p:cNvPr id="1320968" name="Picture 8" descr="p61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270" y="3086100"/>
            <a:ext cx="1911350" cy="3771900"/>
          </a:xfrm>
          <a:prstGeom prst="rect">
            <a:avLst/>
          </a:prstGeom>
          <a:noFill/>
          <a:extLst>
            <a:ext uri="{909E8E84-426E-40DD-AFC4-6F175D3DCCD1}">
              <a14:hiddenFill xmlns:a14="http://schemas.microsoft.com/office/drawing/2010/main">
                <a:solidFill>
                  <a:srgbClr val="FFFFFF"/>
                </a:solidFill>
              </a14:hiddenFill>
            </a:ext>
          </a:extLst>
        </p:spPr>
      </p:pic>
      <p:sp>
        <p:nvSpPr>
          <p:cNvPr id="1320973" name="Text Box 13"/>
          <p:cNvSpPr txBox="1">
            <a:spLocks noChangeArrowheads="1"/>
          </p:cNvSpPr>
          <p:nvPr/>
        </p:nvSpPr>
        <p:spPr bwMode="auto">
          <a:xfrm>
            <a:off x="5267325" y="4573588"/>
            <a:ext cx="98777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Egg </a:t>
            </a:r>
            <a:r>
              <a:rPr lang="en-US" altLang="en-US" dirty="0" smtClean="0"/>
              <a:t>cell</a:t>
            </a:r>
            <a:endParaRPr lang="en-US" altLang="en-US" dirty="0"/>
          </a:p>
        </p:txBody>
      </p:sp>
      <p:sp>
        <p:nvSpPr>
          <p:cNvPr id="1320974" name="Text Box 14"/>
          <p:cNvSpPr txBox="1">
            <a:spLocks noChangeArrowheads="1"/>
          </p:cNvSpPr>
          <p:nvPr/>
        </p:nvSpPr>
        <p:spPr bwMode="auto">
          <a:xfrm>
            <a:off x="5657850" y="5062538"/>
            <a:ext cx="19621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Discharged sperm nucleus</a:t>
            </a:r>
          </a:p>
        </p:txBody>
      </p:sp>
      <p:sp>
        <p:nvSpPr>
          <p:cNvPr id="1320975" name="Text Box 15"/>
          <p:cNvSpPr txBox="1">
            <a:spLocks noChangeArrowheads="1"/>
          </p:cNvSpPr>
          <p:nvPr/>
        </p:nvSpPr>
        <p:spPr bwMode="auto">
          <a:xfrm>
            <a:off x="5197475" y="5837238"/>
            <a:ext cx="1416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Pollen tube</a:t>
            </a:r>
          </a:p>
        </p:txBody>
      </p:sp>
      <p:sp>
        <p:nvSpPr>
          <p:cNvPr id="1320977" name="Line 17"/>
          <p:cNvSpPr>
            <a:spLocks noChangeShapeType="1"/>
          </p:cNvSpPr>
          <p:nvPr/>
        </p:nvSpPr>
        <p:spPr bwMode="auto">
          <a:xfrm flipV="1">
            <a:off x="4570413" y="5365750"/>
            <a:ext cx="1096962" cy="3651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0978" name="Line 18"/>
          <p:cNvSpPr>
            <a:spLocks noChangeShapeType="1"/>
          </p:cNvSpPr>
          <p:nvPr/>
        </p:nvSpPr>
        <p:spPr bwMode="auto">
          <a:xfrm>
            <a:off x="4362450" y="6010275"/>
            <a:ext cx="838200" cy="95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7"/>
          <p:cNvSpPr>
            <a:spLocks noChangeShapeType="1"/>
          </p:cNvSpPr>
          <p:nvPr/>
        </p:nvSpPr>
        <p:spPr bwMode="auto">
          <a:xfrm flipV="1">
            <a:off x="4362450" y="4800600"/>
            <a:ext cx="971550" cy="50601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94201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p:txBody>
          <a:bodyPr/>
          <a:lstStyle/>
          <a:p>
            <a:r>
              <a:rPr lang="en-US" altLang="en-US"/>
              <a:t>Life Cycle of Gymnosperms</a:t>
            </a:r>
          </a:p>
        </p:txBody>
      </p:sp>
      <p:sp>
        <p:nvSpPr>
          <p:cNvPr id="1323011" name="Rectangle 3"/>
          <p:cNvSpPr>
            <a:spLocks noGrp="1" noChangeArrowheads="1"/>
          </p:cNvSpPr>
          <p:nvPr>
            <p:ph type="body" idx="1"/>
          </p:nvPr>
        </p:nvSpPr>
        <p:spPr>
          <a:noFill/>
        </p:spPr>
        <p:txBody>
          <a:bodyPr/>
          <a:lstStyle/>
          <a:p>
            <a:r>
              <a:rPr lang="en-US" altLang="en-US" dirty="0"/>
              <a:t>Fertilization produces a </a:t>
            </a:r>
            <a:r>
              <a:rPr lang="en-US" altLang="en-US" b="1" dirty="0"/>
              <a:t>diploid zygote </a:t>
            </a:r>
            <a:r>
              <a:rPr lang="en-US" altLang="en-US" dirty="0"/>
              <a:t>which develops into a new </a:t>
            </a:r>
            <a:r>
              <a:rPr lang="en-US" altLang="en-US" b="1" dirty="0"/>
              <a:t>sporophyte</a:t>
            </a:r>
            <a:r>
              <a:rPr lang="en-US" altLang="en-US" dirty="0"/>
              <a:t> plant.</a:t>
            </a:r>
          </a:p>
        </p:txBody>
      </p:sp>
      <p:pic>
        <p:nvPicPr>
          <p:cNvPr id="1323016" name="Picture 8" descr="p61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592" y="3004344"/>
            <a:ext cx="1941052" cy="3830637"/>
          </a:xfrm>
          <a:prstGeom prst="rect">
            <a:avLst/>
          </a:prstGeom>
          <a:noFill/>
          <a:extLst>
            <a:ext uri="{909E8E84-426E-40DD-AFC4-6F175D3DCCD1}">
              <a14:hiddenFill xmlns:a14="http://schemas.microsoft.com/office/drawing/2010/main">
                <a:solidFill>
                  <a:srgbClr val="FFFFFF"/>
                </a:solidFill>
              </a14:hiddenFill>
            </a:ext>
          </a:extLst>
        </p:spPr>
      </p:pic>
      <p:sp>
        <p:nvSpPr>
          <p:cNvPr id="1323017" name="Text Box 9"/>
          <p:cNvSpPr txBox="1">
            <a:spLocks noChangeArrowheads="1"/>
          </p:cNvSpPr>
          <p:nvPr/>
        </p:nvSpPr>
        <p:spPr bwMode="auto">
          <a:xfrm>
            <a:off x="5764213" y="4351338"/>
            <a:ext cx="20891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Zygote (2N)</a:t>
            </a:r>
          </a:p>
          <a:p>
            <a:r>
              <a:rPr lang="en-US" altLang="en-US"/>
              <a:t>(new sporophyte)</a:t>
            </a:r>
          </a:p>
        </p:txBody>
      </p:sp>
      <p:sp>
        <p:nvSpPr>
          <p:cNvPr id="1323018" name="Line 10"/>
          <p:cNvSpPr>
            <a:spLocks noChangeShapeType="1"/>
          </p:cNvSpPr>
          <p:nvPr/>
        </p:nvSpPr>
        <p:spPr bwMode="auto">
          <a:xfrm flipV="1">
            <a:off x="3581400" y="4722812"/>
            <a:ext cx="2217738" cy="7635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01554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9" name="Rectangle 3"/>
          <p:cNvSpPr>
            <a:spLocks noGrp="1" noChangeArrowheads="1"/>
          </p:cNvSpPr>
          <p:nvPr>
            <p:ph type="body" idx="1"/>
          </p:nvPr>
        </p:nvSpPr>
        <p:spPr>
          <a:xfrm>
            <a:off x="781797" y="918816"/>
            <a:ext cx="7745505" cy="3877815"/>
          </a:xfrm>
          <a:noFill/>
        </p:spPr>
        <p:txBody>
          <a:bodyPr/>
          <a:lstStyle/>
          <a:p>
            <a:r>
              <a:rPr lang="en-US" altLang="en-US" dirty="0"/>
              <a:t>This zygote grows into an </a:t>
            </a:r>
            <a:r>
              <a:rPr lang="en-US" altLang="en-US" b="1" dirty="0" smtClean="0"/>
              <a:t>embryo</a:t>
            </a:r>
            <a:r>
              <a:rPr lang="en-US" altLang="en-US" dirty="0" smtClean="0"/>
              <a:t> </a:t>
            </a:r>
            <a:r>
              <a:rPr lang="en-US" altLang="en-US" dirty="0"/>
              <a:t>and is encased within what will develop into a seed.</a:t>
            </a:r>
          </a:p>
        </p:txBody>
      </p:sp>
      <p:pic>
        <p:nvPicPr>
          <p:cNvPr id="1325064" name="Picture 8" descr="p61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766" y="2534444"/>
            <a:ext cx="1931256" cy="3810000"/>
          </a:xfrm>
          <a:prstGeom prst="rect">
            <a:avLst/>
          </a:prstGeom>
          <a:noFill/>
          <a:extLst>
            <a:ext uri="{909E8E84-426E-40DD-AFC4-6F175D3DCCD1}">
              <a14:hiddenFill xmlns:a14="http://schemas.microsoft.com/office/drawing/2010/main">
                <a:solidFill>
                  <a:srgbClr val="FFFFFF"/>
                </a:solidFill>
              </a14:hiddenFill>
            </a:ext>
          </a:extLst>
        </p:spPr>
      </p:pic>
      <p:sp>
        <p:nvSpPr>
          <p:cNvPr id="1325065" name="Text Box 9"/>
          <p:cNvSpPr txBox="1">
            <a:spLocks noChangeArrowheads="1"/>
          </p:cNvSpPr>
          <p:nvPr/>
        </p:nvSpPr>
        <p:spPr bwMode="auto">
          <a:xfrm>
            <a:off x="5386388" y="4256088"/>
            <a:ext cx="23685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Gametophyte tissue</a:t>
            </a:r>
          </a:p>
        </p:txBody>
      </p:sp>
      <p:sp>
        <p:nvSpPr>
          <p:cNvPr id="1325066" name="Text Box 10"/>
          <p:cNvSpPr txBox="1">
            <a:spLocks noChangeArrowheads="1"/>
          </p:cNvSpPr>
          <p:nvPr/>
        </p:nvSpPr>
        <p:spPr bwMode="auto">
          <a:xfrm>
            <a:off x="5472113" y="4833938"/>
            <a:ext cx="1543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Embryo (2N)</a:t>
            </a:r>
          </a:p>
        </p:txBody>
      </p:sp>
      <p:sp>
        <p:nvSpPr>
          <p:cNvPr id="1325067" name="Text Box 11"/>
          <p:cNvSpPr txBox="1">
            <a:spLocks noChangeArrowheads="1"/>
          </p:cNvSpPr>
          <p:nvPr/>
        </p:nvSpPr>
        <p:spPr bwMode="auto">
          <a:xfrm>
            <a:off x="5311775" y="5364163"/>
            <a:ext cx="19875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Seed coat</a:t>
            </a:r>
          </a:p>
          <a:p>
            <a:r>
              <a:rPr lang="en-US" altLang="en-US"/>
              <a:t>(old sporophyte)</a:t>
            </a:r>
          </a:p>
        </p:txBody>
      </p:sp>
      <p:sp>
        <p:nvSpPr>
          <p:cNvPr id="1325068" name="Text Box 12"/>
          <p:cNvSpPr txBox="1">
            <a:spLocks noChangeArrowheads="1"/>
          </p:cNvSpPr>
          <p:nvPr/>
        </p:nvSpPr>
        <p:spPr bwMode="auto">
          <a:xfrm>
            <a:off x="3436144" y="2534444"/>
            <a:ext cx="7302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Seed</a:t>
            </a:r>
          </a:p>
        </p:txBody>
      </p:sp>
      <p:sp>
        <p:nvSpPr>
          <p:cNvPr id="1325069" name="Line 13"/>
          <p:cNvSpPr>
            <a:spLocks noChangeShapeType="1"/>
          </p:cNvSpPr>
          <p:nvPr/>
        </p:nvSpPr>
        <p:spPr bwMode="auto">
          <a:xfrm flipV="1">
            <a:off x="4673600" y="4451350"/>
            <a:ext cx="774700" cy="539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5070" name="Line 14"/>
          <p:cNvSpPr>
            <a:spLocks noChangeShapeType="1"/>
          </p:cNvSpPr>
          <p:nvPr/>
        </p:nvSpPr>
        <p:spPr bwMode="auto">
          <a:xfrm flipV="1">
            <a:off x="4495800" y="5029200"/>
            <a:ext cx="1009650" cy="260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5071" name="Line 15"/>
          <p:cNvSpPr>
            <a:spLocks noChangeShapeType="1"/>
          </p:cNvSpPr>
          <p:nvPr/>
        </p:nvSpPr>
        <p:spPr bwMode="auto">
          <a:xfrm>
            <a:off x="4654550" y="5594350"/>
            <a:ext cx="635000" cy="190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10072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7" name="Rectangle 3"/>
          <p:cNvSpPr>
            <a:spLocks noGrp="1" noChangeArrowheads="1"/>
          </p:cNvSpPr>
          <p:nvPr>
            <p:ph type="body" idx="1"/>
          </p:nvPr>
        </p:nvSpPr>
        <p:spPr>
          <a:noFill/>
        </p:spPr>
        <p:txBody>
          <a:bodyPr/>
          <a:lstStyle/>
          <a:p>
            <a:r>
              <a:rPr lang="en-US" altLang="en-US" dirty="0"/>
              <a:t>The seed is then dispersed by wind.</a:t>
            </a:r>
          </a:p>
          <a:p>
            <a:r>
              <a:rPr lang="en-US" altLang="en-US" dirty="0"/>
              <a:t>When conditions are favorable, the seed </a:t>
            </a:r>
            <a:r>
              <a:rPr lang="en-US" altLang="en-US" b="1" dirty="0"/>
              <a:t>germinates</a:t>
            </a:r>
            <a:r>
              <a:rPr lang="en-US" altLang="en-US" dirty="0"/>
              <a:t> and its embryo grows into a </a:t>
            </a:r>
            <a:r>
              <a:rPr lang="en-US" altLang="en-US" b="1" dirty="0"/>
              <a:t>seedling</a:t>
            </a:r>
            <a:r>
              <a:rPr lang="en-US" altLang="en-US" dirty="0"/>
              <a:t>.</a:t>
            </a:r>
          </a:p>
        </p:txBody>
      </p:sp>
      <p:sp>
        <p:nvSpPr>
          <p:cNvPr id="2" name="Title 1"/>
          <p:cNvSpPr>
            <a:spLocks noGrp="1"/>
          </p:cNvSpPr>
          <p:nvPr>
            <p:ph type="title"/>
          </p:nvPr>
        </p:nvSpPr>
        <p:spPr/>
        <p:txBody>
          <a:bodyPr/>
          <a:lstStyle/>
          <a:p>
            <a:endParaRPr lang="en-US"/>
          </a:p>
        </p:txBody>
      </p:sp>
      <p:pic>
        <p:nvPicPr>
          <p:cNvPr id="6" name="Picture 5" descr="ch24_section01_slide11"/>
          <p:cNvPicPr>
            <a:picLocks noChangeAspect="1" noChangeArrowheads="1"/>
          </p:cNvPicPr>
          <p:nvPr/>
        </p:nvPicPr>
        <p:blipFill rotWithShape="1">
          <a:blip r:embed="rId3">
            <a:extLst>
              <a:ext uri="{28A0092B-C50C-407E-A947-70E740481C1C}">
                <a14:useLocalDpi xmlns:a14="http://schemas.microsoft.com/office/drawing/2010/main" val="0"/>
              </a:ext>
            </a:extLst>
          </a:blip>
          <a:srcRect l="15064" t="62155" r="55804" b="868"/>
          <a:stretch/>
        </p:blipFill>
        <p:spPr bwMode="auto">
          <a:xfrm>
            <a:off x="2819400" y="3505200"/>
            <a:ext cx="2590800" cy="306038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4114800" y="6196250"/>
            <a:ext cx="1928733"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Germinated seed</a:t>
            </a:r>
            <a:endParaRPr lang="en-US" altLang="en-US" dirty="0"/>
          </a:p>
        </p:txBody>
      </p:sp>
      <p:sp>
        <p:nvSpPr>
          <p:cNvPr id="9" name="Text Box 9"/>
          <p:cNvSpPr txBox="1">
            <a:spLocks noChangeArrowheads="1"/>
          </p:cNvSpPr>
          <p:nvPr/>
        </p:nvSpPr>
        <p:spPr bwMode="auto">
          <a:xfrm>
            <a:off x="2894112" y="5976540"/>
            <a:ext cx="106631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Seedling</a:t>
            </a:r>
            <a:endParaRPr lang="en-US" altLang="en-US" dirty="0"/>
          </a:p>
        </p:txBody>
      </p:sp>
    </p:spTree>
    <p:extLst>
      <p:ext uri="{BB962C8B-B14F-4D97-AF65-F5344CB8AC3E}">
        <p14:creationId xmlns:p14="http://schemas.microsoft.com/office/powerpoint/2010/main" val="216860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7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30-10a1-PineMaleStrobili"/>
          <p:cNvPicPr>
            <a:picLocks noChangeAspect="1" noChangeArrowheads="1"/>
          </p:cNvPicPr>
          <p:nvPr/>
        </p:nvPicPr>
        <p:blipFill>
          <a:blip r:embed="rId4">
            <a:extLst>
              <a:ext uri="{28A0092B-C50C-407E-A947-70E740481C1C}">
                <a14:useLocalDpi xmlns:a14="http://schemas.microsoft.com/office/drawing/2010/main" val="0"/>
              </a:ext>
            </a:extLst>
          </a:blip>
          <a:srcRect t="12000"/>
          <a:stretch>
            <a:fillRect/>
          </a:stretch>
        </p:blipFill>
        <p:spPr bwMode="auto">
          <a:xfrm>
            <a:off x="152400" y="381000"/>
            <a:ext cx="2630488"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30-10a2-PollenC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550" y="381000"/>
            <a:ext cx="2011363"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30-10b1-PineFemale"/>
          <p:cNvPicPr>
            <a:picLocks noChangeAspect="1" noChangeArrowheads="1"/>
          </p:cNvPicPr>
          <p:nvPr/>
        </p:nvPicPr>
        <p:blipFill>
          <a:blip r:embed="rId6">
            <a:extLst>
              <a:ext uri="{28A0092B-C50C-407E-A947-70E740481C1C}">
                <a14:useLocalDpi xmlns:a14="http://schemas.microsoft.com/office/drawing/2010/main" val="0"/>
              </a:ext>
            </a:extLst>
          </a:blip>
          <a:srcRect l="8000" t="12000" r="8000" b="6000"/>
          <a:stretch>
            <a:fillRect/>
          </a:stretch>
        </p:blipFill>
        <p:spPr bwMode="auto">
          <a:xfrm>
            <a:off x="228600" y="3581400"/>
            <a:ext cx="237648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30-10b2-OvulateC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8763" y="3589338"/>
            <a:ext cx="20113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30-10x1-PineSporangi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4288" y="381000"/>
            <a:ext cx="1992312"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30-10x3-PineEmbry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8563" y="3581400"/>
            <a:ext cx="2001837"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8"/>
          <p:cNvSpPr>
            <a:spLocks noChangeArrowheads="1"/>
          </p:cNvSpPr>
          <p:nvPr/>
        </p:nvSpPr>
        <p:spPr bwMode="auto">
          <a:xfrm>
            <a:off x="7632700" y="2514600"/>
            <a:ext cx="995363" cy="5191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F116A"/>
                </a:solidFill>
              </a:rPr>
              <a:t>male</a:t>
            </a:r>
          </a:p>
        </p:txBody>
      </p:sp>
      <p:sp>
        <p:nvSpPr>
          <p:cNvPr id="28681" name="Rectangle 9"/>
          <p:cNvSpPr>
            <a:spLocks noChangeArrowheads="1"/>
          </p:cNvSpPr>
          <p:nvPr/>
        </p:nvSpPr>
        <p:spPr bwMode="auto">
          <a:xfrm>
            <a:off x="7316788" y="4649788"/>
            <a:ext cx="1311275" cy="519112"/>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F116A"/>
                </a:solidFill>
              </a:rPr>
              <a:t>female</a:t>
            </a:r>
          </a:p>
        </p:txBody>
      </p:sp>
      <p:sp>
        <p:nvSpPr>
          <p:cNvPr id="28682" name="Rectangle 10"/>
          <p:cNvSpPr>
            <a:spLocks noChangeArrowheads="1"/>
          </p:cNvSpPr>
          <p:nvPr/>
        </p:nvSpPr>
        <p:spPr bwMode="auto">
          <a:xfrm>
            <a:off x="301625" y="3048000"/>
            <a:ext cx="2555875" cy="396875"/>
          </a:xfrm>
          <a:prstGeom prst="rect">
            <a:avLst/>
          </a:prstGeom>
          <a:noFill/>
          <a:ln>
            <a:noFill/>
          </a:ln>
          <a:effectLst/>
          <a:extLst>
            <a:ext uri="{909E8E84-426E-40DD-AFC4-6F175D3DCCD1}">
              <a14:hiddenFill xmlns:a14="http://schemas.microsoft.com/office/drawing/2010/main">
                <a:solidFill>
                  <a:srgbClr val="FFCD1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b="1">
                <a:solidFill>
                  <a:schemeClr val="bg1"/>
                </a:solidFill>
              </a:rPr>
              <a:t>male (pollen) cones</a:t>
            </a:r>
            <a:endParaRPr lang="en-US" sz="2200" b="1">
              <a:solidFill>
                <a:schemeClr val="bg1"/>
              </a:solidFill>
            </a:endParaRPr>
          </a:p>
        </p:txBody>
      </p:sp>
      <p:sp>
        <p:nvSpPr>
          <p:cNvPr id="28683" name="Rectangle 11"/>
          <p:cNvSpPr>
            <a:spLocks noChangeArrowheads="1"/>
          </p:cNvSpPr>
          <p:nvPr/>
        </p:nvSpPr>
        <p:spPr bwMode="auto">
          <a:xfrm>
            <a:off x="847725" y="6248400"/>
            <a:ext cx="1793875" cy="396875"/>
          </a:xfrm>
          <a:prstGeom prst="rect">
            <a:avLst/>
          </a:prstGeom>
          <a:noFill/>
          <a:ln>
            <a:noFill/>
          </a:ln>
          <a:effectLst/>
          <a:extLst>
            <a:ext uri="{909E8E84-426E-40DD-AFC4-6F175D3DCCD1}">
              <a14:hiddenFill xmlns:a14="http://schemas.microsoft.com/office/drawing/2010/main">
                <a:solidFill>
                  <a:srgbClr val="FFCD1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b="1">
                <a:solidFill>
                  <a:schemeClr val="bg1"/>
                </a:solidFill>
              </a:rPr>
              <a:t>female cones</a:t>
            </a:r>
            <a:endParaRPr lang="en-US" sz="2200" b="1">
              <a:solidFill>
                <a:schemeClr val="bg1"/>
              </a:solidFill>
            </a:endParaRPr>
          </a:p>
        </p:txBody>
      </p:sp>
      <p:sp>
        <p:nvSpPr>
          <p:cNvPr id="28684" name="Rectangle 12"/>
          <p:cNvSpPr>
            <a:spLocks noChangeArrowheads="1"/>
          </p:cNvSpPr>
          <p:nvPr/>
        </p:nvSpPr>
        <p:spPr bwMode="auto">
          <a:xfrm>
            <a:off x="4922837" y="-15875"/>
            <a:ext cx="2709863" cy="396875"/>
          </a:xfrm>
          <a:prstGeom prst="rect">
            <a:avLst/>
          </a:prstGeom>
          <a:noFill/>
          <a:ln>
            <a:noFill/>
          </a:ln>
          <a:effectLst/>
          <a:extLst>
            <a:ext uri="{909E8E84-426E-40DD-AFC4-6F175D3DCCD1}">
              <a14:hiddenFill xmlns:a14="http://schemas.microsoft.com/office/drawing/2010/main">
                <a:solidFill>
                  <a:srgbClr val="FFCD1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1" dirty="0">
                <a:solidFill>
                  <a:srgbClr val="000005"/>
                </a:solidFill>
              </a:rPr>
              <a:t>sporangium &amp; pollen</a:t>
            </a:r>
            <a:endParaRPr lang="en-US" sz="2200" b="1" dirty="0">
              <a:solidFill>
                <a:schemeClr val="bg1"/>
              </a:solidFill>
            </a:endParaRPr>
          </a:p>
        </p:txBody>
      </p:sp>
      <p:sp>
        <p:nvSpPr>
          <p:cNvPr id="28685" name="Rectangle 13"/>
          <p:cNvSpPr>
            <a:spLocks noChangeArrowheads="1"/>
          </p:cNvSpPr>
          <p:nvPr/>
        </p:nvSpPr>
        <p:spPr bwMode="auto">
          <a:xfrm>
            <a:off x="5205413" y="6248400"/>
            <a:ext cx="1693862" cy="396875"/>
          </a:xfrm>
          <a:prstGeom prst="rect">
            <a:avLst/>
          </a:prstGeom>
          <a:noFill/>
          <a:ln>
            <a:noFill/>
          </a:ln>
          <a:effectLst/>
          <a:extLst>
            <a:ext uri="{909E8E84-426E-40DD-AFC4-6F175D3DCCD1}">
              <a14:hiddenFill xmlns:a14="http://schemas.microsoft.com/office/drawing/2010/main">
                <a:solidFill>
                  <a:srgbClr val="FFCD1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b="1">
                <a:solidFill>
                  <a:schemeClr val="bg1"/>
                </a:solidFill>
              </a:rPr>
              <a:t>pine embryo</a:t>
            </a:r>
            <a:endParaRPr lang="en-US" sz="2200" b="1">
              <a:solidFill>
                <a:schemeClr val="bg1"/>
              </a:solidFill>
            </a:endParaRPr>
          </a:p>
        </p:txBody>
      </p:sp>
      <p:pic>
        <p:nvPicPr>
          <p:cNvPr id="411663" name="Picture 15" descr="pin_s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381000"/>
            <a:ext cx="30892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64" name="Picture 16" descr="pic_sp_5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581400"/>
            <a:ext cx="208438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037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1663"/>
                                        </p:tgtEl>
                                        <p:attrNameLst>
                                          <p:attrName>style.visibility</p:attrName>
                                        </p:attrNameLst>
                                      </p:cBhvr>
                                      <p:to>
                                        <p:strVal val="visible"/>
                                      </p:to>
                                    </p:set>
                                    <p:animEffect transition="in" filter="wipe(left)">
                                      <p:cBhvr>
                                        <p:cTn id="7" dur="500"/>
                                        <p:tgtEl>
                                          <p:spTgt spid="411663"/>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1664"/>
                                        </p:tgtEl>
                                        <p:attrNameLst>
                                          <p:attrName>style.visibility</p:attrName>
                                        </p:attrNameLst>
                                      </p:cBhvr>
                                      <p:to>
                                        <p:strVal val="visible"/>
                                      </p:to>
                                    </p:set>
                                    <p:animEffect transition="in" filter="wipe(left)">
                                      <p:cBhvr>
                                        <p:cTn id="12" dur="500"/>
                                        <p:tgtEl>
                                          <p:spTgt spid="411664"/>
                                        </p:tgtEl>
                                      </p:cBhvr>
                                    </p:animEffect>
                                  </p:childTnLst>
                                  <p:subTnLst>
                                    <p:audio>
                                      <p:cMediaNode>
                                        <p:cTn display="0" masterRel="sameClick">
                                          <p:stCondLst>
                                            <p:cond evt="begin" delay="0">
                                              <p:tn val="10"/>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 name="Picture 2" descr="https://classconnection.s3.amazonaws.com/517/flashcards/2144517/jpg/rav32223_3023l_lg1360257866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189"/>
            <a:ext cx="9067800" cy="68150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21920" y="644778"/>
            <a:ext cx="1198080" cy="466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3000" y="89991"/>
            <a:ext cx="1219200" cy="367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6126" y="3512908"/>
            <a:ext cx="820674" cy="509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49652" y="3863034"/>
            <a:ext cx="1066800" cy="509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29000" y="1210435"/>
            <a:ext cx="762000" cy="12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77100" y="1395806"/>
            <a:ext cx="1104900" cy="513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0" y="1976937"/>
            <a:ext cx="723283" cy="42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80857" y="3936590"/>
            <a:ext cx="1534510" cy="825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48112" y="4971712"/>
            <a:ext cx="1214887" cy="667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74725" y="6241958"/>
            <a:ext cx="1090750" cy="622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33390" y="5638800"/>
            <a:ext cx="838200" cy="643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69884" y="5884480"/>
            <a:ext cx="2093116" cy="66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3588" y="5638800"/>
            <a:ext cx="1556212"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31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 grpId="0" animBg="1"/>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Evolution of Seeded Vascular Plants</a:t>
            </a:r>
          </a:p>
        </p:txBody>
      </p:sp>
      <p:sp>
        <p:nvSpPr>
          <p:cNvPr id="4099" name="Rectangle 3"/>
          <p:cNvSpPr>
            <a:spLocks noGrp="1" noChangeArrowheads="1"/>
          </p:cNvSpPr>
          <p:nvPr>
            <p:ph type="body" sz="half" idx="1"/>
          </p:nvPr>
        </p:nvSpPr>
        <p:spPr>
          <a:xfrm>
            <a:off x="304800" y="1752600"/>
            <a:ext cx="5029200" cy="4876800"/>
          </a:xfrm>
        </p:spPr>
        <p:txBody>
          <a:bodyPr>
            <a:normAutofit fontScale="92500" lnSpcReduction="10000"/>
          </a:bodyPr>
          <a:lstStyle/>
          <a:p>
            <a:r>
              <a:rPr lang="en-US" altLang="en-US" sz="2800" dirty="0" smtClean="0"/>
              <a:t>When the Mesozoic era got under way, it ushered in a time of geological and climatic instability</a:t>
            </a:r>
          </a:p>
          <a:p>
            <a:r>
              <a:rPr lang="en-US" altLang="en-US" sz="2800" dirty="0" smtClean="0"/>
              <a:t>Continental drift formed the “super continent” called Pangaea</a:t>
            </a:r>
          </a:p>
          <a:p>
            <a:pPr>
              <a:lnSpc>
                <a:spcPct val="90000"/>
              </a:lnSpc>
            </a:pPr>
            <a:r>
              <a:rPr lang="en-US" altLang="en-US" sz="2800" dirty="0"/>
              <a:t>Cooler and dryer conditions put survival pressure on the water dependent </a:t>
            </a:r>
            <a:r>
              <a:rPr lang="en-US" altLang="en-US" sz="2800" dirty="0" smtClean="0"/>
              <a:t>non-seeded </a:t>
            </a:r>
            <a:r>
              <a:rPr lang="en-US" altLang="en-US" sz="2800" dirty="0"/>
              <a:t>vascular plants</a:t>
            </a:r>
          </a:p>
          <a:p>
            <a:pPr>
              <a:lnSpc>
                <a:spcPct val="90000"/>
              </a:lnSpc>
            </a:pPr>
            <a:r>
              <a:rPr lang="en-US" altLang="en-US" sz="2800" b="1" dirty="0"/>
              <a:t>The key to survival was surviving without water</a:t>
            </a:r>
          </a:p>
          <a:p>
            <a:endParaRPr lang="en-US" altLang="en-US" sz="2800" dirty="0" smtClean="0"/>
          </a:p>
        </p:txBody>
      </p:sp>
      <p:pic>
        <p:nvPicPr>
          <p:cNvPr id="4100" name="Picture 6" descr="180px-Pangea_animation_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800"/>
            <a:ext cx="3886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0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Evolution of Seeded Vascular Plants</a:t>
            </a:r>
          </a:p>
        </p:txBody>
      </p:sp>
      <p:sp>
        <p:nvSpPr>
          <p:cNvPr id="6147" name="Rectangle 3"/>
          <p:cNvSpPr>
            <a:spLocks noGrp="1" noChangeArrowheads="1"/>
          </p:cNvSpPr>
          <p:nvPr>
            <p:ph type="body" idx="1"/>
          </p:nvPr>
        </p:nvSpPr>
        <p:spPr>
          <a:xfrm>
            <a:off x="609600" y="2057400"/>
            <a:ext cx="8229600" cy="4419600"/>
          </a:xfrm>
        </p:spPr>
        <p:txBody>
          <a:bodyPr/>
          <a:lstStyle/>
          <a:p>
            <a:pPr>
              <a:buFont typeface="Monotype Sorts" pitchFamily="2" charset="2"/>
              <a:buNone/>
            </a:pPr>
            <a:r>
              <a:rPr lang="en-US" altLang="en-US" dirty="0" smtClean="0"/>
              <a:t>In plants, this resulted in three significant advances:</a:t>
            </a:r>
          </a:p>
          <a:p>
            <a:pPr marL="0" indent="0">
              <a:buNone/>
            </a:pPr>
            <a:r>
              <a:rPr lang="en-US" altLang="en-US" b="1" dirty="0" smtClean="0"/>
              <a:t>1. Gametophyte</a:t>
            </a:r>
            <a:r>
              <a:rPr lang="en-US" altLang="en-US" dirty="0" smtClean="0"/>
              <a:t> reduced even more and becomes protected and completely dependent upon sporophyte </a:t>
            </a:r>
          </a:p>
          <a:p>
            <a:pPr marL="0" indent="0">
              <a:buNone/>
            </a:pPr>
            <a:r>
              <a:rPr lang="en-US" altLang="en-US" dirty="0" smtClean="0"/>
              <a:t>2. </a:t>
            </a:r>
            <a:r>
              <a:rPr lang="en-US" altLang="en-US" b="1" dirty="0" smtClean="0"/>
              <a:t>Asexual spores</a:t>
            </a:r>
            <a:r>
              <a:rPr lang="en-US" altLang="en-US" dirty="0" smtClean="0"/>
              <a:t> evolved into sexual pollen for air distribution of the gametes</a:t>
            </a:r>
          </a:p>
          <a:p>
            <a:pPr>
              <a:buFont typeface="Monotype Sorts" pitchFamily="2" charset="2"/>
              <a:buNone/>
            </a:pPr>
            <a:r>
              <a:rPr lang="en-US" altLang="en-US" dirty="0" smtClean="0"/>
              <a:t>3. Development of an embryo protecting mechanism </a:t>
            </a:r>
            <a:r>
              <a:rPr lang="en-US" altLang="en-US" b="1" dirty="0" smtClean="0"/>
              <a:t>(seeds)</a:t>
            </a:r>
            <a:r>
              <a:rPr lang="en-US" altLang="en-US" dirty="0" smtClean="0"/>
              <a:t> that also could more effectively distribute their species</a:t>
            </a:r>
          </a:p>
        </p:txBody>
      </p:sp>
    </p:spTree>
    <p:extLst>
      <p:ext uri="{BB962C8B-B14F-4D97-AF65-F5344CB8AC3E}">
        <p14:creationId xmlns:p14="http://schemas.microsoft.com/office/powerpoint/2010/main" val="421185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t>Gymnosperms: seeded vascular plants</a:t>
            </a:r>
          </a:p>
        </p:txBody>
      </p:sp>
      <p:sp>
        <p:nvSpPr>
          <p:cNvPr id="7171" name="Rectangle 3"/>
          <p:cNvSpPr>
            <a:spLocks noGrp="1" noChangeArrowheads="1"/>
          </p:cNvSpPr>
          <p:nvPr>
            <p:ph type="body" sz="half" idx="1"/>
          </p:nvPr>
        </p:nvSpPr>
        <p:spPr>
          <a:xfrm>
            <a:off x="381000" y="1752600"/>
            <a:ext cx="4724400" cy="4114800"/>
          </a:xfrm>
        </p:spPr>
        <p:txBody>
          <a:bodyPr/>
          <a:lstStyle/>
          <a:p>
            <a:r>
              <a:rPr lang="en-US" altLang="en-US" dirty="0" smtClean="0"/>
              <a:t>First evolved in Paleozoic </a:t>
            </a:r>
          </a:p>
          <a:p>
            <a:r>
              <a:rPr lang="en-US" altLang="en-US" dirty="0" smtClean="0"/>
              <a:t>Changes in the Mesozoic made this their era </a:t>
            </a:r>
          </a:p>
          <a:p>
            <a:r>
              <a:rPr lang="en-US" altLang="en-US" dirty="0" smtClean="0"/>
              <a:t>Dominant during this time were the ginkgo and cycads</a:t>
            </a:r>
          </a:p>
        </p:txBody>
      </p:sp>
      <p:pic>
        <p:nvPicPr>
          <p:cNvPr id="7172"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1905000"/>
            <a:ext cx="4114800" cy="2970213"/>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5"/>
          <p:cNvSpPr>
            <a:spLocks noChangeArrowheads="1"/>
          </p:cNvSpPr>
          <p:nvPr/>
        </p:nvSpPr>
        <p:spPr bwMode="auto">
          <a:xfrm>
            <a:off x="6324600" y="5029200"/>
            <a:ext cx="119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 cycad</a:t>
            </a:r>
          </a:p>
        </p:txBody>
      </p:sp>
    </p:spTree>
    <p:extLst>
      <p:ext uri="{BB962C8B-B14F-4D97-AF65-F5344CB8AC3E}">
        <p14:creationId xmlns:p14="http://schemas.microsoft.com/office/powerpoint/2010/main" val="165291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b="3600"/>
          <a:stretch>
            <a:fillRect/>
          </a:stretch>
        </p:blipFill>
        <p:spPr bwMode="auto">
          <a:xfrm>
            <a:off x="152400" y="1343025"/>
            <a:ext cx="4506913" cy="53625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14450"/>
            <a:ext cx="3962400" cy="27241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title"/>
          </p:nvPr>
        </p:nvSpPr>
        <p:spPr>
          <a:xfrm>
            <a:off x="0" y="0"/>
            <a:ext cx="9144000" cy="1624406"/>
          </a:xfrm>
          <a:noFill/>
        </p:spPr>
        <p:txBody>
          <a:bodyPr/>
          <a:lstStyle/>
          <a:p>
            <a:pPr eaLnBrk="1" hangingPunct="1"/>
            <a:r>
              <a:rPr lang="en-US" dirty="0" smtClean="0"/>
              <a:t>Early Gymnosperm:  </a:t>
            </a:r>
            <a:r>
              <a:rPr lang="en-US" dirty="0"/>
              <a:t>G</a:t>
            </a:r>
            <a:r>
              <a:rPr lang="en-US" dirty="0" smtClean="0"/>
              <a:t>inkgo </a:t>
            </a:r>
          </a:p>
        </p:txBody>
      </p:sp>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114800"/>
            <a:ext cx="3505200" cy="2628900"/>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363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52400"/>
            <a:ext cx="8763000" cy="1472006"/>
          </a:xfrm>
        </p:spPr>
        <p:txBody>
          <a:bodyPr/>
          <a:lstStyle/>
          <a:p>
            <a:pPr eaLnBrk="1" hangingPunct="1"/>
            <a:r>
              <a:rPr lang="en-US" dirty="0" smtClean="0"/>
              <a:t>Early Gymnosperm: cycads </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772400" cy="500221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103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Gymnosperms</a:t>
            </a:r>
          </a:p>
        </p:txBody>
      </p:sp>
      <p:sp>
        <p:nvSpPr>
          <p:cNvPr id="8195" name="Rectangle 3"/>
          <p:cNvSpPr>
            <a:spLocks noGrp="1" noChangeArrowheads="1"/>
          </p:cNvSpPr>
          <p:nvPr>
            <p:ph type="body" idx="1"/>
          </p:nvPr>
        </p:nvSpPr>
        <p:spPr/>
        <p:txBody>
          <a:bodyPr/>
          <a:lstStyle/>
          <a:p>
            <a:pPr>
              <a:buFont typeface="Monotype Sorts" pitchFamily="2" charset="2"/>
              <a:buNone/>
            </a:pPr>
            <a:r>
              <a:rPr lang="en-US" altLang="en-US" b="1" u="sng" dirty="0" smtClean="0"/>
              <a:t>The Conifers</a:t>
            </a:r>
            <a:endParaRPr lang="en-US" altLang="en-US" dirty="0" smtClean="0"/>
          </a:p>
          <a:p>
            <a:r>
              <a:rPr lang="en-US" altLang="en-US" dirty="0" smtClean="0"/>
              <a:t>These are our familiar evergreen trees and shrubs </a:t>
            </a:r>
          </a:p>
          <a:p>
            <a:r>
              <a:rPr lang="en-US" altLang="en-US" dirty="0" smtClean="0"/>
              <a:t>They lived in the dry continental interiors</a:t>
            </a:r>
          </a:p>
          <a:p>
            <a:r>
              <a:rPr lang="en-US" altLang="en-US" dirty="0" smtClean="0"/>
              <a:t>When the climate changed at the end of the Mesozoic, the conifers were pre-adapted and flourished</a:t>
            </a:r>
          </a:p>
        </p:txBody>
      </p:sp>
    </p:spTree>
    <p:extLst>
      <p:ext uri="{BB962C8B-B14F-4D97-AF65-F5344CB8AC3E}">
        <p14:creationId xmlns:p14="http://schemas.microsoft.com/office/powerpoint/2010/main" val="7709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152400"/>
            <a:ext cx="8821738" cy="1111139"/>
          </a:xfrm>
        </p:spPr>
        <p:txBody>
          <a:bodyPr/>
          <a:lstStyle/>
          <a:p>
            <a:pPr algn="l" eaLnBrk="1" hangingPunct="1"/>
            <a:r>
              <a:rPr lang="en-US" dirty="0" smtClean="0"/>
              <a:t>     Common Gymnosperm:</a:t>
            </a:r>
            <a:br>
              <a:rPr lang="en-US" dirty="0" smtClean="0"/>
            </a:br>
            <a:r>
              <a:rPr lang="en-US" dirty="0" smtClean="0"/>
              <a:t>              Conifers </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33488"/>
            <a:ext cx="2011363" cy="274161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491" y="1447800"/>
            <a:ext cx="1671209" cy="25273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09" name="Picture 5"/>
          <p:cNvPicPr>
            <a:picLocks noChangeAspect="1" noChangeArrowheads="1"/>
          </p:cNvPicPr>
          <p:nvPr/>
        </p:nvPicPr>
        <p:blipFill>
          <a:blip r:embed="rId5">
            <a:extLst>
              <a:ext uri="{28A0092B-C50C-407E-A947-70E740481C1C}">
                <a14:useLocalDpi xmlns:a14="http://schemas.microsoft.com/office/drawing/2010/main" val="0"/>
              </a:ext>
            </a:extLst>
          </a:blip>
          <a:srcRect r="3163"/>
          <a:stretch>
            <a:fillRect/>
          </a:stretch>
        </p:blipFill>
        <p:spPr bwMode="auto">
          <a:xfrm>
            <a:off x="5849937" y="1216316"/>
            <a:ext cx="3294063" cy="274161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052888"/>
            <a:ext cx="4076700" cy="273526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1" name="Picture 7"/>
          <p:cNvPicPr>
            <a:picLocks noChangeAspect="1" noChangeArrowheads="1"/>
          </p:cNvPicPr>
          <p:nvPr/>
        </p:nvPicPr>
        <p:blipFill>
          <a:blip r:embed="rId7">
            <a:extLst>
              <a:ext uri="{28A0092B-C50C-407E-A947-70E740481C1C}">
                <a14:useLocalDpi xmlns:a14="http://schemas.microsoft.com/office/drawing/2010/main" val="0"/>
              </a:ext>
            </a:extLst>
          </a:blip>
          <a:srcRect r="4811"/>
          <a:stretch>
            <a:fillRect/>
          </a:stretch>
        </p:blipFill>
        <p:spPr bwMode="auto">
          <a:xfrm>
            <a:off x="5029200" y="4038600"/>
            <a:ext cx="1958975" cy="2749550"/>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2" name="Picture 8"/>
          <p:cNvPicPr>
            <a:picLocks noChangeAspect="1" noChangeArrowheads="1"/>
          </p:cNvPicPr>
          <p:nvPr/>
        </p:nvPicPr>
        <p:blipFill>
          <a:blip r:embed="rId8">
            <a:extLst>
              <a:ext uri="{28A0092B-C50C-407E-A947-70E740481C1C}">
                <a14:useLocalDpi xmlns:a14="http://schemas.microsoft.com/office/drawing/2010/main" val="0"/>
              </a:ext>
            </a:extLst>
          </a:blip>
          <a:srcRect l="48299" t="32199" r="17709" b="8051"/>
          <a:stretch>
            <a:fillRect/>
          </a:stretch>
        </p:blipFill>
        <p:spPr bwMode="auto">
          <a:xfrm>
            <a:off x="7096125" y="4038600"/>
            <a:ext cx="1954213" cy="2749550"/>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627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05508"/>
                                        </p:tgtEl>
                                        <p:attrNameLst>
                                          <p:attrName>style.visibility</p:attrName>
                                        </p:attrNameLst>
                                      </p:cBhvr>
                                      <p:to>
                                        <p:strVal val="visible"/>
                                      </p:to>
                                    </p:set>
                                    <p:animEffect transition="in" filter="wipe(left)">
                                      <p:cBhvr>
                                        <p:cTn id="7" dur="500"/>
                                        <p:tgtEl>
                                          <p:spTgt spid="40550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05509"/>
                                        </p:tgtEl>
                                        <p:attrNameLst>
                                          <p:attrName>style.visibility</p:attrName>
                                        </p:attrNameLst>
                                      </p:cBhvr>
                                      <p:to>
                                        <p:strVal val="visible"/>
                                      </p:to>
                                    </p:set>
                                    <p:animEffect transition="in" filter="wipe(left)">
                                      <p:cBhvr>
                                        <p:cTn id="11" dur="500"/>
                                        <p:tgtEl>
                                          <p:spTgt spid="405509"/>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405512"/>
                                        </p:tgtEl>
                                        <p:attrNameLst>
                                          <p:attrName>style.visibility</p:attrName>
                                        </p:attrNameLst>
                                      </p:cBhvr>
                                      <p:to>
                                        <p:strVal val="visible"/>
                                      </p:to>
                                    </p:set>
                                    <p:animEffect transition="in" filter="wipe(right)">
                                      <p:cBhvr>
                                        <p:cTn id="15" dur="500"/>
                                        <p:tgtEl>
                                          <p:spTgt spid="405512"/>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405511"/>
                                        </p:tgtEl>
                                        <p:attrNameLst>
                                          <p:attrName>style.visibility</p:attrName>
                                        </p:attrNameLst>
                                      </p:cBhvr>
                                      <p:to>
                                        <p:strVal val="visible"/>
                                      </p:to>
                                    </p:set>
                                    <p:animEffect transition="in" filter="wipe(right)">
                                      <p:cBhvr>
                                        <p:cTn id="19" dur="500"/>
                                        <p:tgtEl>
                                          <p:spTgt spid="405511"/>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405510"/>
                                        </p:tgtEl>
                                        <p:attrNameLst>
                                          <p:attrName>style.visibility</p:attrName>
                                        </p:attrNameLst>
                                      </p:cBhvr>
                                      <p:to>
                                        <p:strVal val="visible"/>
                                      </p:to>
                                    </p:set>
                                    <p:animEffect transition="in" filter="wipe(right)">
                                      <p:cBhvr>
                                        <p:cTn id="23" dur="500"/>
                                        <p:tgtEl>
                                          <p:spTgt spid="405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21089</TotalTime>
  <Words>947</Words>
  <Application>Microsoft Office PowerPoint</Application>
  <PresentationFormat>On-screen Show (4:3)</PresentationFormat>
  <Paragraphs>161</Paragraphs>
  <Slides>28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Book Antiqua</vt:lpstr>
      <vt:lpstr>Calibri</vt:lpstr>
      <vt:lpstr>Comic Sans MS</vt:lpstr>
      <vt:lpstr>Monotype Sorts</vt:lpstr>
      <vt:lpstr>Times</vt:lpstr>
      <vt:lpstr>Wingdings</vt:lpstr>
      <vt:lpstr>Hardcover</vt:lpstr>
      <vt:lpstr>Life Sciences 11</vt:lpstr>
      <vt:lpstr>Objectives</vt:lpstr>
      <vt:lpstr>Evolution of Seeded Vascular Plants</vt:lpstr>
      <vt:lpstr>Evolution of Seeded Vascular Plants</vt:lpstr>
      <vt:lpstr>Gymnosperms: seeded vascular plants</vt:lpstr>
      <vt:lpstr>Early Gymnosperm:  Ginkgo </vt:lpstr>
      <vt:lpstr>Early Gymnosperm: cycads </vt:lpstr>
      <vt:lpstr>Gymnosperms</vt:lpstr>
      <vt:lpstr>     Common Gymnosperm:               Conifers </vt:lpstr>
      <vt:lpstr>Gymnosperms</vt:lpstr>
      <vt:lpstr>Gymnosperms – “Naked Seed”</vt:lpstr>
      <vt:lpstr>Seeded Vascular Plants</vt:lpstr>
      <vt:lpstr>Gymnosperms</vt:lpstr>
      <vt:lpstr>PowerPoint Presentation</vt:lpstr>
      <vt:lpstr>Male Cones</vt:lpstr>
      <vt:lpstr>Female Cones</vt:lpstr>
      <vt:lpstr>Cones &amp; naked seeds </vt:lpstr>
      <vt:lpstr>Pollen</vt:lpstr>
      <vt:lpstr>Pollination</vt:lpstr>
      <vt:lpstr>PowerPoint Presentation</vt:lpstr>
      <vt:lpstr>PowerPoint Presentation</vt:lpstr>
      <vt:lpstr>PowerPoint Presentation</vt:lpstr>
      <vt:lpstr>PowerPoint Presentation</vt:lpstr>
      <vt:lpstr>Life Cycle of Gymnosperms</vt:lpstr>
      <vt:lpstr>PowerPoint Presentation</vt:lpstr>
      <vt:lpstr>PowerPoint Presentation</vt:lpstr>
      <vt:lpstr>PowerPoint Presentation</vt:lpstr>
      <vt:lpstr>PowerPoint Presentation</vt:lpstr>
    </vt:vector>
  </TitlesOfParts>
  <Company>School District No. 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11</dc:title>
  <dc:creator>User</dc:creator>
  <cp:lastModifiedBy>Wes Schmitt</cp:lastModifiedBy>
  <cp:revision>32</cp:revision>
  <dcterms:created xsi:type="dcterms:W3CDTF">2011-03-09T03:39:04Z</dcterms:created>
  <dcterms:modified xsi:type="dcterms:W3CDTF">2019-11-22T20:48:41Z</dcterms:modified>
</cp:coreProperties>
</file>