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71" r:id="rId7"/>
    <p:sldId id="268" r:id="rId8"/>
    <p:sldId id="261" r:id="rId9"/>
    <p:sldId id="269" r:id="rId10"/>
    <p:sldId id="272" r:id="rId11"/>
    <p:sldId id="287" r:id="rId12"/>
    <p:sldId id="286" r:id="rId13"/>
    <p:sldId id="263" r:id="rId14"/>
    <p:sldId id="275" r:id="rId15"/>
    <p:sldId id="276" r:id="rId16"/>
    <p:sldId id="277" r:id="rId17"/>
    <p:sldId id="278" r:id="rId18"/>
    <p:sldId id="279" r:id="rId19"/>
    <p:sldId id="280" r:id="rId20"/>
    <p:sldId id="281" r:id="rId21"/>
    <p:sldId id="282" r:id="rId22"/>
    <p:sldId id="283" r:id="rId23"/>
    <p:sldId id="285" r:id="rId24"/>
    <p:sldId id="284" r:id="rId25"/>
    <p:sldId id="274" r:id="rId26"/>
    <p:sldId id="266" r:id="rId27"/>
    <p:sldId id="26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434" autoAdjust="0"/>
  </p:normalViewPr>
  <p:slideViewPr>
    <p:cSldViewPr>
      <p:cViewPr varScale="1">
        <p:scale>
          <a:sx n="70" d="100"/>
          <a:sy n="70" d="100"/>
        </p:scale>
        <p:origin x="1180" y="56"/>
      </p:cViewPr>
      <p:guideLst>
        <p:guide orient="horz" pos="2160"/>
        <p:guide pos="2880"/>
      </p:guideLst>
    </p:cSldViewPr>
  </p:slideViewPr>
  <p:outlineViewPr>
    <p:cViewPr>
      <p:scale>
        <a:sx n="33" d="100"/>
        <a:sy n="33" d="100"/>
      </p:scale>
      <p:origin x="0" y="-9630"/>
    </p:cViewPr>
  </p:outlineViewPr>
  <p:notesTextViewPr>
    <p:cViewPr>
      <p:scale>
        <a:sx n="1" d="1"/>
        <a:sy n="1" d="1"/>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C46AF-AC47-45C8-AE3D-C3D8BC029FDF}" type="datetimeFigureOut">
              <a:rPr lang="en-US" smtClean="0"/>
              <a:t>9/26/2018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5F50E-E06C-45C4-B0FB-4991AFF1FA65}" type="slidenum">
              <a:rPr lang="en-US" smtClean="0"/>
              <a:t>‹#›</a:t>
            </a:fld>
            <a:endParaRPr lang="en-US"/>
          </a:p>
        </p:txBody>
      </p:sp>
    </p:spTree>
    <p:extLst>
      <p:ext uri="{BB962C8B-B14F-4D97-AF65-F5344CB8AC3E}">
        <p14:creationId xmlns:p14="http://schemas.microsoft.com/office/powerpoint/2010/main" val="4277755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05F50E-E06C-45C4-B0FB-4991AFF1FA65}" type="slidenum">
              <a:rPr lang="en-US" smtClean="0"/>
              <a:t>16</a:t>
            </a:fld>
            <a:endParaRPr lang="en-US"/>
          </a:p>
        </p:txBody>
      </p:sp>
    </p:spTree>
    <p:extLst>
      <p:ext uri="{BB962C8B-B14F-4D97-AF65-F5344CB8AC3E}">
        <p14:creationId xmlns:p14="http://schemas.microsoft.com/office/powerpoint/2010/main" val="25690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DE8AC4-9B49-4B73-A5C2-D7306D5CD672}"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B8AA4-1006-4B88-9EAB-24CD4A5E1B8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E8AC4-9B49-4B73-A5C2-D7306D5CD672}"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B8AA4-1006-4B88-9EAB-24CD4A5E1B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BDE8AC4-9B49-4B73-A5C2-D7306D5CD672}"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B8AA4-1006-4B88-9EAB-24CD4A5E1B88}"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410BBBE-9AA9-4FAC-9FE2-D2C5542B7BAE}" type="slidenum">
              <a:rPr lang="en-US"/>
              <a:pPr/>
              <a:t>‹#›</a:t>
            </a:fld>
            <a:endParaRPr lang="en-US"/>
          </a:p>
        </p:txBody>
      </p:sp>
    </p:spTree>
    <p:extLst>
      <p:ext uri="{BB962C8B-B14F-4D97-AF65-F5344CB8AC3E}">
        <p14:creationId xmlns:p14="http://schemas.microsoft.com/office/powerpoint/2010/main" val="56169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E8AC4-9B49-4B73-A5C2-D7306D5CD672}"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B8AA4-1006-4B88-9EAB-24CD4A5E1B8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E8AC4-9B49-4B73-A5C2-D7306D5CD672}"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B8AA4-1006-4B88-9EAB-24CD4A5E1B8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BDE8AC4-9B49-4B73-A5C2-D7306D5CD672}"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B8AA4-1006-4B88-9EAB-24CD4A5E1B88}"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DE8AC4-9B49-4B73-A5C2-D7306D5CD672}" type="datetimeFigureOut">
              <a:rPr lang="en-US" smtClean="0"/>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B8AA4-1006-4B88-9EAB-24CD4A5E1B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DE8AC4-9B49-4B73-A5C2-D7306D5CD672}" type="datetimeFigureOut">
              <a:rPr lang="en-US" smtClean="0"/>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B8AA4-1006-4B88-9EAB-24CD4A5E1B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BDE8AC4-9B49-4B73-A5C2-D7306D5CD672}" type="datetimeFigureOut">
              <a:rPr lang="en-US" smtClean="0"/>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B8AA4-1006-4B88-9EAB-24CD4A5E1B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DE8AC4-9B49-4B73-A5C2-D7306D5CD672}"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B8AA4-1006-4B88-9EAB-24CD4A5E1B88}"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E8AC4-9B49-4B73-A5C2-D7306D5CD672}"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B8AA4-1006-4B88-9EAB-24CD4A5E1B88}"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BDE8AC4-9B49-4B73-A5C2-D7306D5CD672}" type="datetimeFigureOut">
              <a:rPr lang="en-US" smtClean="0"/>
              <a:t>9/26/2018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D0B8AA4-1006-4B88-9EAB-24CD4A5E1B88}"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Biology 11</a:t>
            </a:r>
            <a:endParaRPr lang="en-US" dirty="0"/>
          </a:p>
        </p:txBody>
      </p:sp>
      <p:sp>
        <p:nvSpPr>
          <p:cNvPr id="3" name="Subtitle 2"/>
          <p:cNvSpPr>
            <a:spLocks noGrp="1"/>
          </p:cNvSpPr>
          <p:nvPr>
            <p:ph type="subTitle" idx="1"/>
          </p:nvPr>
        </p:nvSpPr>
        <p:spPr/>
        <p:txBody>
          <a:bodyPr/>
          <a:lstStyle/>
          <a:p>
            <a:r>
              <a:rPr lang="en-CA" dirty="0" smtClean="0"/>
              <a:t>Unit 1: Evolution</a:t>
            </a:r>
          </a:p>
          <a:p>
            <a:r>
              <a:rPr lang="en-CA" dirty="0" smtClean="0"/>
              <a:t>Lesson 3: HOW Evolution (Macro-Evolution)</a:t>
            </a:r>
            <a:endParaRPr lang="en-US" dirty="0"/>
          </a:p>
        </p:txBody>
      </p:sp>
    </p:spTree>
    <p:extLst>
      <p:ext uri="{BB962C8B-B14F-4D97-AF65-F5344CB8AC3E}">
        <p14:creationId xmlns:p14="http://schemas.microsoft.com/office/powerpoint/2010/main" val="3286178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2820277" y="581719"/>
            <a:ext cx="8229600" cy="1252728"/>
          </a:xfrm>
        </p:spPr>
        <p:txBody>
          <a:bodyPr>
            <a:normAutofit/>
          </a:bodyPr>
          <a:lstStyle/>
          <a:p>
            <a:r>
              <a:rPr lang="en-US" sz="3200" dirty="0" smtClean="0"/>
              <a:t>Fossils show </a:t>
            </a:r>
            <a:br>
              <a:rPr lang="en-US" sz="3200" dirty="0" smtClean="0"/>
            </a:br>
            <a:r>
              <a:rPr lang="en-US" sz="3200" dirty="0" smtClean="0"/>
              <a:t>speciation over time …</a:t>
            </a:r>
            <a:endParaRPr lang="en-US" sz="3200" dirty="0"/>
          </a:p>
        </p:txBody>
      </p:sp>
      <p:pic>
        <p:nvPicPr>
          <p:cNvPr id="1026" name="Picture 2" descr="https://online.science.psu.edu/sites/default/files/biol011/Fig-8-1-Transitional-Fossil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878553" cy="68873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deonexus.com/wp-content/uploads/2012/02/0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353" y="2133600"/>
            <a:ext cx="4826647" cy="4124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685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482DDC5E-AE70-4739-B50E-70CD986C78DD}" type="datetime1">
              <a:rPr lang="en-US"/>
              <a:pPr/>
              <a:t>10/1/2018</a:t>
            </a:fld>
            <a:endParaRPr lang="en-US"/>
          </a:p>
        </p:txBody>
      </p:sp>
      <p:sp>
        <p:nvSpPr>
          <p:cNvPr id="56322" name="Rectangle 2"/>
          <p:cNvSpPr>
            <a:spLocks noGrp="1" noChangeArrowheads="1"/>
          </p:cNvSpPr>
          <p:nvPr>
            <p:ph type="title"/>
          </p:nvPr>
        </p:nvSpPr>
        <p:spPr>
          <a:noFill/>
          <a:ln/>
        </p:spPr>
        <p:txBody>
          <a:bodyPr lIns="92075" tIns="46038" rIns="92075" bIns="46038"/>
          <a:lstStyle/>
          <a:p>
            <a:r>
              <a:rPr lang="en-US" altLang="en-US" dirty="0" smtClean="0"/>
              <a:t>Houston We’ve Got a </a:t>
            </a:r>
            <a:r>
              <a:rPr lang="en-US" altLang="en-US" dirty="0"/>
              <a:t>Problem!!</a:t>
            </a:r>
          </a:p>
        </p:txBody>
      </p:sp>
      <p:sp>
        <p:nvSpPr>
          <p:cNvPr id="56323" name="Rectangle 3"/>
          <p:cNvSpPr>
            <a:spLocks noGrp="1" noChangeArrowheads="1"/>
          </p:cNvSpPr>
          <p:nvPr>
            <p:ph type="body" idx="1"/>
          </p:nvPr>
        </p:nvSpPr>
        <p:spPr>
          <a:noFill/>
          <a:ln/>
        </p:spPr>
        <p:txBody>
          <a:bodyPr lIns="92075" tIns="46038" rIns="92075" bIns="46038"/>
          <a:lstStyle/>
          <a:p>
            <a:r>
              <a:rPr lang="en-US" altLang="en-US" dirty="0"/>
              <a:t>There is a lack of intermediate </a:t>
            </a:r>
            <a:r>
              <a:rPr lang="en-US" altLang="en-US" dirty="0" smtClean="0"/>
              <a:t>fossils.</a:t>
            </a:r>
            <a:endParaRPr lang="en-US" altLang="en-US" dirty="0"/>
          </a:p>
          <a:p>
            <a:endParaRPr lang="en-US" altLang="en-US" dirty="0"/>
          </a:p>
          <a:p>
            <a:r>
              <a:rPr lang="en-US" altLang="en-US" dirty="0" smtClean="0"/>
              <a:t>How is it possible that can </a:t>
            </a:r>
            <a:r>
              <a:rPr lang="en-US" altLang="en-US" dirty="0"/>
              <a:t>we jump from one species to another with no fossil record of it </a:t>
            </a:r>
            <a:r>
              <a:rPr lang="en-US" altLang="en-US" dirty="0" smtClean="0"/>
              <a:t>ever occurring?</a:t>
            </a:r>
          </a:p>
          <a:p>
            <a:endParaRPr lang="en-CA" altLang="en-US" dirty="0" smtClean="0"/>
          </a:p>
          <a:p>
            <a:r>
              <a:rPr lang="en-CA" altLang="en-US" dirty="0" smtClean="0"/>
              <a:t>Why is fossil evidence so important??</a:t>
            </a:r>
            <a:endParaRPr lang="en-US" altLang="en-US" dirty="0"/>
          </a:p>
          <a:p>
            <a:pPr>
              <a:buFontTx/>
              <a:buNone/>
            </a:pPr>
            <a:endParaRPr lang="en-US" altLang="en-US" dirty="0"/>
          </a:p>
        </p:txBody>
      </p:sp>
      <p:sp>
        <p:nvSpPr>
          <p:cNvPr id="56324" name="Rectangle 4"/>
          <p:cNvSpPr>
            <a:spLocks noChangeArrowheads="1"/>
          </p:cNvSpPr>
          <p:nvPr/>
        </p:nvSpPr>
        <p:spPr bwMode="auto">
          <a:xfrm>
            <a:off x="304800" y="6172200"/>
            <a:ext cx="12192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9" name="Rectangle 9"/>
          <p:cNvSpPr>
            <a:spLocks noChangeArrowheads="1"/>
          </p:cNvSpPr>
          <p:nvPr/>
        </p:nvSpPr>
        <p:spPr bwMode="auto">
          <a:xfrm>
            <a:off x="304800" y="6172200"/>
            <a:ext cx="1371600" cy="685800"/>
          </a:xfrm>
          <a:prstGeom prst="rect">
            <a:avLst/>
          </a:prstGeom>
          <a:solidFill>
            <a:schemeClr val="accent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5988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Image result for tiktaalik missing 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639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allopatric_speciation"/>
          <p:cNvPicPr>
            <a:picLocks noChangeAspect="1" noChangeArrowheads="1"/>
          </p:cNvPicPr>
          <p:nvPr/>
        </p:nvPicPr>
        <p:blipFill>
          <a:blip r:embed="rId2">
            <a:extLst>
              <a:ext uri="{28A0092B-C50C-407E-A947-70E740481C1C}">
                <a14:useLocalDpi xmlns:a14="http://schemas.microsoft.com/office/drawing/2010/main" val="0"/>
              </a:ext>
            </a:extLst>
          </a:blip>
          <a:srcRect l="15359" t="59407" r="16800" b="2580"/>
          <a:stretch>
            <a:fillRect/>
          </a:stretch>
        </p:blipFill>
        <p:spPr bwMode="auto">
          <a:xfrm>
            <a:off x="3657600" y="4450244"/>
            <a:ext cx="5029200" cy="2446639"/>
          </a:xfrm>
          <a:prstGeom prst="rect">
            <a:avLst/>
          </a:prstGeom>
          <a:noFill/>
          <a:extLst>
            <a:ext uri="{909E8E84-426E-40DD-AFC4-6F175D3DCCD1}">
              <a14:hiddenFill xmlns:a14="http://schemas.microsoft.com/office/drawing/2010/main">
                <a:solidFill>
                  <a:srgbClr val="FFFFFF"/>
                </a:solidFill>
              </a14:hiddenFill>
            </a:ext>
          </a:extLst>
        </p:spPr>
      </p:pic>
      <p:sp>
        <p:nvSpPr>
          <p:cNvPr id="57346" name="Rectangle 2"/>
          <p:cNvSpPr>
            <a:spLocks noGrp="1" noChangeArrowheads="1"/>
          </p:cNvSpPr>
          <p:nvPr>
            <p:ph type="title"/>
          </p:nvPr>
        </p:nvSpPr>
        <p:spPr>
          <a:xfrm>
            <a:off x="457200" y="304800"/>
            <a:ext cx="8229600" cy="1252728"/>
          </a:xfrm>
        </p:spPr>
        <p:txBody>
          <a:bodyPr>
            <a:normAutofit fontScale="90000"/>
          </a:bodyPr>
          <a:lstStyle/>
          <a:p>
            <a:r>
              <a:rPr lang="en-US" altLang="en-US" dirty="0"/>
              <a:t>Proposed </a:t>
            </a:r>
            <a:r>
              <a:rPr lang="en-US" altLang="en-US" dirty="0" smtClean="0"/>
              <a:t>Solution – Punctuated Equilibrium</a:t>
            </a:r>
            <a:endParaRPr lang="en-US" altLang="en-US" dirty="0"/>
          </a:p>
        </p:txBody>
      </p:sp>
      <p:sp>
        <p:nvSpPr>
          <p:cNvPr id="57347" name="Rectangle 3"/>
          <p:cNvSpPr>
            <a:spLocks noGrp="1" noChangeArrowheads="1"/>
          </p:cNvSpPr>
          <p:nvPr>
            <p:ph type="body" idx="1"/>
          </p:nvPr>
        </p:nvSpPr>
        <p:spPr>
          <a:xfrm>
            <a:off x="197893" y="1447800"/>
            <a:ext cx="8915400" cy="4572000"/>
          </a:xfrm>
        </p:spPr>
        <p:txBody>
          <a:bodyPr>
            <a:normAutofit/>
          </a:bodyPr>
          <a:lstStyle/>
          <a:p>
            <a:pPr marL="0" indent="0">
              <a:buNone/>
            </a:pPr>
            <a:r>
              <a:rPr lang="en-US" altLang="en-US" b="1" dirty="0" err="1" smtClean="0"/>
              <a:t>Eldredge</a:t>
            </a:r>
            <a:r>
              <a:rPr lang="en-US" altLang="en-US" b="1" dirty="0" smtClean="0"/>
              <a:t> </a:t>
            </a:r>
            <a:r>
              <a:rPr lang="en-US" altLang="en-US" b="1" dirty="0"/>
              <a:t>and Gould in 1972</a:t>
            </a:r>
          </a:p>
          <a:p>
            <a:r>
              <a:rPr lang="en-US" altLang="en-US" dirty="0"/>
              <a:t>Proposed that “less fit but survivable” members of a population would be pushed to the periphery or </a:t>
            </a:r>
            <a:r>
              <a:rPr lang="en-US" altLang="en-US" dirty="0" smtClean="0"/>
              <a:t>to less </a:t>
            </a:r>
            <a:r>
              <a:rPr lang="en-US" altLang="en-US" dirty="0"/>
              <a:t>desirable extremes of the species habitat</a:t>
            </a:r>
            <a:r>
              <a:rPr lang="en-US" altLang="en-US" dirty="0" smtClean="0"/>
              <a:t>. </a:t>
            </a:r>
          </a:p>
          <a:p>
            <a:r>
              <a:rPr lang="en-CA" altLang="en-US" dirty="0" smtClean="0"/>
              <a:t>The peripheral population would adapt (evolve) to the new harsh environment</a:t>
            </a:r>
          </a:p>
          <a:p>
            <a:r>
              <a:rPr lang="en-CA" altLang="en-US" dirty="0" smtClean="0"/>
              <a:t>Re-introduction could happen and the peripheral population would out-compete the original population</a:t>
            </a:r>
          </a:p>
          <a:p>
            <a:endParaRPr lang="en-CA" altLang="en-US" dirty="0"/>
          </a:p>
          <a:p>
            <a:r>
              <a:rPr lang="en-CA" altLang="en-US" dirty="0" smtClean="0"/>
              <a:t> BUT WHY NO FOSSIL </a:t>
            </a:r>
          </a:p>
          <a:p>
            <a:pPr marL="0" indent="0">
              <a:buNone/>
            </a:pPr>
            <a:r>
              <a:rPr lang="en-CA" altLang="en-US" dirty="0"/>
              <a:t> </a:t>
            </a:r>
            <a:r>
              <a:rPr lang="en-CA" altLang="en-US" dirty="0" smtClean="0"/>
              <a:t>       RECORD!??!? </a:t>
            </a:r>
            <a:endParaRPr lang="en-US" altLang="en-US" dirty="0"/>
          </a:p>
        </p:txBody>
      </p:sp>
    </p:spTree>
    <p:extLst>
      <p:ext uri="{BB962C8B-B14F-4D97-AF65-F5344CB8AC3E}">
        <p14:creationId xmlns:p14="http://schemas.microsoft.com/office/powerpoint/2010/main" val="317153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1027" y="1583095"/>
            <a:ext cx="8991600" cy="3450696"/>
          </a:xfrm>
        </p:spPr>
        <p:txBody>
          <a:bodyPr>
            <a:normAutofit/>
          </a:bodyPr>
          <a:lstStyle/>
          <a:p>
            <a:r>
              <a:rPr lang="en-US" dirty="0"/>
              <a:t>Punctuated equilibrium predicts that a lot of evolutionary change takes place in short periods of time tied to speciation events. Here's an example of how the model works</a:t>
            </a:r>
            <a:r>
              <a:rPr lang="en-US" dirty="0" smtClean="0"/>
              <a:t>:</a:t>
            </a:r>
          </a:p>
          <a:p>
            <a:endParaRPr lang="en-US" dirty="0"/>
          </a:p>
          <a:p>
            <a:r>
              <a:rPr lang="en-US" b="1" dirty="0" smtClean="0"/>
              <a:t>Stasis</a:t>
            </a:r>
            <a:r>
              <a:rPr lang="en-US" b="1" dirty="0"/>
              <a:t>:</a:t>
            </a:r>
            <a:r>
              <a:rPr lang="en-US" dirty="0"/>
              <a:t> A population of mollusks is experiencing stasis, living, dying, and getting fossilized every few hundred thousand years. Little observable evolution seems to be occurring judging from these fossils</a:t>
            </a:r>
          </a:p>
        </p:txBody>
      </p:sp>
      <p:sp>
        <p:nvSpPr>
          <p:cNvPr id="3" name="Title 2"/>
          <p:cNvSpPr>
            <a:spLocks noGrp="1"/>
          </p:cNvSpPr>
          <p:nvPr>
            <p:ph type="title"/>
          </p:nvPr>
        </p:nvSpPr>
        <p:spPr/>
        <p:txBody>
          <a:bodyPr/>
          <a:lstStyle/>
          <a:p>
            <a:endParaRPr lang="en-US"/>
          </a:p>
        </p:txBody>
      </p:sp>
      <p:pic>
        <p:nvPicPr>
          <p:cNvPr id="4" name="Picture 5" descr="A population of mollusks is experiencing sta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527" y="4343400"/>
            <a:ext cx="528066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17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24"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to="" calcmode="lin" valueType="num">
                                      <p:cBhvr>
                                        <p:cTn id="9"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Isolation:</a:t>
            </a:r>
            <a:r>
              <a:rPr lang="en-US" dirty="0"/>
              <a:t> A drop in sea level forms a lake and isolates a small number of mollusks from the rest of the population.</a:t>
            </a:r>
          </a:p>
        </p:txBody>
      </p:sp>
      <p:sp>
        <p:nvSpPr>
          <p:cNvPr id="3" name="Title 2"/>
          <p:cNvSpPr>
            <a:spLocks noGrp="1"/>
          </p:cNvSpPr>
          <p:nvPr>
            <p:ph type="title"/>
          </p:nvPr>
        </p:nvSpPr>
        <p:spPr/>
        <p:txBody>
          <a:bodyPr/>
          <a:lstStyle/>
          <a:p>
            <a:endParaRPr lang="en-US" dirty="0"/>
          </a:p>
        </p:txBody>
      </p:sp>
      <p:pic>
        <p:nvPicPr>
          <p:cNvPr id="4098" name="Picture 2" descr="A small portion of the population is cut off from the 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267200"/>
            <a:ext cx="544068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54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91056"/>
            <a:ext cx="8534400" cy="3450696"/>
          </a:xfrm>
        </p:spPr>
        <p:txBody>
          <a:bodyPr/>
          <a:lstStyle/>
          <a:p>
            <a:r>
              <a:rPr lang="en-US" b="1" dirty="0"/>
              <a:t>Strong selection and rapid change:</a:t>
            </a:r>
            <a:r>
              <a:rPr lang="en-US" dirty="0"/>
              <a:t> The small, isolated population experiences strong selection and rapid change because of the novel environment and small population size: The environment in the newly formed lake exerts new selection pressures on the isolated mollusks. Also, their small population size means that genetic drift influences their evolution. The isolated population undergoes rapid evolutionary change.</a:t>
            </a:r>
          </a:p>
        </p:txBody>
      </p:sp>
      <p:sp>
        <p:nvSpPr>
          <p:cNvPr id="3" name="Title 2"/>
          <p:cNvSpPr>
            <a:spLocks noGrp="1"/>
          </p:cNvSpPr>
          <p:nvPr>
            <p:ph type="title"/>
          </p:nvPr>
        </p:nvSpPr>
        <p:spPr/>
        <p:txBody>
          <a:bodyPr/>
          <a:lstStyle/>
          <a:p>
            <a:endParaRPr lang="en-US" dirty="0"/>
          </a:p>
        </p:txBody>
      </p:sp>
      <p:pic>
        <p:nvPicPr>
          <p:cNvPr id="5122" name="Picture 2" descr="The small, isolated population experiences strong selection and rapid 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648200"/>
            <a:ext cx="591509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609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No preservation:</a:t>
            </a:r>
            <a:r>
              <a:rPr lang="en-US" dirty="0"/>
              <a:t> </a:t>
            </a:r>
            <a:r>
              <a:rPr lang="en-US" dirty="0" smtClean="0"/>
              <a:t>Few </a:t>
            </a:r>
            <a:r>
              <a:rPr lang="en-US" dirty="0"/>
              <a:t>fossils representing transitional forms are preserved because of their relatively small population size, the rapid pace of change, and their isolated location.</a:t>
            </a:r>
          </a:p>
        </p:txBody>
      </p:sp>
      <p:sp>
        <p:nvSpPr>
          <p:cNvPr id="3" name="Title 2"/>
          <p:cNvSpPr>
            <a:spLocks noGrp="1"/>
          </p:cNvSpPr>
          <p:nvPr>
            <p:ph type="title"/>
          </p:nvPr>
        </p:nvSpPr>
        <p:spPr/>
        <p:txBody>
          <a:bodyPr/>
          <a:lstStyle/>
          <a:p>
            <a:endParaRPr lang="en-US" dirty="0"/>
          </a:p>
        </p:txBody>
      </p:sp>
      <p:pic>
        <p:nvPicPr>
          <p:cNvPr id="6146" name="Picture 2" descr="The small, isolated population undergoes rapid 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250192"/>
            <a:ext cx="5476397" cy="260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45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Reintroduction:</a:t>
            </a:r>
            <a:r>
              <a:rPr lang="en-US" dirty="0"/>
              <a:t> Sea levels rise, reuniting the isolated mollusks with their sister lineage.</a:t>
            </a:r>
          </a:p>
        </p:txBody>
      </p:sp>
      <p:sp>
        <p:nvSpPr>
          <p:cNvPr id="3" name="Title 2"/>
          <p:cNvSpPr>
            <a:spLocks noGrp="1"/>
          </p:cNvSpPr>
          <p:nvPr>
            <p:ph type="title"/>
          </p:nvPr>
        </p:nvSpPr>
        <p:spPr/>
        <p:txBody>
          <a:bodyPr/>
          <a:lstStyle/>
          <a:p>
            <a:endParaRPr lang="en-US" dirty="0"/>
          </a:p>
        </p:txBody>
      </p:sp>
      <p:pic>
        <p:nvPicPr>
          <p:cNvPr id="7170" name="Picture 2" descr="The small population is reintroduced to the rest of the pop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539" y="3581400"/>
            <a:ext cx="6880861"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084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52600"/>
            <a:ext cx="7408333" cy="3450696"/>
          </a:xfrm>
        </p:spPr>
        <p:txBody>
          <a:bodyPr/>
          <a:lstStyle/>
          <a:p>
            <a:r>
              <a:rPr lang="en-US" b="1" dirty="0"/>
              <a:t>Expansion and stasis:</a:t>
            </a:r>
            <a:r>
              <a:rPr lang="en-US" dirty="0"/>
              <a:t> The isolated population expands into its past range. Larger population size and a stable environment make evolutionary change less likely. The formerly isolated branch of the mollusk lineage may out-compete their ancestral population, causing it to go extinct.</a:t>
            </a:r>
          </a:p>
        </p:txBody>
      </p:sp>
      <p:sp>
        <p:nvSpPr>
          <p:cNvPr id="3" name="Title 2"/>
          <p:cNvSpPr>
            <a:spLocks noGrp="1"/>
          </p:cNvSpPr>
          <p:nvPr>
            <p:ph type="title"/>
          </p:nvPr>
        </p:nvSpPr>
        <p:spPr/>
        <p:txBody>
          <a:bodyPr/>
          <a:lstStyle/>
          <a:p>
            <a:endParaRPr lang="en-US" dirty="0"/>
          </a:p>
        </p:txBody>
      </p:sp>
      <p:pic>
        <p:nvPicPr>
          <p:cNvPr id="8194" name="Picture 2" descr="The formerly isolated population out-competes the ancestral pop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107540"/>
            <a:ext cx="528066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496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CA" dirty="0" smtClean="0"/>
              <a:t>By the end of the lesson you should be able to:</a:t>
            </a:r>
          </a:p>
          <a:p>
            <a:r>
              <a:rPr lang="en-CA" dirty="0" smtClean="0"/>
              <a:t>Describe how macro-evolution is different from micro-evolution</a:t>
            </a:r>
          </a:p>
          <a:p>
            <a:r>
              <a:rPr lang="en-CA" dirty="0" smtClean="0"/>
              <a:t>Describe the 2 types of speciation</a:t>
            </a:r>
          </a:p>
          <a:p>
            <a:r>
              <a:rPr lang="en-CA" dirty="0" smtClean="0"/>
              <a:t>Explain the problem with speciation and the proposed solution</a:t>
            </a:r>
          </a:p>
          <a:p>
            <a:endParaRPr lang="en-US" dirty="0"/>
          </a:p>
        </p:txBody>
      </p:sp>
      <p:sp>
        <p:nvSpPr>
          <p:cNvPr id="3" name="Title 2"/>
          <p:cNvSpPr>
            <a:spLocks noGrp="1"/>
          </p:cNvSpPr>
          <p:nvPr>
            <p:ph type="title"/>
          </p:nvPr>
        </p:nvSpPr>
        <p:spPr/>
        <p:txBody>
          <a:bodyPr/>
          <a:lstStyle/>
          <a:p>
            <a:r>
              <a:rPr lang="en-CA" dirty="0" smtClean="0"/>
              <a:t>Objectives</a:t>
            </a:r>
            <a:endParaRPr lang="en-US" dirty="0"/>
          </a:p>
        </p:txBody>
      </p:sp>
    </p:spTree>
    <p:extLst>
      <p:ext uri="{BB962C8B-B14F-4D97-AF65-F5344CB8AC3E}">
        <p14:creationId xmlns:p14="http://schemas.microsoft.com/office/powerpoint/2010/main" val="3622369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Preservation:</a:t>
            </a:r>
            <a:r>
              <a:rPr lang="en-US" dirty="0"/>
              <a:t> Larger population size and a larger range move us back to step 1: stasis with occasional fossil preservation.</a:t>
            </a:r>
          </a:p>
        </p:txBody>
      </p:sp>
      <p:sp>
        <p:nvSpPr>
          <p:cNvPr id="3" name="Title 2"/>
          <p:cNvSpPr>
            <a:spLocks noGrp="1"/>
          </p:cNvSpPr>
          <p:nvPr>
            <p:ph type="title"/>
          </p:nvPr>
        </p:nvSpPr>
        <p:spPr/>
        <p:txBody>
          <a:bodyPr/>
          <a:lstStyle/>
          <a:p>
            <a:endParaRPr lang="en-US" dirty="0"/>
          </a:p>
        </p:txBody>
      </p:sp>
      <p:pic>
        <p:nvPicPr>
          <p:cNvPr id="9218" name="Picture 2" descr="The population returns to sta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0"/>
            <a:ext cx="608076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911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This process would produce the following pattern in the fossil record:</a:t>
            </a:r>
          </a:p>
        </p:txBody>
      </p:sp>
      <p:sp>
        <p:nvSpPr>
          <p:cNvPr id="3" name="Title 2"/>
          <p:cNvSpPr>
            <a:spLocks noGrp="1"/>
          </p:cNvSpPr>
          <p:nvPr>
            <p:ph type="title"/>
          </p:nvPr>
        </p:nvSpPr>
        <p:spPr/>
        <p:txBody>
          <a:bodyPr/>
          <a:lstStyle/>
          <a:p>
            <a:endParaRPr lang="en-US" dirty="0"/>
          </a:p>
        </p:txBody>
      </p:sp>
      <p:pic>
        <p:nvPicPr>
          <p:cNvPr id="10242" name="Picture 2" descr="Here evolution happens in a sharp j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657600"/>
            <a:ext cx="5681011"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24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1905000"/>
            <a:ext cx="7408333" cy="3450696"/>
          </a:xfrm>
        </p:spPr>
        <p:txBody>
          <a:bodyPr/>
          <a:lstStyle/>
          <a:p>
            <a:r>
              <a:rPr lang="en-US" dirty="0"/>
              <a:t>We observe similar patterns in the fossil records of many organisms. For example, the fossil records of certain </a:t>
            </a:r>
            <a:r>
              <a:rPr lang="en-US" dirty="0" err="1"/>
              <a:t>foraminiferans</a:t>
            </a:r>
            <a:r>
              <a:rPr lang="en-US" dirty="0"/>
              <a:t> (single-celled </a:t>
            </a:r>
            <a:r>
              <a:rPr lang="en-US" dirty="0" err="1"/>
              <a:t>protists</a:t>
            </a:r>
            <a:r>
              <a:rPr lang="en-US" dirty="0"/>
              <a:t> with shells) are consistent with a punctuated pattern.</a:t>
            </a:r>
          </a:p>
        </p:txBody>
      </p:sp>
      <p:sp>
        <p:nvSpPr>
          <p:cNvPr id="3" name="Title 2"/>
          <p:cNvSpPr>
            <a:spLocks noGrp="1"/>
          </p:cNvSpPr>
          <p:nvPr>
            <p:ph type="title"/>
          </p:nvPr>
        </p:nvSpPr>
        <p:spPr/>
        <p:txBody>
          <a:bodyPr/>
          <a:lstStyle/>
          <a:p>
            <a:endParaRPr lang="en-US" dirty="0"/>
          </a:p>
        </p:txBody>
      </p:sp>
      <p:pic>
        <p:nvPicPr>
          <p:cNvPr id="11266" name="Picture 2" descr="Foraminiferan age vs. shell 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921" y="3403496"/>
            <a:ext cx="3378879" cy="329804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Scanning electron micrograph of a foraminife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257" y="3630348"/>
            <a:ext cx="2250743" cy="280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406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4" name="AutoShape 16"/>
          <p:cNvSpPr>
            <a:spLocks noChangeArrowheads="1"/>
          </p:cNvSpPr>
          <p:nvPr/>
        </p:nvSpPr>
        <p:spPr bwMode="auto">
          <a:xfrm>
            <a:off x="3657600" y="1959864"/>
            <a:ext cx="1981200" cy="1524000"/>
          </a:xfrm>
          <a:prstGeom prst="curvedUpArrow">
            <a:avLst>
              <a:gd name="adj1" fmla="val 26000"/>
              <a:gd name="adj2" fmla="val 52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0" name="Rectangle 2"/>
          <p:cNvSpPr>
            <a:spLocks noGrp="1" noChangeArrowheads="1"/>
          </p:cNvSpPr>
          <p:nvPr>
            <p:ph type="title"/>
          </p:nvPr>
        </p:nvSpPr>
        <p:spPr>
          <a:xfrm>
            <a:off x="533400" y="326136"/>
            <a:ext cx="8229600" cy="1252728"/>
          </a:xfrm>
        </p:spPr>
        <p:txBody>
          <a:bodyPr>
            <a:normAutofit fontScale="90000"/>
          </a:bodyPr>
          <a:lstStyle/>
          <a:p>
            <a:r>
              <a:rPr lang="en-US" sz="4000" dirty="0" smtClean="0"/>
              <a:t>EX: Mollusk </a:t>
            </a:r>
            <a:r>
              <a:rPr lang="en-US" sz="4000" dirty="0"/>
              <a:t>Evolution By Punctuated Equilibrium</a:t>
            </a:r>
          </a:p>
        </p:txBody>
      </p:sp>
      <p:pic>
        <p:nvPicPr>
          <p:cNvPr id="63493" name="Picture 5" descr="A population of mollusks is experiencing sta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00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3495" name="Picture 7" descr="A small portion of the population is cut off from the 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0"/>
            <a:ext cx="4000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3497" name="Picture 9" descr="The small, isolated population undergoes rapid ch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53000"/>
            <a:ext cx="4000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3499" name="Picture 11" descr="The small population is reintroduced to the rest of the popul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4953000"/>
            <a:ext cx="4000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3501" name="Picture 13" descr="The formerly isolated population out-competes the ancestral popul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0" y="2743200"/>
            <a:ext cx="4000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3503" name="Picture 15" descr="The population returns to stas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9422" y="0"/>
            <a:ext cx="4000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682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3490"/>
                                        </p:tgtEl>
                                      </p:cBhvr>
                                    </p:animEffect>
                                    <p:set>
                                      <p:cBhvr>
                                        <p:cTn id="7" dur="1" fill="hold">
                                          <p:stCondLst>
                                            <p:cond delay="499"/>
                                          </p:stCondLst>
                                        </p:cTn>
                                        <p:tgtEl>
                                          <p:spTgt spid="63490"/>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6349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349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349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6349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6350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63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However, it is also important to note that we observe examples of gradual, non-punctuated, evolution in the fossil record too. The question that needs answering is: what are the relative frequencies of punctuated and gradual change?</a:t>
            </a:r>
          </a:p>
          <a:p>
            <a:pPr marL="0" indent="0">
              <a:buNone/>
            </a:pPr>
            <a:r>
              <a:rPr lang="en-US" dirty="0"/>
              <a:t/>
            </a:r>
            <a:br>
              <a:rPr lang="en-US" dirty="0"/>
            </a:br>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448932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074" name="Picture 2" descr="https://s-media-cache-ak0.pinimg.com/564x/97/0d/94/970d943845ad31ead759d49c222d0d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206305" cy="613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98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Comparison</a:t>
            </a:r>
          </a:p>
        </p:txBody>
      </p:sp>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71613"/>
            <a:ext cx="6629400" cy="494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7" name="Rectangle 5"/>
          <p:cNvSpPr>
            <a:spLocks noChangeArrowheads="1"/>
          </p:cNvSpPr>
          <p:nvPr/>
        </p:nvSpPr>
        <p:spPr bwMode="auto">
          <a:xfrm>
            <a:off x="1600200" y="64008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kumimoji="1" lang="en-US" altLang="en-US" sz="2400" dirty="0">
                <a:latin typeface="Times New Roman" pitchFamily="18" charset="0"/>
              </a:rPr>
              <a:t>Gradualism                 Punctuated Equilibrium</a:t>
            </a:r>
          </a:p>
        </p:txBody>
      </p:sp>
      <p:sp>
        <p:nvSpPr>
          <p:cNvPr id="59398" name="Text Box 6"/>
          <p:cNvSpPr txBox="1">
            <a:spLocks noChangeArrowheads="1"/>
          </p:cNvSpPr>
          <p:nvPr/>
        </p:nvSpPr>
        <p:spPr bwMode="auto">
          <a:xfrm>
            <a:off x="0" y="4343400"/>
            <a:ext cx="1981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Times New Roman" pitchFamily="18" charset="0"/>
              </a:rPr>
              <a:t>Darwin </a:t>
            </a:r>
          </a:p>
          <a:p>
            <a:pPr>
              <a:spcBef>
                <a:spcPct val="50000"/>
              </a:spcBef>
            </a:pPr>
            <a:r>
              <a:rPr lang="en-US" sz="2400" dirty="0">
                <a:latin typeface="Times New Roman" pitchFamily="18" charset="0"/>
              </a:rPr>
              <a:t>  </a:t>
            </a:r>
            <a:r>
              <a:rPr lang="en-US" sz="2400" dirty="0">
                <a:latin typeface="Times New Roman" pitchFamily="18" charset="0"/>
                <a:sym typeface="Wingdings" pitchFamily="2" charset="2"/>
              </a:rPr>
              <a:t></a:t>
            </a:r>
            <a:endParaRPr lang="en-US" sz="2400" dirty="0">
              <a:latin typeface="Times New Roman" pitchFamily="18" charset="0"/>
            </a:endParaRPr>
          </a:p>
        </p:txBody>
      </p:sp>
      <p:sp>
        <p:nvSpPr>
          <p:cNvPr id="59399" name="Text Box 7"/>
          <p:cNvSpPr txBox="1">
            <a:spLocks noChangeArrowheads="1"/>
          </p:cNvSpPr>
          <p:nvPr/>
        </p:nvSpPr>
        <p:spPr bwMode="auto">
          <a:xfrm>
            <a:off x="7772400" y="4038600"/>
            <a:ext cx="1371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sym typeface="Wingdings" pitchFamily="2" charset="2"/>
              </a:rPr>
              <a:t></a:t>
            </a:r>
            <a:r>
              <a:rPr lang="en-US" sz="2400">
                <a:latin typeface="Times New Roman" pitchFamily="18" charset="0"/>
              </a:rPr>
              <a:t> Eldridge and Gould</a:t>
            </a:r>
          </a:p>
        </p:txBody>
      </p:sp>
      <p:sp>
        <p:nvSpPr>
          <p:cNvPr id="8" name="Rectangle 7"/>
          <p:cNvSpPr/>
          <p:nvPr/>
        </p:nvSpPr>
        <p:spPr>
          <a:xfrm>
            <a:off x="3049" y="3660977"/>
            <a:ext cx="1063752" cy="1215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47800" y="6416675"/>
            <a:ext cx="2208276" cy="480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43400" y="6397229"/>
            <a:ext cx="3048000" cy="480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848598" y="4495799"/>
            <a:ext cx="1256539" cy="1095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5248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924800" cy="637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46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Macro-Evolution</a:t>
            </a:r>
          </a:p>
        </p:txBody>
      </p:sp>
      <p:sp>
        <p:nvSpPr>
          <p:cNvPr id="54275" name="Rectangle 3"/>
          <p:cNvSpPr>
            <a:spLocks noGrp="1" noChangeArrowheads="1"/>
          </p:cNvSpPr>
          <p:nvPr>
            <p:ph type="body" idx="1"/>
          </p:nvPr>
        </p:nvSpPr>
        <p:spPr/>
        <p:txBody>
          <a:bodyPr/>
          <a:lstStyle/>
          <a:p>
            <a:r>
              <a:rPr lang="en-US" dirty="0"/>
              <a:t>Macro-evolution: AKA Speciation</a:t>
            </a:r>
          </a:p>
          <a:p>
            <a:endParaRPr lang="en-US" dirty="0"/>
          </a:p>
          <a:p>
            <a:pPr>
              <a:buFontTx/>
              <a:buNone/>
            </a:pPr>
            <a:r>
              <a:rPr lang="en-US" dirty="0"/>
              <a:t>Speciation: the making of new species</a:t>
            </a:r>
          </a:p>
          <a:p>
            <a:pPr>
              <a:buFontTx/>
              <a:buNone/>
            </a:pPr>
            <a:endParaRPr lang="en-US" dirty="0"/>
          </a:p>
          <a:p>
            <a:pPr>
              <a:buFontTx/>
              <a:buNone/>
            </a:pPr>
            <a:r>
              <a:rPr lang="en-US" dirty="0"/>
              <a:t>Recall:</a:t>
            </a:r>
          </a:p>
          <a:p>
            <a:pPr>
              <a:buFontTx/>
              <a:buNone/>
            </a:pPr>
            <a:r>
              <a:rPr lang="en-US" b="1" u="sng" dirty="0"/>
              <a:t>Species</a:t>
            </a:r>
            <a:r>
              <a:rPr lang="en-US" dirty="0"/>
              <a:t>: population of organisms that are able to </a:t>
            </a:r>
            <a:r>
              <a:rPr lang="en-US" b="1" dirty="0"/>
              <a:t>breed</a:t>
            </a:r>
            <a:r>
              <a:rPr lang="en-US" dirty="0"/>
              <a:t> and produce </a:t>
            </a:r>
            <a:r>
              <a:rPr lang="en-US" b="1" dirty="0"/>
              <a:t>viable</a:t>
            </a:r>
            <a:r>
              <a:rPr lang="en-US" dirty="0"/>
              <a:t>, </a:t>
            </a:r>
            <a:r>
              <a:rPr lang="en-US" b="1" dirty="0"/>
              <a:t>fertile</a:t>
            </a:r>
            <a:r>
              <a:rPr lang="en-US" dirty="0"/>
              <a:t> offspring</a:t>
            </a:r>
          </a:p>
        </p:txBody>
      </p:sp>
    </p:spTree>
    <p:extLst>
      <p:ext uri="{BB962C8B-B14F-4D97-AF65-F5344CB8AC3E}">
        <p14:creationId xmlns:p14="http://schemas.microsoft.com/office/powerpoint/2010/main" val="42700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FAE1EA0A-DA4D-40C1-A2A7-188DEC348113}" type="datetime1">
              <a:rPr lang="en-US"/>
              <a:pPr/>
              <a:t>9/26/2018</a:t>
            </a:fld>
            <a:endParaRPr lang="en-US"/>
          </a:p>
        </p:txBody>
      </p:sp>
      <p:sp>
        <p:nvSpPr>
          <p:cNvPr id="55298" name="Rectangle 2"/>
          <p:cNvSpPr>
            <a:spLocks noGrp="1" noChangeArrowheads="1"/>
          </p:cNvSpPr>
          <p:nvPr>
            <p:ph type="title"/>
          </p:nvPr>
        </p:nvSpPr>
        <p:spPr>
          <a:noFill/>
          <a:ln/>
        </p:spPr>
        <p:txBody>
          <a:bodyPr lIns="92075" tIns="46038" rIns="92075" bIns="46038"/>
          <a:lstStyle/>
          <a:p>
            <a:r>
              <a:rPr lang="en-US" altLang="en-US" dirty="0" smtClean="0"/>
              <a:t>Mechanisms </a:t>
            </a:r>
            <a:r>
              <a:rPr lang="en-US" altLang="en-US" dirty="0"/>
              <a:t>of Speciation</a:t>
            </a:r>
          </a:p>
        </p:txBody>
      </p:sp>
      <p:sp>
        <p:nvSpPr>
          <p:cNvPr id="55299" name="Rectangle 3"/>
          <p:cNvSpPr>
            <a:spLocks noGrp="1" noChangeArrowheads="1"/>
          </p:cNvSpPr>
          <p:nvPr>
            <p:ph type="body" idx="1"/>
          </p:nvPr>
        </p:nvSpPr>
        <p:spPr>
          <a:xfrm>
            <a:off x="609600" y="2438400"/>
            <a:ext cx="7772400" cy="3687763"/>
          </a:xfrm>
          <a:noFill/>
          <a:ln/>
        </p:spPr>
        <p:txBody>
          <a:bodyPr lIns="92075" tIns="46038" rIns="92075" bIns="46038"/>
          <a:lstStyle/>
          <a:p>
            <a:pPr>
              <a:buFontTx/>
              <a:buNone/>
            </a:pPr>
            <a:r>
              <a:rPr lang="en-US" altLang="en-US" sz="3600" b="1" u="sng" dirty="0"/>
              <a:t>1. Divergent Evolution</a:t>
            </a:r>
            <a:endParaRPr lang="en-US" altLang="en-US" sz="3600" dirty="0"/>
          </a:p>
          <a:p>
            <a:r>
              <a:rPr lang="en-US" altLang="en-US" dirty="0"/>
              <a:t>Occurs when small fragments of a populations inhabit new areas and become </a:t>
            </a:r>
            <a:r>
              <a:rPr lang="en-US" altLang="en-US" dirty="0" smtClean="0"/>
              <a:t>isolated…..they adapt (evolve) to their new habitats</a:t>
            </a:r>
          </a:p>
          <a:p>
            <a:r>
              <a:rPr lang="en-CA" altLang="en-US" dirty="0" smtClean="0"/>
              <a:t>Common ancestor so DNA is similar</a:t>
            </a:r>
            <a:endParaRPr lang="en-US" altLang="en-US" dirty="0"/>
          </a:p>
          <a:p>
            <a:r>
              <a:rPr lang="en-US" altLang="en-US" dirty="0"/>
              <a:t>EX. Galapagos Finches</a:t>
            </a:r>
          </a:p>
        </p:txBody>
      </p:sp>
      <p:sp>
        <p:nvSpPr>
          <p:cNvPr id="55301" name="Rectangle 5"/>
          <p:cNvSpPr>
            <a:spLocks noChangeArrowheads="1"/>
          </p:cNvSpPr>
          <p:nvPr/>
        </p:nvSpPr>
        <p:spPr bwMode="auto">
          <a:xfrm>
            <a:off x="304800" y="6172200"/>
            <a:ext cx="1219200" cy="457200"/>
          </a:xfrm>
          <a:prstGeom prst="rect">
            <a:avLst/>
          </a:prstGeom>
          <a:solidFill>
            <a:schemeClr val="accent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2269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endParaRPr lang="en-US"/>
          </a:p>
        </p:txBody>
      </p:sp>
      <p:sp>
        <p:nvSpPr>
          <p:cNvPr id="62467" name="Rectangle 3"/>
          <p:cNvSpPr>
            <a:spLocks noGrp="1" noChangeArrowheads="1"/>
          </p:cNvSpPr>
          <p:nvPr>
            <p:ph type="body" idx="1"/>
          </p:nvPr>
        </p:nvSpPr>
        <p:spPr/>
        <p:txBody>
          <a:bodyPr/>
          <a:lstStyle/>
          <a:p>
            <a:endParaRPr lang="en-US"/>
          </a:p>
        </p:txBody>
      </p:sp>
      <p:pic>
        <p:nvPicPr>
          <p:cNvPr id="62468" name="Picture 4" descr="c1x17b-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025"/>
            <a:ext cx="9144000" cy="653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525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descr="http://images.slideplayer.com/9/2490878/slides/slid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154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743200"/>
            <a:ext cx="7408333" cy="3450696"/>
          </a:xfrm>
        </p:spPr>
        <p:txBody>
          <a:bodyPr/>
          <a:lstStyle/>
          <a:p>
            <a:pPr marL="0" indent="0">
              <a:buNone/>
            </a:pPr>
            <a:r>
              <a:rPr lang="en-US" dirty="0" smtClean="0"/>
              <a:t>Another type of </a:t>
            </a:r>
          </a:p>
          <a:p>
            <a:pPr marL="0" indent="0">
              <a:buNone/>
            </a:pPr>
            <a:r>
              <a:rPr lang="en-US" dirty="0" smtClean="0"/>
              <a:t>evolution ….</a:t>
            </a:r>
          </a:p>
          <a:p>
            <a:pPr marL="0" indent="0">
              <a:buNone/>
            </a:pPr>
            <a:endParaRPr lang="en-US" dirty="0"/>
          </a:p>
          <a:p>
            <a:pPr marL="0" indent="0">
              <a:buNone/>
            </a:pPr>
            <a:r>
              <a:rPr lang="en-US" dirty="0" smtClean="0"/>
              <a:t>What observations </a:t>
            </a:r>
          </a:p>
          <a:p>
            <a:pPr marL="0" indent="0">
              <a:buNone/>
            </a:pPr>
            <a:r>
              <a:rPr lang="en-US" dirty="0" smtClean="0"/>
              <a:t>can you make?</a:t>
            </a:r>
            <a:endParaRPr lang="en-US" dirty="0"/>
          </a:p>
        </p:txBody>
      </p:sp>
      <p:sp>
        <p:nvSpPr>
          <p:cNvPr id="3" name="Title 2"/>
          <p:cNvSpPr>
            <a:spLocks noGrp="1"/>
          </p:cNvSpPr>
          <p:nvPr>
            <p:ph type="title"/>
          </p:nvPr>
        </p:nvSpPr>
        <p:spPr/>
        <p:txBody>
          <a:bodyPr/>
          <a:lstStyle/>
          <a:p>
            <a:endParaRPr lang="en-US"/>
          </a:p>
        </p:txBody>
      </p:sp>
      <p:pic>
        <p:nvPicPr>
          <p:cNvPr id="1028" name="Picture 4" descr="http://i869.photobucket.com/albums/ab256/kiwibigluv/convergentevolu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6158"/>
            <a:ext cx="5867400" cy="688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535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3400" y="13648"/>
            <a:ext cx="8229600" cy="914400"/>
          </a:xfrm>
        </p:spPr>
        <p:txBody>
          <a:bodyPr/>
          <a:lstStyle/>
          <a:p>
            <a:r>
              <a:rPr lang="en-US" altLang="en-US" dirty="0" smtClean="0"/>
              <a:t>Mechanisms </a:t>
            </a:r>
            <a:r>
              <a:rPr lang="en-US" altLang="en-US" dirty="0"/>
              <a:t>of Speciation</a:t>
            </a:r>
            <a:endParaRPr lang="en-US" dirty="0"/>
          </a:p>
        </p:txBody>
      </p:sp>
      <p:sp>
        <p:nvSpPr>
          <p:cNvPr id="60419" name="Rectangle 3"/>
          <p:cNvSpPr>
            <a:spLocks noGrp="1" noChangeArrowheads="1"/>
          </p:cNvSpPr>
          <p:nvPr>
            <p:ph type="body" idx="1"/>
          </p:nvPr>
        </p:nvSpPr>
        <p:spPr>
          <a:xfrm>
            <a:off x="304800" y="1060449"/>
            <a:ext cx="7696200" cy="4297363"/>
          </a:xfrm>
        </p:spPr>
        <p:txBody>
          <a:bodyPr/>
          <a:lstStyle/>
          <a:p>
            <a:pPr>
              <a:buFontTx/>
              <a:buNone/>
            </a:pPr>
            <a:r>
              <a:rPr lang="en-US" altLang="en-US" sz="3600" b="1" u="sng" dirty="0"/>
              <a:t>2. Convergent Evolution</a:t>
            </a:r>
            <a:endParaRPr lang="en-US" altLang="en-US" sz="3600" dirty="0"/>
          </a:p>
          <a:p>
            <a:r>
              <a:rPr lang="en-US" altLang="en-US" dirty="0"/>
              <a:t>Occurs when two unrelated species begin to inhabit the same environment </a:t>
            </a:r>
            <a:r>
              <a:rPr lang="en-US" altLang="en-US" dirty="0" smtClean="0"/>
              <a:t>and adapt (evolve) so will </a:t>
            </a:r>
            <a:r>
              <a:rPr lang="en-US" altLang="en-US" dirty="0"/>
              <a:t>display similar </a:t>
            </a:r>
            <a:r>
              <a:rPr lang="en-US" altLang="en-US" dirty="0" smtClean="0"/>
              <a:t>characteristics</a:t>
            </a:r>
          </a:p>
          <a:p>
            <a:r>
              <a:rPr lang="en-CA" altLang="en-US" dirty="0" smtClean="0"/>
              <a:t>No common ancestor so DNA is not related</a:t>
            </a:r>
            <a:endParaRPr lang="en-US" altLang="en-US" dirty="0"/>
          </a:p>
          <a:p>
            <a:r>
              <a:rPr lang="en-US" altLang="en-US" dirty="0"/>
              <a:t>EX. Duck and platypus bills</a:t>
            </a:r>
          </a:p>
          <a:p>
            <a:endParaRPr lang="en-US" dirty="0"/>
          </a:p>
        </p:txBody>
      </p:sp>
      <p:pic>
        <p:nvPicPr>
          <p:cNvPr id="60430" name="Picture 14" descr="platyp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763963"/>
            <a:ext cx="4495800" cy="3094037"/>
          </a:xfrm>
          <a:prstGeom prst="rect">
            <a:avLst/>
          </a:prstGeom>
          <a:noFill/>
          <a:extLst>
            <a:ext uri="{909E8E84-426E-40DD-AFC4-6F175D3DCCD1}">
              <a14:hiddenFill xmlns:a14="http://schemas.microsoft.com/office/drawing/2010/main">
                <a:solidFill>
                  <a:srgbClr val="FFFFFF"/>
                </a:solidFill>
              </a14:hiddenFill>
            </a:ext>
          </a:extLst>
        </p:spPr>
      </p:pic>
      <p:pic>
        <p:nvPicPr>
          <p:cNvPr id="60431" name="Picture 15" descr="medium_769px-Duck_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57625"/>
            <a:ext cx="32004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3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http://scienceblogs.com/pharyngula/files/2013/11/convergent_e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351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6676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18816</TotalTime>
  <Words>448</Words>
  <Application>Microsoft Office PowerPoint</Application>
  <PresentationFormat>On-screen Show (4:3)</PresentationFormat>
  <Paragraphs>67</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Candara</vt:lpstr>
      <vt:lpstr>Symbol</vt:lpstr>
      <vt:lpstr>Times New Roman</vt:lpstr>
      <vt:lpstr>Wingdings</vt:lpstr>
      <vt:lpstr>Waveform</vt:lpstr>
      <vt:lpstr>Biology 11</vt:lpstr>
      <vt:lpstr>Objectives</vt:lpstr>
      <vt:lpstr>Macro-Evolution</vt:lpstr>
      <vt:lpstr>Mechanisms of Speciation</vt:lpstr>
      <vt:lpstr>PowerPoint Presentation</vt:lpstr>
      <vt:lpstr>PowerPoint Presentation</vt:lpstr>
      <vt:lpstr>PowerPoint Presentation</vt:lpstr>
      <vt:lpstr>Mechanisms of Speciation</vt:lpstr>
      <vt:lpstr>PowerPoint Presentation</vt:lpstr>
      <vt:lpstr>Fossils show  speciation over time …</vt:lpstr>
      <vt:lpstr>Houston We’ve Got a Problem!!</vt:lpstr>
      <vt:lpstr>PowerPoint Presentation</vt:lpstr>
      <vt:lpstr>Proposed Solution – Punctuated Equilibrium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 Mollusk Evolution By Punctuated Equilibrium</vt:lpstr>
      <vt:lpstr>PowerPoint Presentation</vt:lpstr>
      <vt:lpstr>PowerPoint Presentation</vt:lpstr>
      <vt:lpstr>Comparison</vt:lpstr>
      <vt:lpstr>PowerPoint Presentation</vt:lpstr>
    </vt:vector>
  </TitlesOfParts>
  <Company>School District No. 23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11</dc:title>
  <dc:creator>User</dc:creator>
  <cp:lastModifiedBy>Wes Schmitt</cp:lastModifiedBy>
  <cp:revision>28</cp:revision>
  <dcterms:created xsi:type="dcterms:W3CDTF">2011-02-11T19:30:03Z</dcterms:created>
  <dcterms:modified xsi:type="dcterms:W3CDTF">2018-10-02T00:15:30Z</dcterms:modified>
</cp:coreProperties>
</file>