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9" r:id="rId13"/>
    <p:sldId id="265" r:id="rId14"/>
    <p:sldId id="266" r:id="rId15"/>
    <p:sldId id="273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58D874-D766-4DA6-AD53-417076B0F2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B5FB0C-2DFB-4DD3-9D67-204622E9C4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j7GSu99LmY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5MQdXjRPH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5NdMnlt2ke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CjhI86grU" TargetMode="External"/><Relationship Id="rId2" Type="http://schemas.openxmlformats.org/officeDocument/2006/relationships/hyperlink" Target="https://www.youtube.com/watch?v=yGV82kE4I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</a:t>
            </a:r>
            <a:r>
              <a:rPr lang="en-CA" dirty="0" smtClean="0"/>
              <a:t>11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2: Evolution</a:t>
            </a:r>
          </a:p>
          <a:p>
            <a:r>
              <a:rPr lang="en-CA" dirty="0" smtClean="0"/>
              <a:t>Lesson 2: HOW Evolution?? (Micro-evolution and Populations)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71600"/>
            <a:ext cx="3162300" cy="29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800"/>
            <a:ext cx="8534400" cy="49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pPr algn="r"/>
            <a:r>
              <a:rPr lang="en-US"/>
              <a:t>4. Gene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transfer of genes from one population to another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can introduce new </a:t>
            </a:r>
            <a:r>
              <a:rPr lang="en-US" sz="2800" dirty="0" smtClean="0"/>
              <a:t>variations </a:t>
            </a:r>
            <a:r>
              <a:rPr lang="en-US" sz="2800" dirty="0"/>
              <a:t>into a population (introduce a yellow frog)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	</a:t>
            </a:r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gene flow stops or is restricted, populations that were </a:t>
            </a:r>
            <a:r>
              <a:rPr lang="en-US" sz="2800" dirty="0" smtClean="0"/>
              <a:t>once </a:t>
            </a:r>
            <a:r>
              <a:rPr lang="en-US" sz="2800" dirty="0"/>
              <a:t>joined, now change independently</a:t>
            </a:r>
          </a:p>
        </p:txBody>
      </p:sp>
      <p:pic>
        <p:nvPicPr>
          <p:cNvPr id="28677" name="Picture 5" descr="Hybrid necrosis: autoimmunity as a potential gene-flow barrier in plant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5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gene_pool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 Flow</a:t>
            </a:r>
            <a:endParaRPr lang="en-US" dirty="0"/>
          </a:p>
        </p:txBody>
      </p:sp>
      <p:pic>
        <p:nvPicPr>
          <p:cNvPr id="4" name="Picture 3" descr="http://163.16.28.248/bio/activelearner/18/images/ch18c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15200" cy="3429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83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706562"/>
          </a:xfrm>
        </p:spPr>
        <p:txBody>
          <a:bodyPr/>
          <a:lstStyle/>
          <a:p>
            <a:pPr algn="l"/>
            <a:r>
              <a:rPr lang="en-US" altLang="en-US" dirty="0"/>
              <a:t>5. </a:t>
            </a:r>
            <a:r>
              <a:rPr lang="en-US" altLang="en-US" dirty="0" smtClean="0"/>
              <a:t>Sexual Selection</a:t>
            </a:r>
            <a:br>
              <a:rPr lang="en-US" altLang="en-US" dirty="0" smtClean="0"/>
            </a:br>
            <a:r>
              <a:rPr lang="en-US" altLang="en-US" dirty="0"/>
              <a:t>(</a:t>
            </a:r>
            <a:r>
              <a:rPr lang="en-US" altLang="en-US" dirty="0" smtClean="0"/>
              <a:t>Non-Random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Mating)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9144000" cy="35814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3600" u="sng" dirty="0"/>
              <a:t>Sexual Selection</a:t>
            </a:r>
            <a:r>
              <a:rPr lang="en-US" altLang="en-US" sz="3600" dirty="0"/>
              <a:t>: based on selection criteria (</a:t>
            </a:r>
            <a:r>
              <a:rPr lang="en-US" altLang="en-US" sz="3600" dirty="0" err="1"/>
              <a:t>colour</a:t>
            </a:r>
            <a:r>
              <a:rPr lang="en-US" altLang="en-US" sz="3600" dirty="0"/>
              <a:t>, displays, territory, song, size </a:t>
            </a:r>
            <a:r>
              <a:rPr lang="en-US" altLang="en-US" sz="3600" dirty="0" err="1"/>
              <a:t>etc</a:t>
            </a:r>
            <a:r>
              <a:rPr lang="en-US" altLang="en-US" sz="3600" dirty="0"/>
              <a:t>)</a:t>
            </a:r>
          </a:p>
          <a:p>
            <a:pPr marL="609600" indent="-609600">
              <a:buFontTx/>
              <a:buNone/>
            </a:pPr>
            <a:r>
              <a:rPr lang="en-US" altLang="en-US" sz="3600" dirty="0" smtClean="0"/>
              <a:t>Organisms </a:t>
            </a:r>
            <a:r>
              <a:rPr lang="en-US" altLang="en-US" sz="3600" dirty="0"/>
              <a:t>rarely mate randomly</a:t>
            </a:r>
          </a:p>
          <a:p>
            <a:pPr marL="609600" indent="-609600">
              <a:buFontTx/>
              <a:buNone/>
            </a:pPr>
            <a:r>
              <a:rPr lang="en-US" altLang="en-US" sz="3600" dirty="0"/>
              <a:t>Examples:</a:t>
            </a:r>
          </a:p>
          <a:p>
            <a:pPr marL="609600" indent="-609600">
              <a:buFontTx/>
              <a:buAutoNum type="arabicPeriod"/>
            </a:pPr>
            <a:r>
              <a:rPr lang="en-US" altLang="en-US" u="sng" dirty="0"/>
              <a:t>Harems</a:t>
            </a:r>
            <a:r>
              <a:rPr lang="en-US" altLang="en-US" dirty="0"/>
              <a:t>: one male has many females</a:t>
            </a:r>
          </a:p>
          <a:p>
            <a:pPr marL="609600" indent="-609600">
              <a:buFontTx/>
              <a:buAutoNum type="arabicPeriod"/>
            </a:pPr>
            <a:r>
              <a:rPr lang="en-US" altLang="en-US" u="sng" dirty="0" err="1"/>
              <a:t>Assortative</a:t>
            </a:r>
            <a:r>
              <a:rPr lang="en-US" altLang="en-US" u="sng" dirty="0"/>
              <a:t> mating</a:t>
            </a:r>
            <a:r>
              <a:rPr lang="en-US" altLang="en-US" dirty="0"/>
              <a:t>: choosing those like you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 descr="ch18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peacock-display-011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05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Sexual selection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Who’s The Fittest?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dirty="0"/>
              <a:t>Fittest</a:t>
            </a:r>
            <a:r>
              <a:rPr lang="en-US" altLang="en-US" dirty="0"/>
              <a:t> in any population means the organism who contributes the most and best genes to the next generation </a:t>
            </a:r>
            <a:r>
              <a:rPr lang="en-US" altLang="en-US" i="1" dirty="0" smtClean="0"/>
              <a:t>(</a:t>
            </a:r>
            <a:r>
              <a:rPr lang="en-US" altLang="en-US" b="1" i="1" u="sng" dirty="0" smtClean="0"/>
              <a:t>NOT</a:t>
            </a:r>
            <a:r>
              <a:rPr lang="en-US" altLang="en-US" i="1" dirty="0" smtClean="0"/>
              <a:t> </a:t>
            </a:r>
            <a:r>
              <a:rPr lang="en-US" altLang="en-US" i="1" dirty="0"/>
              <a:t>who is in the best shape!)</a:t>
            </a:r>
          </a:p>
          <a:p>
            <a:pPr>
              <a:lnSpc>
                <a:spcPct val="90000"/>
              </a:lnSpc>
            </a:pPr>
            <a:endParaRPr lang="en-US" altLang="en-US" i="1" dirty="0"/>
          </a:p>
        </p:txBody>
      </p:sp>
      <p:pic>
        <p:nvPicPr>
          <p:cNvPr id="36869" name="Picture 5" descr="ElkInVel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5974"/>
            <a:ext cx="3276600" cy="33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2399" y="3429000"/>
            <a:ext cx="5410201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8000"/>
                </a:solidFill>
              </a:rPr>
              <a:t>In </a:t>
            </a:r>
            <a:r>
              <a:rPr lang="en-US" altLang="en-US" sz="2800" dirty="0">
                <a:solidFill>
                  <a:srgbClr val="008000"/>
                </a:solidFill>
              </a:rPr>
              <a:t>elk, one dominant male may mate with 80% of fertile females but if he happens to be sterile he’s not “fittest”</a:t>
            </a:r>
          </a:p>
          <a:p>
            <a:pPr lvl="1">
              <a:buFontTx/>
              <a:buChar char="•"/>
            </a:pPr>
            <a:r>
              <a:rPr lang="en-US" altLang="en-US" sz="2800" i="1" dirty="0">
                <a:solidFill>
                  <a:srgbClr val="008000"/>
                </a:solidFill>
              </a:rPr>
              <a:t>WHY?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Fitness and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r>
              <a:rPr lang="en-CA" dirty="0" smtClean="0"/>
              <a:t>Populations are made of many variations of genes</a:t>
            </a:r>
          </a:p>
          <a:p>
            <a:r>
              <a:rPr lang="en-CA" dirty="0" smtClean="0"/>
              <a:t>Those who contribute the most (the fittest!) have their genes represented the most in the next generation</a:t>
            </a:r>
          </a:p>
          <a:p>
            <a:r>
              <a:rPr lang="en-CA" dirty="0" smtClean="0"/>
              <a:t>So in each generation the genes that are the most represented depends on who was the fittest in the previous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Populations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If </a:t>
            </a:r>
            <a:r>
              <a:rPr lang="en-US" altLang="en-US" dirty="0"/>
              <a:t>NO evolution is occurring in a</a:t>
            </a:r>
            <a:r>
              <a:rPr lang="en-US" altLang="en-US" dirty="0" smtClean="0"/>
              <a:t> </a:t>
            </a:r>
            <a:r>
              <a:rPr lang="en-US" altLang="en-US" dirty="0"/>
              <a:t>population, then these </a:t>
            </a:r>
            <a:r>
              <a:rPr lang="en-US" altLang="en-US" dirty="0" smtClean="0"/>
              <a:t>frequency of each variation should </a:t>
            </a:r>
            <a:r>
              <a:rPr lang="en-US" altLang="en-US" dirty="0"/>
              <a:t>remain </a:t>
            </a:r>
            <a:r>
              <a:rPr lang="en-US" altLang="en-US" dirty="0" smtClean="0"/>
              <a:t>the same from generation to generation.</a:t>
            </a:r>
          </a:p>
          <a:p>
            <a:endParaRPr lang="en-US" altLang="en-US" dirty="0"/>
          </a:p>
          <a:p>
            <a:r>
              <a:rPr lang="en-US" altLang="en-US" dirty="0" smtClean="0"/>
              <a:t>But, if </a:t>
            </a:r>
            <a:r>
              <a:rPr lang="en-US" altLang="en-US" dirty="0"/>
              <a:t>we see </a:t>
            </a:r>
            <a:r>
              <a:rPr lang="en-US" altLang="en-US" dirty="0" smtClean="0"/>
              <a:t>changes in the frequencies from generation to generation than </a:t>
            </a:r>
            <a:r>
              <a:rPr lang="en-US" altLang="en-US" u="sng" dirty="0"/>
              <a:t>we know </a:t>
            </a:r>
            <a:r>
              <a:rPr lang="en-US" altLang="en-US" u="sng" dirty="0" smtClean="0"/>
              <a:t>that the </a:t>
            </a:r>
            <a:r>
              <a:rPr lang="en-US" altLang="en-US" u="sng" dirty="0"/>
              <a:t>population must be </a:t>
            </a:r>
            <a:r>
              <a:rPr lang="en-US" altLang="en-US" u="sng" dirty="0" smtClean="0"/>
              <a:t>evolving!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0228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most common genes can be represented in a graph</a:t>
            </a:r>
          </a:p>
          <a:p>
            <a:r>
              <a:rPr lang="en-US" dirty="0" smtClean="0"/>
              <a:t>Natural selection will act on the population to produce a new shape of graph</a:t>
            </a:r>
            <a:endParaRPr lang="en-US" dirty="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752600" y="3124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1752600" y="5943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16200000">
            <a:off x="-311943" y="404574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%  of Individuals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79895" y="614619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Possible Variations </a:t>
            </a:r>
            <a:r>
              <a:rPr lang="en-US" dirty="0"/>
              <a:t>(usually a gradient)</a:t>
            </a:r>
          </a:p>
        </p:txBody>
      </p:sp>
      <p:cxnSp>
        <p:nvCxnSpPr>
          <p:cNvPr id="52237" name="AutoShape 13"/>
          <p:cNvCxnSpPr>
            <a:cxnSpLocks noChangeShapeType="1"/>
          </p:cNvCxnSpPr>
          <p:nvPr/>
        </p:nvCxnSpPr>
        <p:spPr bwMode="auto">
          <a:xfrm flipV="1">
            <a:off x="1905000" y="3581400"/>
            <a:ext cx="2362200" cy="213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8" name="AutoShape 14"/>
          <p:cNvCxnSpPr>
            <a:cxnSpLocks noChangeShapeType="1"/>
          </p:cNvCxnSpPr>
          <p:nvPr/>
        </p:nvCxnSpPr>
        <p:spPr bwMode="auto">
          <a:xfrm>
            <a:off x="4267200" y="3581400"/>
            <a:ext cx="2286000" cy="213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://bluenose.wpengine.netdna-cdn.com/wp-content/uploads/2014/03/Bell_Curve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b="5145"/>
          <a:stretch/>
        </p:blipFill>
        <p:spPr bwMode="auto">
          <a:xfrm>
            <a:off x="1779895" y="3389622"/>
            <a:ext cx="5222342" cy="28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74638"/>
            <a:ext cx="8839201" cy="1143000"/>
          </a:xfrm>
        </p:spPr>
        <p:txBody>
          <a:bodyPr/>
          <a:lstStyle/>
          <a:p>
            <a:r>
              <a:rPr lang="en-US" dirty="0" smtClean="0"/>
              <a:t>Populations – Effects of Natural Selection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199437" cy="487375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 smtClean="0"/>
              <a:t>1</a:t>
            </a:r>
            <a:r>
              <a:rPr lang="en-US" altLang="en-US" b="1" u="sng" dirty="0"/>
              <a:t>. </a:t>
            </a:r>
            <a:r>
              <a:rPr lang="en-US" altLang="en-US" b="1" u="sng" dirty="0" smtClean="0"/>
              <a:t>Stabilizing </a:t>
            </a:r>
            <a:r>
              <a:rPr lang="en-US" altLang="en-US" b="1" u="sng" dirty="0"/>
              <a:t>Selection</a:t>
            </a:r>
            <a:endParaRPr lang="en-US" altLang="en-US" dirty="0"/>
          </a:p>
          <a:p>
            <a:r>
              <a:rPr lang="en-US" altLang="en-US" dirty="0"/>
              <a:t>Acts against </a:t>
            </a:r>
            <a:r>
              <a:rPr lang="en-US" altLang="en-US" dirty="0" smtClean="0"/>
              <a:t>the extreme variations </a:t>
            </a:r>
            <a:r>
              <a:rPr lang="en-US" altLang="en-US" dirty="0"/>
              <a:t>in a </a:t>
            </a:r>
            <a:r>
              <a:rPr lang="en-US" altLang="en-US" dirty="0" smtClean="0"/>
              <a:t>population, so </a:t>
            </a:r>
            <a:r>
              <a:rPr lang="en-US" altLang="en-US" b="1" dirty="0" smtClean="0"/>
              <a:t>makes the most common even more common</a:t>
            </a:r>
          </a:p>
          <a:p>
            <a:pPr lvl="1"/>
            <a:r>
              <a:rPr lang="en-CA" altLang="en-US" b="1" dirty="0" smtClean="0"/>
              <a:t>Genetic Diversity decreases</a:t>
            </a:r>
            <a:endParaRPr lang="en-US" altLang="en-US" b="1" dirty="0"/>
          </a:p>
        </p:txBody>
      </p:sp>
      <p:pic>
        <p:nvPicPr>
          <p:cNvPr id="37892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9984" r="33803" b="61185"/>
          <a:stretch/>
        </p:blipFill>
        <p:spPr bwMode="auto">
          <a:xfrm>
            <a:off x="304799" y="3420682"/>
            <a:ext cx="3506977" cy="33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65074" r="33803" b="7607"/>
          <a:stretch/>
        </p:blipFill>
        <p:spPr bwMode="auto">
          <a:xfrm>
            <a:off x="5105399" y="3420682"/>
            <a:ext cx="3551237" cy="3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581400" y="5570917"/>
            <a:ext cx="1752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Populations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464" y="838200"/>
            <a:ext cx="82296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2. Directional Selection</a:t>
            </a:r>
            <a:endParaRPr lang="en-US" altLang="en-US" dirty="0"/>
          </a:p>
          <a:p>
            <a:r>
              <a:rPr lang="en-US" altLang="en-US" dirty="0"/>
              <a:t>Occurs when extreme </a:t>
            </a:r>
            <a:r>
              <a:rPr lang="en-US" altLang="en-US" dirty="0" smtClean="0"/>
              <a:t>variations at </a:t>
            </a:r>
            <a:r>
              <a:rPr lang="en-US" altLang="en-US" dirty="0"/>
              <a:t>one end are favored over average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One phenotype is favored over the other</a:t>
            </a:r>
            <a:endParaRPr lang="en-US" altLang="en-US" dirty="0"/>
          </a:p>
        </p:txBody>
      </p:sp>
      <p:pic>
        <p:nvPicPr>
          <p:cNvPr id="38916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8839" r="68442" b="61185"/>
          <a:stretch/>
        </p:blipFill>
        <p:spPr bwMode="auto">
          <a:xfrm>
            <a:off x="299434" y="2959995"/>
            <a:ext cx="3505200" cy="37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65334" r="68442" b="7529"/>
          <a:stretch/>
        </p:blipFill>
        <p:spPr bwMode="auto">
          <a:xfrm>
            <a:off x="4905118" y="2971800"/>
            <a:ext cx="3842946" cy="37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810000" y="539839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the 2 types of evolution</a:t>
            </a:r>
          </a:p>
          <a:p>
            <a:r>
              <a:rPr lang="en-CA" dirty="0" smtClean="0"/>
              <a:t>Describe the 5 ways to change a gene pool (micro-evolution)</a:t>
            </a:r>
          </a:p>
          <a:p>
            <a:r>
              <a:rPr lang="en-CA" dirty="0" smtClean="0"/>
              <a:t>Describe the 3 ways a population can change due to selection</a:t>
            </a:r>
          </a:p>
          <a:p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712916" cy="24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3. </a:t>
            </a:r>
            <a:r>
              <a:rPr lang="en-US" altLang="en-US" b="1" u="sng" dirty="0" smtClean="0"/>
              <a:t>Disruptive (or Diversifying) Selection</a:t>
            </a:r>
            <a:endParaRPr lang="en-US" altLang="en-US" dirty="0"/>
          </a:p>
          <a:p>
            <a:r>
              <a:rPr lang="en-US" altLang="en-US" dirty="0"/>
              <a:t>Occurs when extreme </a:t>
            </a:r>
            <a:r>
              <a:rPr lang="en-US" altLang="en-US" dirty="0" smtClean="0"/>
              <a:t>variations </a:t>
            </a:r>
            <a:r>
              <a:rPr lang="en-US" altLang="en-US" dirty="0"/>
              <a:t>are favored over intermediate forms</a:t>
            </a:r>
          </a:p>
        </p:txBody>
      </p:sp>
      <p:pic>
        <p:nvPicPr>
          <p:cNvPr id="39940" name="Picture 4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4" t="9394" r="2200" b="61185"/>
          <a:stretch/>
        </p:blipFill>
        <p:spPr bwMode="auto">
          <a:xfrm>
            <a:off x="0" y="2895600"/>
            <a:ext cx="3810000" cy="39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c93f509a-e93a-41d0-8817-2943f94e58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4" t="64742" b="7671"/>
          <a:stretch/>
        </p:blipFill>
        <p:spPr bwMode="auto">
          <a:xfrm>
            <a:off x="4876800" y="2927049"/>
            <a:ext cx="4121150" cy="37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810000" y="5105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4800600" cy="66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572000" cy="639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"/>
            <a:ext cx="8153400" cy="61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761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two basic types:</a:t>
            </a:r>
          </a:p>
          <a:p>
            <a:pPr lvl="1"/>
            <a:r>
              <a:rPr lang="en-US" i="1" dirty="0"/>
              <a:t>Micro-evolution</a:t>
            </a:r>
            <a:r>
              <a:rPr lang="en-US" dirty="0"/>
              <a:t>: changes within one species</a:t>
            </a:r>
          </a:p>
          <a:p>
            <a:pPr lvl="1"/>
            <a:r>
              <a:rPr lang="en-US" i="1" dirty="0"/>
              <a:t>Macro-evolution</a:t>
            </a:r>
            <a:r>
              <a:rPr lang="en-US" dirty="0"/>
              <a:t>: changing from one species to another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u="sng" dirty="0"/>
              <a:t>Species</a:t>
            </a:r>
            <a:r>
              <a:rPr lang="en-US" dirty="0"/>
              <a:t>: population of organisms that are able to </a:t>
            </a:r>
            <a:r>
              <a:rPr lang="en-US" b="1" dirty="0"/>
              <a:t>breed</a:t>
            </a:r>
            <a:r>
              <a:rPr lang="en-US" dirty="0"/>
              <a:t> and produce </a:t>
            </a:r>
            <a:r>
              <a:rPr lang="en-US" b="1" dirty="0"/>
              <a:t>viable</a:t>
            </a:r>
            <a:r>
              <a:rPr lang="en-US" dirty="0"/>
              <a:t>, </a:t>
            </a:r>
            <a:r>
              <a:rPr lang="en-US" b="1" dirty="0"/>
              <a:t>fertile</a:t>
            </a:r>
            <a:r>
              <a:rPr lang="en-US" dirty="0"/>
              <a:t> offspring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/>
          <a:stretch/>
        </p:blipFill>
        <p:spPr bwMode="auto">
          <a:xfrm>
            <a:off x="3810000" y="1295400"/>
            <a:ext cx="468524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5800" y="753447"/>
            <a:ext cx="3429000" cy="867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Macro 	</a:t>
            </a:r>
            <a:r>
              <a:rPr lang="en-US" smtClean="0"/>
              <a:t>      Micro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ews.nationalgeographic.com/news/2005/08/photogalleries/ligers_dynamite/images/primary/Lig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3" y="3859320"/>
            <a:ext cx="4367284" cy="30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ssourimuleco.com/Jack-Diaries/MissouriTraveler/P72201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16" y="3859320"/>
            <a:ext cx="3545275" cy="299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17638"/>
            <a:ext cx="4191001" cy="24416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Liger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Product of a lion and tiger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Are lions and tigers the same species?!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because the liger offspring is NOT fertile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0946" y="1417638"/>
            <a:ext cx="4320653" cy="24416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Mule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Product of a horse and a donkey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Are horses and donkeys the same species??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No, because the mule offspring is not fertile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Pools 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hlinkClick r:id="rId2"/>
              </a:rPr>
              <a:t>What is a gene?</a:t>
            </a:r>
            <a:endParaRPr lang="en-US" i="1" dirty="0" smtClean="0"/>
          </a:p>
          <a:p>
            <a:r>
              <a:rPr lang="en-US" b="1" i="1" u="sng" dirty="0" smtClean="0"/>
              <a:t>Gene </a:t>
            </a:r>
            <a:r>
              <a:rPr lang="en-US" b="1" i="1" u="sng" dirty="0"/>
              <a:t>Pool</a:t>
            </a:r>
            <a:r>
              <a:rPr lang="en-US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dirty="0"/>
              <a:t>all the </a:t>
            </a:r>
            <a:r>
              <a:rPr lang="en-US" altLang="en-US" dirty="0" smtClean="0"/>
              <a:t>possible genes available </a:t>
            </a:r>
            <a:r>
              <a:rPr lang="en-US" altLang="en-US" dirty="0"/>
              <a:t>to the next generation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/>
              <a:t>Contains all </a:t>
            </a:r>
            <a:r>
              <a:rPr lang="en-US" altLang="en-US" dirty="0" smtClean="0"/>
              <a:t>variations  (versions) for </a:t>
            </a:r>
            <a:r>
              <a:rPr lang="en-US" altLang="en-US" dirty="0"/>
              <a:t>all </a:t>
            </a:r>
            <a:r>
              <a:rPr lang="en-US" altLang="en-US" dirty="0" smtClean="0"/>
              <a:t>genes, called </a:t>
            </a:r>
            <a:r>
              <a:rPr lang="en-US" altLang="en-US" b="1" dirty="0" smtClean="0">
                <a:solidFill>
                  <a:srgbClr val="FF0000"/>
                </a:solidFill>
              </a:rPr>
              <a:t>alleles</a:t>
            </a:r>
            <a:endParaRPr lang="en-US" altLang="en-US" b="1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 smtClean="0">
                <a:solidFill>
                  <a:srgbClr val="008000"/>
                </a:solidFill>
              </a:rPr>
              <a:t>There are 5 mechanisms (ways) of changing the </a:t>
            </a:r>
            <a:r>
              <a:rPr lang="en-US" altLang="en-US" dirty="0">
                <a:solidFill>
                  <a:srgbClr val="008000"/>
                </a:solidFill>
              </a:rPr>
              <a:t>gene pool of a </a:t>
            </a:r>
            <a:r>
              <a:rPr lang="en-US" altLang="en-US" dirty="0" smtClean="0">
                <a:solidFill>
                  <a:srgbClr val="008000"/>
                </a:solidFill>
              </a:rPr>
              <a:t>population…..THIS IS MICRO-EVOLUTION!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286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09999"/>
            <a:ext cx="4051300" cy="27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Mechanisms of </a:t>
            </a:r>
            <a:r>
              <a:rPr lang="en-US" sz="4000" dirty="0" smtClean="0"/>
              <a:t>Micro-Evolution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CA" sz="2800" dirty="0" smtClean="0"/>
              <a:t>5 ways to change a gene pool:</a:t>
            </a:r>
            <a:endParaRPr lang="en-US" sz="28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Natural </a:t>
            </a:r>
            <a:r>
              <a:rPr lang="en-US" sz="2800" dirty="0"/>
              <a:t>selection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Mutations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Genetic drift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Gene flow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Sexual selection (Non-random mating)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hlinkClick r:id="rId2"/>
              </a:rPr>
              <a:t>5 Fingers of Evolution video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651009"/>
            <a:ext cx="3381375" cy="20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Natural Selection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678363"/>
          </a:xfrm>
        </p:spPr>
        <p:txBody>
          <a:bodyPr/>
          <a:lstStyle/>
          <a:p>
            <a:r>
              <a:rPr lang="en-US" dirty="0"/>
              <a:t>Those best suited to the environment, survive, and pass on their genes to the next </a:t>
            </a:r>
            <a:r>
              <a:rPr lang="en-US" dirty="0" smtClean="0"/>
              <a:t>generation</a:t>
            </a:r>
          </a:p>
          <a:p>
            <a:r>
              <a:rPr lang="en-US" dirty="0" err="1" smtClean="0">
                <a:hlinkClick r:id="rId2"/>
              </a:rPr>
              <a:t>BrainPop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Natural Selection Stated Clearly</a:t>
            </a:r>
            <a:endParaRPr lang="en-US" dirty="0"/>
          </a:p>
        </p:txBody>
      </p:sp>
      <p:pic>
        <p:nvPicPr>
          <p:cNvPr id="25604" name="Picture 4" descr="tree-frog-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0"/>
          <a:stretch>
            <a:fillRect/>
          </a:stretch>
        </p:blipFill>
        <p:spPr bwMode="auto">
          <a:xfrm>
            <a:off x="1143000" y="2657709"/>
            <a:ext cx="7162800" cy="42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Mutations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Mutation: a change in the DNA of an organism</a:t>
            </a:r>
          </a:p>
          <a:p>
            <a:r>
              <a:rPr lang="en-US" altLang="en-US" dirty="0"/>
              <a:t>This change can be passed on to future generations and can change the gene pool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u="sng" dirty="0"/>
              <a:t>Effects of Mutations:</a:t>
            </a:r>
            <a:r>
              <a:rPr lang="en-US" altLang="en-US" dirty="0"/>
              <a:t> good, bad or neutral</a:t>
            </a:r>
          </a:p>
          <a:p>
            <a:r>
              <a:rPr lang="en-US" altLang="en-US" sz="2400" dirty="0"/>
              <a:t>The effect of a mutation is highly variable</a:t>
            </a:r>
          </a:p>
          <a:p>
            <a:r>
              <a:rPr lang="en-US" altLang="en-US" sz="2400" dirty="0"/>
              <a:t>There is much repetitious DNA</a:t>
            </a:r>
          </a:p>
          <a:p>
            <a:r>
              <a:rPr lang="en-US" altLang="en-US" sz="2400" dirty="0"/>
              <a:t>There is also lots of </a:t>
            </a:r>
            <a:r>
              <a:rPr lang="en-US" altLang="en-US" sz="2400" dirty="0" smtClean="0"/>
              <a:t>“</a:t>
            </a:r>
            <a:r>
              <a:rPr lang="en-US" altLang="en-US" dirty="0" smtClean="0"/>
              <a:t>non-coding</a:t>
            </a:r>
            <a:r>
              <a:rPr lang="en-US" altLang="en-US" sz="2400" dirty="0" smtClean="0"/>
              <a:t>” </a:t>
            </a:r>
            <a:r>
              <a:rPr lang="en-US" altLang="en-US" sz="2400" dirty="0"/>
              <a:t>DNA </a:t>
            </a:r>
          </a:p>
          <a:p>
            <a:r>
              <a:rPr lang="en-US" altLang="en-US" sz="2400" dirty="0"/>
              <a:t>A mutation in coding DNA is usually harmful but a rare few produce a favorable variation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248400" y="4038600"/>
            <a:ext cx="457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77000" y="4037463"/>
            <a:ext cx="2438400" cy="838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smtClean="0"/>
              <a:t>    Mutation here is less likely to  be harmful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2" grpId="0" animBg="1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Genetic Drift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/>
              <a:t>There is a change in the gene pool as a result of chance (random) </a:t>
            </a:r>
            <a:r>
              <a:rPr lang="en-US" altLang="en-US" sz="3600" dirty="0" smtClean="0"/>
              <a:t>events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68124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21217</TotalTime>
  <Words>703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Schoolbook</vt:lpstr>
      <vt:lpstr>Wingdings</vt:lpstr>
      <vt:lpstr>Wingdings 2</vt:lpstr>
      <vt:lpstr>Oriel</vt:lpstr>
      <vt:lpstr>Life Sciences 11 </vt:lpstr>
      <vt:lpstr>Objectives:</vt:lpstr>
      <vt:lpstr>Evolution</vt:lpstr>
      <vt:lpstr>PowerPoint Presentation</vt:lpstr>
      <vt:lpstr>Gene Pools </vt:lpstr>
      <vt:lpstr>Mechanisms of Micro-Evolution</vt:lpstr>
      <vt:lpstr>1. Natural Selection</vt:lpstr>
      <vt:lpstr>2. Mutations</vt:lpstr>
      <vt:lpstr>3. Genetic Drift</vt:lpstr>
      <vt:lpstr>PowerPoint Presentation</vt:lpstr>
      <vt:lpstr>4. Gene Flow</vt:lpstr>
      <vt:lpstr>PowerPoint Presentation</vt:lpstr>
      <vt:lpstr>5. Sexual Selection (Non-Random  Mating)</vt:lpstr>
      <vt:lpstr>Who’s The Fittest?</vt:lpstr>
      <vt:lpstr>Fitness and populations</vt:lpstr>
      <vt:lpstr>Populations</vt:lpstr>
      <vt:lpstr>Populations</vt:lpstr>
      <vt:lpstr>Populations – Effects of Natural Selection</vt:lpstr>
      <vt:lpstr>Populations</vt:lpstr>
      <vt:lpstr>Populations</vt:lpstr>
      <vt:lpstr>PowerPoint Presentation</vt:lpstr>
      <vt:lpstr>PowerPoint Presentation</vt:lpstr>
      <vt:lpstr>PowerPoint Presentation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 </dc:title>
  <dc:creator>User</dc:creator>
  <cp:lastModifiedBy>Wes Schmitt</cp:lastModifiedBy>
  <cp:revision>33</cp:revision>
  <dcterms:created xsi:type="dcterms:W3CDTF">2011-02-11T18:39:22Z</dcterms:created>
  <dcterms:modified xsi:type="dcterms:W3CDTF">2019-09-27T19:59:22Z</dcterms:modified>
</cp:coreProperties>
</file>