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34"/>
  </p:notesMasterIdLst>
  <p:handoutMasterIdLst>
    <p:handoutMasterId r:id="rId35"/>
  </p:handoutMasterIdLst>
  <p:sldIdLst>
    <p:sldId id="262" r:id="rId2"/>
    <p:sldId id="514" r:id="rId3"/>
    <p:sldId id="515" r:id="rId4"/>
    <p:sldId id="496" r:id="rId5"/>
    <p:sldId id="467" r:id="rId6"/>
    <p:sldId id="263" r:id="rId7"/>
    <p:sldId id="469" r:id="rId8"/>
    <p:sldId id="471" r:id="rId9"/>
    <p:sldId id="477" r:id="rId10"/>
    <p:sldId id="476" r:id="rId11"/>
    <p:sldId id="475" r:id="rId12"/>
    <p:sldId id="486" r:id="rId13"/>
    <p:sldId id="483" r:id="rId14"/>
    <p:sldId id="480" r:id="rId15"/>
    <p:sldId id="482" r:id="rId16"/>
    <p:sldId id="487" r:id="rId17"/>
    <p:sldId id="488" r:id="rId18"/>
    <p:sldId id="512" r:id="rId19"/>
    <p:sldId id="490" r:id="rId20"/>
    <p:sldId id="493" r:id="rId21"/>
    <p:sldId id="494" r:id="rId22"/>
    <p:sldId id="392" r:id="rId23"/>
    <p:sldId id="501" r:id="rId24"/>
    <p:sldId id="502" r:id="rId25"/>
    <p:sldId id="503" r:id="rId26"/>
    <p:sldId id="506" r:id="rId27"/>
    <p:sldId id="509" r:id="rId28"/>
    <p:sldId id="507" r:id="rId29"/>
    <p:sldId id="508" r:id="rId30"/>
    <p:sldId id="510" r:id="rId31"/>
    <p:sldId id="516" r:id="rId32"/>
    <p:sldId id="517" r:id="rId33"/>
  </p:sldIdLst>
  <p:sldSz cx="10058400" cy="7315200"/>
  <p:notesSz cx="9296400" cy="7010400"/>
  <p:custDataLst>
    <p:tags r:id="rId36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95300" indent="-38100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92188" indent="-77788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489075" indent="-117475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984375" indent="-155575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4694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2" autoAdjust="0"/>
    <p:restoredTop sz="93196" autoAdjust="0"/>
  </p:normalViewPr>
  <p:slideViewPr>
    <p:cSldViewPr>
      <p:cViewPr varScale="1">
        <p:scale>
          <a:sx n="65" d="100"/>
          <a:sy n="65" d="100"/>
        </p:scale>
        <p:origin x="956" y="60"/>
      </p:cViewPr>
      <p:guideLst>
        <p:guide orient="horz" pos="2304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2" y="-7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503A8C-F779-4B9B-89BC-083C1369B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83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41625" y="525463"/>
            <a:ext cx="361315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7B6978-FA73-437F-85E9-832FF1DE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9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95300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92188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8907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8437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481910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5290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9CC363A-62C2-4483-81D3-7F794E0C8894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5197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9CC363A-62C2-4483-81D3-7F794E0C8894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12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9CC363A-62C2-4483-81D3-7F794E0C8894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062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C55C66-DECB-4E22-B27B-83DA24D8DD30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0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9EEB803-0340-41F3-B55F-EDB9BEA04BCB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660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A7886810-73D9-4AFB-8B02-D85C5F9EF5CF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254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0C2FFF6-4262-45F0-99CA-D3961890B549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186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3EF39F6-9F84-4F3A-9EF3-76FC17185353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66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0C2FFF6-4262-45F0-99CA-D3961890B549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1227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4FB09F0-F134-42C6-983E-21BAF6957362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3232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31FDAB0-7FD8-4E19-9E1B-6FC4D8ECF3EF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182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18275"/>
            <a:ext cx="10058400" cy="812800"/>
          </a:xfrm>
          <a:prstGeom prst="rect">
            <a:avLst/>
          </a:prstGeom>
          <a:solidFill>
            <a:srgbClr val="B7DAB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0058400" cy="1625600"/>
          </a:xfrm>
          <a:prstGeom prst="rect">
            <a:avLst/>
          </a:prstGeom>
          <a:solidFill>
            <a:srgbClr val="008D9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303213" y="6973888"/>
            <a:ext cx="46196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l">
              <a:defRPr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</a:rPr>
              <a:t>Copyright © 2005 Pearson Education, Inc. publishing as Benjamin Cummings</a:t>
            </a: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285750" y="4957763"/>
            <a:ext cx="95567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276" tIns="49638" rIns="99276" bIns="49638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en-US" sz="2000" smtClean="0">
                <a:solidFill>
                  <a:srgbClr val="006699"/>
                </a:solidFill>
              </a:rPr>
              <a:t>PowerPoint Lectures for </a:t>
            </a:r>
            <a:r>
              <a:rPr lang="en-US" sz="2000" b="1" smtClean="0">
                <a:solidFill>
                  <a:srgbClr val="006699"/>
                </a:solidFill>
              </a:rPr>
              <a:t/>
            </a:r>
            <a:br>
              <a:rPr lang="en-US" sz="2000" b="1" smtClean="0">
                <a:solidFill>
                  <a:srgbClr val="006699"/>
                </a:solidFill>
              </a:rPr>
            </a:br>
            <a:r>
              <a:rPr lang="en-US" sz="2000" b="1" i="1" smtClean="0">
                <a:solidFill>
                  <a:srgbClr val="006699"/>
                </a:solidFill>
              </a:rPr>
              <a:t>Biology, Seventh Edition</a:t>
            </a:r>
            <a:endParaRPr lang="en-US" sz="2000" b="1" dirty="0">
              <a:solidFill>
                <a:srgbClr val="006699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819150" y="5656263"/>
            <a:ext cx="30368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>
              <a:defRPr/>
            </a:pPr>
            <a:r>
              <a:rPr lang="en-US" sz="1700" b="1" i="1" dirty="0" smtClean="0">
                <a:solidFill>
                  <a:srgbClr val="990066"/>
                </a:solidFill>
                <a:latin typeface="Times New Roman" pitchFamily="18" charset="0"/>
              </a:rPr>
              <a:t>Neil Campbell and Jane Reece</a:t>
            </a:r>
            <a:endParaRPr lang="en-US" sz="1700" b="1" i="1" dirty="0">
              <a:solidFill>
                <a:srgbClr val="990066"/>
              </a:solidFill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260350" y="6502400"/>
            <a:ext cx="31035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990066"/>
                </a:solidFill>
                <a:latin typeface="Times New Roman" pitchFamily="18" charset="0"/>
              </a:rPr>
              <a:t>Lectures by Chris Romero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938" y="1634067"/>
            <a:ext cx="9545003" cy="1946905"/>
          </a:xfrm>
        </p:spPr>
        <p:txBody>
          <a:bodyPr/>
          <a:lstStyle>
            <a:lvl1pPr marL="0" indent="0">
              <a:buFontTx/>
              <a:buNone/>
              <a:defRPr sz="6000">
                <a:solidFill>
                  <a:srgbClr val="990066"/>
                </a:solidFill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27013" y="167641"/>
            <a:ext cx="9579928" cy="1596040"/>
          </a:xfrm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>
            <a:lvl1pPr marL="0" indent="0">
              <a:defRPr sz="54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80963"/>
            <a:ext cx="9388475" cy="848143"/>
          </a:xfrm>
        </p:spPr>
        <p:txBody>
          <a:bodyPr/>
          <a:lstStyle>
            <a:lvl1pPr algn="ctr">
              <a:defRPr sz="5400" b="0"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2285459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3000">
                <a:latin typeface="Palatino Linotype" panose="02040502050505030304" pitchFamily="18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2600">
                <a:latin typeface="Palatino Linotype" panose="02040502050505030304" pitchFamily="18" charset="0"/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2200">
                <a:latin typeface="Palatino Linotype" panose="02040502050505030304" pitchFamily="18" charset="0"/>
              </a:defRPr>
            </a:lvl3pPr>
            <a:lvl4pPr>
              <a:spcBef>
                <a:spcPts val="300"/>
              </a:spcBef>
              <a:spcAft>
                <a:spcPts val="300"/>
              </a:spcAft>
              <a:defRPr sz="2200">
                <a:latin typeface="Palatino Linotype" panose="02040502050505030304" pitchFamily="18" charset="0"/>
              </a:defRPr>
            </a:lvl4pPr>
            <a:lvl5pPr>
              <a:spcBef>
                <a:spcPts val="300"/>
              </a:spcBef>
              <a:spcAft>
                <a:spcPts val="300"/>
              </a:spcAft>
              <a:defRPr sz="2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02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FBB61-A11F-4A65-8B74-1A2D8B122664}" type="slidenum">
              <a:rPr lang="en-US" altLang="en-US"/>
              <a:pPr/>
              <a:t>‹#›</a:t>
            </a:fld>
            <a:endParaRPr lang="en-US" altLang="en-US" sz="1493"/>
          </a:p>
        </p:txBody>
      </p:sp>
    </p:spTree>
    <p:extLst>
      <p:ext uri="{BB962C8B-B14F-4D97-AF65-F5344CB8AC3E}">
        <p14:creationId xmlns:p14="http://schemas.microsoft.com/office/powerpoint/2010/main" val="345725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80963"/>
            <a:ext cx="9388475" cy="76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990600"/>
            <a:ext cx="9388475" cy="237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34963" y="6989763"/>
            <a:ext cx="938847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9276" tIns="49638" rIns="99276" bIns="49638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702" r:id="rId3"/>
  </p:sldLayoutIdLst>
  <p:transition/>
  <p:timing>
    <p:tnLst>
      <p:par>
        <p:cTn id="1" dur="indefinite" restart="never" nodeType="tmRoot"/>
      </p:par>
    </p:tnLst>
  </p:timing>
  <p:txStyles>
    <p:titleStyle>
      <a:lvl1pPr marL="488950" indent="-48895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0" u="none">
          <a:solidFill>
            <a:schemeClr val="tx2"/>
          </a:solidFill>
          <a:latin typeface="Palatino Linotype" panose="02040502050505030304" pitchFamily="18" charset="0"/>
          <a:ea typeface="+mj-ea"/>
          <a:cs typeface="+mj-cs"/>
        </a:defRPr>
      </a:lvl1pPr>
      <a:lvl2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2pPr>
      <a:lvl3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3pPr>
      <a:lvl4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4pPr>
      <a:lvl5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5pPr>
      <a:lvl6pPr marL="985870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6pPr>
      <a:lvl7pPr marL="1482252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7pPr>
      <a:lvl8pPr marL="1978634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8pPr>
      <a:lvl9pPr marL="2475016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9pPr>
    </p:titleStyle>
    <p:bodyStyle>
      <a:lvl1pPr marL="379413" indent="-379413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Char char="•"/>
        <a:defRPr sz="30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992188" indent="-487363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–"/>
        <a:defRPr sz="2600">
          <a:solidFill>
            <a:schemeClr val="tx1"/>
          </a:solidFill>
          <a:latin typeface="Palatino Linotype" panose="02040502050505030304" pitchFamily="18" charset="0"/>
        </a:defRPr>
      </a:lvl2pPr>
      <a:lvl3pPr marL="1489075" indent="-371475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•"/>
        <a:defRPr sz="2400">
          <a:solidFill>
            <a:schemeClr val="tx1"/>
          </a:solidFill>
          <a:latin typeface="Palatino Linotype" panose="02040502050505030304" pitchFamily="18" charset="0"/>
        </a:defRPr>
      </a:lvl3pPr>
      <a:lvl4pPr marL="1984375" indent="-371475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–"/>
        <a:defRPr sz="2400">
          <a:solidFill>
            <a:schemeClr val="tx1"/>
          </a:solidFill>
          <a:latin typeface="Palatino Linotype" panose="02040502050505030304" pitchFamily="18" charset="0"/>
        </a:defRPr>
      </a:lvl4pPr>
      <a:lvl5pPr marL="2481263" indent="-363538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•"/>
        <a:defRPr sz="2400">
          <a:solidFill>
            <a:schemeClr val="tx1"/>
          </a:solidFill>
          <a:latin typeface="Palatino Linotype" panose="02040502050505030304" pitchFamily="18" charset="0"/>
        </a:defRPr>
      </a:lvl5pPr>
      <a:lvl6pPr marL="2978292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6pPr>
      <a:lvl7pPr marL="3474674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7pPr>
      <a:lvl8pPr marL="3971056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8pPr>
      <a:lvl9pPr marL="4467438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8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76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14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528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29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67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105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9545637" cy="1328737"/>
          </a:xfrm>
        </p:spPr>
        <p:txBody>
          <a:bodyPr>
            <a:normAutofit fontScale="85000" lnSpcReduction="20000"/>
          </a:bodyPr>
          <a:lstStyle/>
          <a:p>
            <a:pPr algn="ctr" eaLnBrk="1" hangingPunct="1"/>
            <a:r>
              <a:rPr lang="en-US" sz="5400" dirty="0" smtClean="0">
                <a:solidFill>
                  <a:schemeClr val="tx2"/>
                </a:solidFill>
              </a:rPr>
              <a:t>Introduction to Biology</a:t>
            </a:r>
          </a:p>
          <a:p>
            <a:pPr algn="ctr" eaLnBrk="1" hangingPunct="1"/>
            <a:r>
              <a:rPr lang="en-US" sz="5400" dirty="0" smtClean="0">
                <a:solidFill>
                  <a:schemeClr val="tx2"/>
                </a:solidFill>
              </a:rPr>
              <a:t>The Study of Life</a:t>
            </a:r>
          </a:p>
        </p:txBody>
      </p:sp>
      <p:pic>
        <p:nvPicPr>
          <p:cNvPr id="1026" name="Picture 2" descr="https://lh6.googleusercontent.com/-zGHVZwRWNFw/UMRW4QCAE1I/AAAAAAAA1CM/-EBcI6ecVu0/w497-h373/galapagos%2Btaxi%2Bby%2BAlexander%2BSafon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71600"/>
            <a:ext cx="883666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733373"/>
            <a:ext cx="5562600" cy="54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>
            <a:lvl1pPr marL="379413" indent="-37941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992188" indent="-48736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4890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9843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481263" indent="-363538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978292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3474674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3971056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4467438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/>
              <a:t>Cells contain specialized structures </a:t>
            </a:r>
            <a:r>
              <a:rPr lang="en-US" altLang="en-US" kern="0" dirty="0" smtClean="0">
                <a:solidFill>
                  <a:srgbClr val="FC0208"/>
                </a:solidFill>
              </a:rPr>
              <a:t>(organelles)</a:t>
            </a:r>
            <a:r>
              <a:rPr lang="en-US" altLang="en-US" kern="0" dirty="0" smtClean="0"/>
              <a:t> that carry out the cell’s life processes</a:t>
            </a:r>
          </a:p>
          <a:p>
            <a:pPr eaLnBrk="1" hangingPunct="1"/>
            <a:r>
              <a:rPr lang="en-US" altLang="en-US" kern="0" dirty="0" smtClean="0"/>
              <a:t>Many different kinds of cells exist</a:t>
            </a:r>
          </a:p>
          <a:p>
            <a:pPr eaLnBrk="1" hangingPunct="1"/>
            <a:r>
              <a:rPr lang="en-US" altLang="en-US" kern="0" dirty="0" smtClean="0"/>
              <a:t>All cells surrounded by a </a:t>
            </a:r>
            <a:r>
              <a:rPr lang="en-US" altLang="en-US" kern="0" dirty="0" smtClean="0">
                <a:solidFill>
                  <a:srgbClr val="FC0208"/>
                </a:solidFill>
              </a:rPr>
              <a:t>plasma membrane</a:t>
            </a:r>
          </a:p>
          <a:p>
            <a:pPr eaLnBrk="1" hangingPunct="1"/>
            <a:r>
              <a:rPr lang="en-US" altLang="en-US" kern="0" dirty="0" smtClean="0"/>
              <a:t>Contain a set of instructions  called </a:t>
            </a:r>
            <a:r>
              <a:rPr lang="en-US" altLang="en-US" kern="0" dirty="0" smtClean="0">
                <a:solidFill>
                  <a:srgbClr val="0000FF"/>
                </a:solidFill>
              </a:rPr>
              <a:t>DNA</a:t>
            </a:r>
            <a:r>
              <a:rPr lang="en-US" altLang="en-US" kern="0" dirty="0" smtClean="0"/>
              <a:t> </a:t>
            </a:r>
            <a:r>
              <a:rPr lang="en-US" altLang="en-US" kern="0" dirty="0" smtClean="0">
                <a:solidFill>
                  <a:srgbClr val="FC0208"/>
                </a:solidFill>
              </a:rPr>
              <a:t>(genetic information)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86" y="3276600"/>
            <a:ext cx="307657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n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5281" y="5133975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3,332 Cell organelles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1" b="7318"/>
          <a:stretch/>
        </p:blipFill>
        <p:spPr bwMode="auto">
          <a:xfrm>
            <a:off x="5715000" y="175282"/>
            <a:ext cx="3551238" cy="303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25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9388475" cy="2316237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L</a:t>
            </a:r>
            <a:r>
              <a:rPr lang="en-US" altLang="en-US" sz="4000" b="1" dirty="0" smtClean="0"/>
              <a:t>ife Must Obtain </a:t>
            </a:r>
            <a:r>
              <a:rPr lang="en-US" altLang="en-US" sz="4000" b="1" dirty="0"/>
              <a:t>and </a:t>
            </a:r>
            <a:r>
              <a:rPr lang="en-US" altLang="en-US" sz="4000" b="1" dirty="0" smtClean="0"/>
              <a:t>Use Materials </a:t>
            </a:r>
            <a:r>
              <a:rPr lang="en-US" altLang="en-US" sz="4000" b="1" dirty="0"/>
              <a:t>and E</a:t>
            </a:r>
            <a:r>
              <a:rPr lang="en-US" altLang="en-US" sz="4000" b="1" dirty="0" smtClean="0"/>
              <a:t>nergy (Metabolism)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r>
              <a:rPr lang="en-US" altLang="en-US" sz="4000" b="1" dirty="0"/>
              <a:t/>
            </a:r>
            <a:br>
              <a:rPr lang="en-US" altLang="en-US" sz="4000" b="1" dirty="0"/>
            </a:b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37" y="1905000"/>
            <a:ext cx="9829800" cy="302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>
            <a:lvl1pPr marL="379413" indent="-37941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992188" indent="-48736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4890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9843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481263" indent="-363538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978292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3474674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3971056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4467438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/>
              <a:t>Living things need energy to power cellular processes and materials to build new cells, grow and reproduce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Set of chemical reactions that convert “food” into </a:t>
            </a:r>
            <a:r>
              <a:rPr lang="en-US" altLang="en-US" dirty="0" smtClean="0"/>
              <a:t>energy is called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i="1" dirty="0" smtClean="0"/>
              <a:t>Sum </a:t>
            </a:r>
            <a:r>
              <a:rPr lang="en-US" i="1" dirty="0"/>
              <a:t>of all chemical </a:t>
            </a:r>
            <a:r>
              <a:rPr lang="en-US" i="1" dirty="0" smtClean="0"/>
              <a:t>processes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0316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066800"/>
            <a:ext cx="9829800" cy="294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>
            <a:lvl1pPr marL="379413" indent="-37941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992188" indent="-48736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4890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9843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481263" indent="-363538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978292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3474674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3971056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4467438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/>
              <a:t>Almost all energy comes from the </a:t>
            </a:r>
            <a:r>
              <a:rPr lang="en-US" altLang="en-US" kern="0" dirty="0" smtClean="0">
                <a:solidFill>
                  <a:srgbClr val="FC0208"/>
                </a:solidFill>
              </a:rPr>
              <a:t>SUN</a:t>
            </a:r>
            <a:r>
              <a:rPr lang="en-US" altLang="en-US" kern="0" dirty="0" smtClean="0"/>
              <a:t> (directly or indirectly)</a:t>
            </a:r>
          </a:p>
          <a:p>
            <a:pPr eaLnBrk="1" hangingPunct="1"/>
            <a:r>
              <a:rPr lang="en-US" altLang="en-US" kern="0" dirty="0" smtClean="0">
                <a:solidFill>
                  <a:srgbClr val="FC0208"/>
                </a:solidFill>
              </a:rPr>
              <a:t>Photosynthesis</a:t>
            </a:r>
            <a:r>
              <a:rPr lang="en-US" altLang="en-US" kern="0" dirty="0" smtClean="0"/>
              <a:t> is the process by which some organisms capture the energy from the sun (solar energy) and transform it into </a:t>
            </a:r>
            <a:r>
              <a:rPr lang="en-US" altLang="en-US" kern="0" dirty="0" smtClean="0">
                <a:solidFill>
                  <a:srgbClr val="FC0208"/>
                </a:solidFill>
              </a:rPr>
              <a:t>chemical energy </a:t>
            </a:r>
            <a:r>
              <a:rPr lang="en-US" altLang="en-US" kern="0" dirty="0" smtClean="0"/>
              <a:t>that can be used by living things</a:t>
            </a:r>
          </a:p>
        </p:txBody>
      </p:sp>
      <p:pic>
        <p:nvPicPr>
          <p:cNvPr id="9" name="Picture 4" descr="EXPLORE: Interrelated Photosynthesis and Cellular Respiration: BIOLOGY 1  HON - Paul - S1 - 2021-2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6" b="50832"/>
          <a:stretch/>
        </p:blipFill>
        <p:spPr bwMode="auto">
          <a:xfrm>
            <a:off x="4648199" y="4065598"/>
            <a:ext cx="5289567" cy="26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hat is photosynthesis? - Science Questi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3644"/>
            <a:ext cx="4191000" cy="3052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895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762000"/>
            <a:ext cx="7772400" cy="240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>
            <a:lvl1pPr marL="379413" indent="-37941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992188" indent="-48736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4890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9843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481263" indent="-363538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978292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3474674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3971056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4467438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solidFill>
                  <a:srgbClr val="FC0208"/>
                </a:solidFill>
              </a:rPr>
              <a:t>Cellular respiration </a:t>
            </a:r>
            <a:r>
              <a:rPr lang="en-US" altLang="en-US" kern="0" dirty="0" smtClean="0"/>
              <a:t>is the process by which all organisms break down glucose (sugar) to produce the high energy molecule </a:t>
            </a:r>
            <a:r>
              <a:rPr lang="en-US" altLang="en-US" kern="0" dirty="0" smtClean="0">
                <a:solidFill>
                  <a:srgbClr val="FF0000"/>
                </a:solidFill>
              </a:rPr>
              <a:t>ATP</a:t>
            </a:r>
            <a:r>
              <a:rPr lang="en-US" altLang="en-US" kern="0" dirty="0" smtClean="0"/>
              <a:t> (cellular energy) that can be used by the organism.</a:t>
            </a:r>
          </a:p>
        </p:txBody>
      </p:sp>
      <p:pic>
        <p:nvPicPr>
          <p:cNvPr id="9" name="Picture 8" descr="C:\Users\wes.schmitt\AppData\Local\Microsoft\Windows\INetCache\Content.MSO\D586244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00052"/>
            <a:ext cx="3581400" cy="26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EXPLORE: Interrelated Photosynthesis and Cellular Respiration: BIOLOGY 1  HON - Paul - S1 - 2021-20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2"/>
          <a:stretch/>
        </p:blipFill>
        <p:spPr bwMode="auto">
          <a:xfrm>
            <a:off x="3481654" y="3994775"/>
            <a:ext cx="6576746" cy="27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77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1493" dirty="0">
              <a:solidFill>
                <a:schemeClr val="tx2"/>
              </a:solidFill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308">
            <a:off x="6085841" y="2438401"/>
            <a:ext cx="3444240" cy="324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3080"/>
            <a:ext cx="8290560" cy="61269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Autotrophs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1544321"/>
            <a:ext cx="6583680" cy="38766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Organisms that make their own food </a:t>
            </a:r>
            <a:r>
              <a:rPr lang="en-US" altLang="en-US" sz="3200" dirty="0" smtClean="0"/>
              <a:t>are </a:t>
            </a:r>
            <a:r>
              <a:rPr lang="en-US" altLang="en-US" sz="3200" dirty="0"/>
              <a:t>called </a:t>
            </a:r>
            <a:r>
              <a:rPr lang="en-US" altLang="en-US" sz="3200" dirty="0">
                <a:solidFill>
                  <a:srgbClr val="FC0208"/>
                </a:solidFill>
              </a:rPr>
              <a:t>autotrophs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FC0208"/>
                </a:solidFill>
              </a:rPr>
              <a:t>Phototrophs</a:t>
            </a:r>
            <a:r>
              <a:rPr lang="en-US" altLang="en-US" sz="3200" dirty="0"/>
              <a:t> – use solar energy (photosynthesis) to get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Convert H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O and CO</a:t>
            </a:r>
            <a:r>
              <a:rPr lang="en-US" altLang="en-US" sz="3200" baseline="-25000" dirty="0"/>
              <a:t>2 </a:t>
            </a:r>
            <a:r>
              <a:rPr lang="en-US" altLang="en-US" sz="3200" dirty="0"/>
              <a:t>into </a:t>
            </a:r>
            <a:r>
              <a:rPr lang="en-US" altLang="en-US" sz="3200" dirty="0">
                <a:solidFill>
                  <a:srgbClr val="FC0208"/>
                </a:solidFill>
              </a:rPr>
              <a:t>sugar </a:t>
            </a:r>
            <a:r>
              <a:rPr lang="en-US" altLang="en-US" sz="3200" dirty="0"/>
              <a:t>and</a:t>
            </a:r>
            <a:r>
              <a:rPr lang="en-US" altLang="en-US" sz="3200" dirty="0">
                <a:solidFill>
                  <a:srgbClr val="FC0208"/>
                </a:solidFill>
              </a:rPr>
              <a:t> O</a:t>
            </a:r>
            <a:r>
              <a:rPr lang="en-US" altLang="en-US" sz="3200" baseline="-25000" dirty="0">
                <a:solidFill>
                  <a:srgbClr val="FC0208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err="1">
                <a:solidFill>
                  <a:srgbClr val="FC0208"/>
                </a:solidFill>
              </a:rPr>
              <a:t>Chemotrophs</a:t>
            </a:r>
            <a:r>
              <a:rPr lang="en-US" altLang="en-US" sz="3200" dirty="0"/>
              <a:t> – use different chemical processes to get energy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1493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33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1493" dirty="0">
              <a:solidFill>
                <a:schemeClr val="tx2"/>
              </a:solidFill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844800"/>
            <a:ext cx="2804160" cy="219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02170"/>
            <a:ext cx="8290560" cy="61269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Heterotrophs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1360" y="1706880"/>
            <a:ext cx="6258560" cy="521857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987" dirty="0"/>
              <a:t>Organisms that must take in food to meet their energy needs are called </a:t>
            </a:r>
            <a:r>
              <a:rPr lang="en-US" sz="2987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heterotrophs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987" dirty="0"/>
              <a:t>Consume autotrophs </a:t>
            </a:r>
            <a:r>
              <a:rPr lang="en-US" sz="298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(herbivores), </a:t>
            </a:r>
            <a:r>
              <a:rPr lang="en-US" sz="2987" dirty="0"/>
              <a:t>other heterotrophs </a:t>
            </a:r>
            <a:r>
              <a:rPr lang="en-US" sz="298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(carnivores) </a:t>
            </a:r>
            <a:r>
              <a:rPr lang="en-US" sz="2987" dirty="0"/>
              <a:t>or both </a:t>
            </a:r>
            <a:r>
              <a:rPr lang="en-US" sz="298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(omnivores) </a:t>
            </a:r>
            <a:r>
              <a:rPr lang="en-US" sz="2987" dirty="0"/>
              <a:t>for their energy </a:t>
            </a:r>
            <a:r>
              <a:rPr lang="en-US" sz="2987" dirty="0" smtClean="0"/>
              <a:t>needs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987" dirty="0" smtClean="0"/>
              <a:t>Complex chemicals are broken down and reassembled into chemicals and structures needed by organisms </a:t>
            </a:r>
            <a:br>
              <a:rPr lang="en-US" sz="2987" dirty="0" smtClean="0"/>
            </a:br>
            <a:endParaRPr lang="en-US" sz="2987" dirty="0"/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1493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54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1493" dirty="0">
              <a:solidFill>
                <a:schemeClr val="tx2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9213" y="1219200"/>
            <a:ext cx="9601200" cy="5717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Growth is an increase in biomass that occurs as the result of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division and cell enlargement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 division </a:t>
            </a:r>
            <a:r>
              <a:rPr lang="en-US" dirty="0" smtClean="0"/>
              <a:t>is the formation of two cells from a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preexisting cell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New cells enlarge as they mature</a:t>
            </a:r>
          </a:p>
          <a:p>
            <a:pPr eaLnBrk="1" hangingPunct="1">
              <a:defRPr/>
            </a:pPr>
            <a:r>
              <a:rPr lang="en-US" dirty="0" smtClean="0"/>
              <a:t>When a cell grows to a size where its </a:t>
            </a: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 area </a:t>
            </a:r>
            <a:r>
              <a:rPr lang="en-US" dirty="0" smtClean="0"/>
              <a:t>isn’t big enough for its </a:t>
            </a: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volume</a:t>
            </a:r>
            <a:r>
              <a:rPr lang="en-US" dirty="0" smtClean="0"/>
              <a:t>, the cell divides</a:t>
            </a: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1493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1503" y="249771"/>
            <a:ext cx="9388475" cy="533399"/>
          </a:xfrm>
          <a:prstGeom prst="rect">
            <a:avLst/>
          </a:prstGeom>
        </p:spPr>
        <p:txBody>
          <a:bodyPr/>
          <a:lstStyle>
            <a:lvl1pPr marL="488950" indent="-48895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0" u="none">
                <a:solidFill>
                  <a:schemeClr val="tx2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  <a:lvl2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2pPr>
            <a:lvl3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3pPr>
            <a:lvl4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4pPr>
            <a:lvl5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5pPr>
            <a:lvl6pPr marL="985870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6pPr>
            <a:lvl7pPr marL="1482252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7pPr>
            <a:lvl8pPr marL="1978634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8pPr>
            <a:lvl9pPr marL="2475016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b="1" kern="0" dirty="0" smtClean="0"/>
              <a:t>3) </a:t>
            </a:r>
            <a:r>
              <a:rPr lang="en-US" altLang="en-US" sz="4000" b="1" kern="0" dirty="0"/>
              <a:t>L</a:t>
            </a:r>
            <a:r>
              <a:rPr lang="en-US" altLang="en-US" sz="4000" b="1" kern="0" dirty="0" smtClean="0"/>
              <a:t>ife </a:t>
            </a:r>
            <a:r>
              <a:rPr lang="en-US" altLang="en-US" sz="4000" b="1" kern="0" dirty="0"/>
              <a:t>G</a:t>
            </a:r>
            <a:r>
              <a:rPr lang="en-US" altLang="en-US" sz="4000" b="1" kern="0" dirty="0" smtClean="0"/>
              <a:t>rows and Develops</a:t>
            </a:r>
            <a:br>
              <a:rPr lang="en-US" altLang="en-US" sz="4000" b="1" kern="0" dirty="0" smtClean="0"/>
            </a:br>
            <a:r>
              <a:rPr lang="en-US" altLang="en-US" sz="4000" b="1" kern="0" dirty="0" smtClean="0"/>
              <a:t/>
            </a:r>
            <a:br>
              <a:rPr lang="en-US" altLang="en-US" sz="4000" b="1" kern="0" dirty="0" smtClean="0"/>
            </a:br>
            <a:endParaRPr lang="en-US" sz="4000" b="1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83170"/>
            <a:ext cx="8290560" cy="61269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Growth</a:t>
            </a:r>
          </a:p>
        </p:txBody>
      </p:sp>
      <p:pic>
        <p:nvPicPr>
          <p:cNvPr id="7" name="Picture 6" descr="Switching off enzymes to block cell division in cancer | Fierce Biotech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4065905" cy="2539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56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5D0433E-960C-414A-9BEE-82B7E3A315BB}" type="slidenum">
              <a:rPr lang="en-US" altLang="en-US">
                <a:solidFill>
                  <a:schemeClr val="tx2"/>
                </a:solidFill>
              </a:rPr>
              <a:pPr eaLnBrk="1" hangingPunct="1"/>
              <a:t>17</a:t>
            </a:fld>
            <a:endParaRPr lang="en-US" altLang="en-US" sz="1493">
              <a:solidFill>
                <a:schemeClr val="tx2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8290560" cy="1496653"/>
          </a:xfrm>
        </p:spPr>
        <p:txBody>
          <a:bodyPr/>
          <a:lstStyle/>
          <a:p>
            <a:pPr eaLnBrk="1" hangingPunct="1">
              <a:defRPr/>
            </a:pPr>
            <a:r>
              <a:rPr lang="en-US" sz="2987" dirty="0" smtClean="0"/>
              <a:t>The </a:t>
            </a:r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by which an adult organism arise </a:t>
            </a:r>
            <a:r>
              <a:rPr lang="en-US" sz="2987" dirty="0"/>
              <a:t>is called </a:t>
            </a:r>
            <a:r>
              <a:rPr lang="en-US" sz="298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</a:p>
          <a:p>
            <a:pPr lvl="1" eaLnBrk="1" hangingPunct="1">
              <a:defRPr/>
            </a:pPr>
            <a:r>
              <a:rPr lang="en-US" dirty="0" smtClean="0"/>
              <a:t>Repeated cell divisions and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differentiation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0"/>
            <a:ext cx="10014373" cy="63205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7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Development</a:t>
            </a:r>
            <a:endParaRPr lang="en-US" sz="37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493">
                <a:solidFill>
                  <a:schemeClr val="tx2"/>
                </a:solidFill>
              </a:rPr>
              <a:t>Copyright Cmassengale</a:t>
            </a:r>
          </a:p>
        </p:txBody>
      </p:sp>
      <p:pic>
        <p:nvPicPr>
          <p:cNvPr id="30722" name="Picture 2" descr="naar een gratis poster over de embryologie van de zeeeg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r="15443" b="12851"/>
          <a:stretch/>
        </p:blipFill>
        <p:spPr bwMode="auto">
          <a:xfrm>
            <a:off x="1981200" y="3150595"/>
            <a:ext cx="689423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81000"/>
            <a:ext cx="3703637" cy="5209336"/>
          </a:xfrm>
        </p:spPr>
        <p:txBody>
          <a:bodyPr/>
          <a:lstStyle/>
          <a:p>
            <a:r>
              <a:rPr lang="en-US" dirty="0" smtClean="0"/>
              <a:t>Organisms grow and develop along a specific sequence based on the instructions present in their genetic code (DNA).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scontent.cdninstagram.com/hphotos-xfa1/t51.2885-15/e15/10864847_752752948148019_8704323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1" y="609600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21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1493" dirty="0">
              <a:solidFill>
                <a:schemeClr val="tx2"/>
              </a:solidFill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1493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304800"/>
            <a:ext cx="9388475" cy="533399"/>
          </a:xfrm>
          <a:prstGeom prst="rect">
            <a:avLst/>
          </a:prstGeom>
        </p:spPr>
        <p:txBody>
          <a:bodyPr/>
          <a:lstStyle>
            <a:lvl1pPr marL="488950" indent="-48895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0" u="none">
                <a:solidFill>
                  <a:schemeClr val="tx2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  <a:lvl2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2pPr>
            <a:lvl3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3pPr>
            <a:lvl4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4pPr>
            <a:lvl5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5pPr>
            <a:lvl6pPr marL="985870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6pPr>
            <a:lvl7pPr marL="1482252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7pPr>
            <a:lvl8pPr marL="1978634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8pPr>
            <a:lvl9pPr marL="2475016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b="1" dirty="0"/>
              <a:t>4</a:t>
            </a:r>
            <a:r>
              <a:rPr lang="en-US" altLang="en-US" sz="4000" b="1" dirty="0" smtClean="0"/>
              <a:t>) Life Reproduces Itself</a:t>
            </a:r>
            <a:endParaRPr lang="en-US" altLang="en-US" sz="40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534400" cy="15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>
            <a:lvl1pPr marL="379413" indent="-37941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992188" indent="-48736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4890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9843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481263" indent="-363538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978292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3474674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3971056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4467438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All species have the ability to reproduce</a:t>
            </a:r>
          </a:p>
          <a:p>
            <a:pPr lvl="1" eaLnBrk="1" hangingPunct="1">
              <a:defRPr/>
            </a:pPr>
            <a:r>
              <a:rPr lang="en-US" sz="3000" kern="0" dirty="0" smtClean="0"/>
              <a:t>Not essential to survival of individual but is essential for continuation of a species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86184"/>
            <a:ext cx="5943600" cy="393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3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"/>
            <a:ext cx="2336800" cy="311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61" y="4030133"/>
            <a:ext cx="2199639" cy="328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28" y="2355427"/>
            <a:ext cx="3627120" cy="237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1306569"/>
            <a:ext cx="85471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tabLst>
                <a:tab pos="1255713" algn="l"/>
              </a:tabLst>
              <a:defRPr sz="3200" b="1">
                <a:solidFill>
                  <a:srgbClr val="000080"/>
                </a:solidFill>
                <a:latin typeface="+mn-lt"/>
                <a:ea typeface="+mn-ea"/>
                <a:cs typeface="+mn-cs"/>
              </a:defRPr>
            </a:lvl1pPr>
            <a:lvl2pPr marL="114300" indent="3429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–"/>
              <a:tabLst>
                <a:tab pos="1255713" algn="l"/>
              </a:tabLst>
              <a:defRPr sz="2800" b="1">
                <a:solidFill>
                  <a:srgbClr val="006400"/>
                </a:solidFill>
                <a:latin typeface="+mn-lt"/>
                <a:ea typeface="+mn-ea"/>
              </a:defRPr>
            </a:lvl2pPr>
            <a:lvl3pPr marL="287338" indent="4763" algn="l" rtl="0" eaLnBrk="0" fontAlgn="base" hangingPunct="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tabLst>
                <a:tab pos="1255713" algn="l"/>
              </a:tabLs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914400" indent="-231775" algn="l" rtl="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tabLst>
                <a:tab pos="1255713" algn="l"/>
              </a:tabLs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1252538" indent="3175" algn="l" rtl="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buChar char="»"/>
              <a:tabLst>
                <a:tab pos="1255713" algn="l"/>
              </a:tabLs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1709738" indent="3175" algn="l" rtl="0" fontAlgn="base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tabLst>
                <a:tab pos="1255713" algn="l"/>
              </a:tabLs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166938" indent="3175" algn="l" rtl="0" fontAlgn="base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tabLst>
                <a:tab pos="1255713" algn="l"/>
              </a:tabLs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2624138" indent="3175" algn="l" rtl="0" fontAlgn="base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tabLst>
                <a:tab pos="1255713" algn="l"/>
              </a:tabLs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081338" indent="3175" algn="l" rtl="0" fontAlgn="base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tabLst>
                <a:tab pos="1255713" algn="l"/>
              </a:tabLs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 Few Branches of Biology</a:t>
            </a:r>
          </a:p>
          <a:p>
            <a:pPr marL="914400" marR="0" lvl="3" indent="-2317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Pct val="125000"/>
              <a:buFontTx/>
              <a:buChar char="•"/>
              <a:tabLst>
                <a:tab pos="1255713" algn="l"/>
              </a:tabLst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Zoologists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914400" marR="0" lvl="3" indent="-2317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Pct val="125000"/>
              <a:buFontTx/>
              <a:buChar char="•"/>
              <a:tabLst>
                <a:tab pos="1255713" algn="l"/>
              </a:tabLst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Botanists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914400" marR="0" lvl="3" indent="-2317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Pct val="125000"/>
              <a:buFontTx/>
              <a:buChar char="•"/>
              <a:tabLst>
                <a:tab pos="1255713" algn="l"/>
              </a:tabLst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Cell Biologists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914400" marR="0" lvl="3" indent="-2317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Pct val="125000"/>
              <a:buFontTx/>
              <a:buChar char="•"/>
              <a:tabLst>
                <a:tab pos="1255713" algn="l"/>
              </a:tabLst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Geneticists</a:t>
            </a:r>
          </a:p>
          <a:p>
            <a:pPr marL="914400" marR="0" lvl="3" indent="-2317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Pct val="125000"/>
              <a:buFontTx/>
              <a:buChar char="•"/>
              <a:tabLst>
                <a:tab pos="1255713" algn="l"/>
              </a:tabLst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Microbiologists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914400" marR="0" lvl="3" indent="-2317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Pct val="125000"/>
              <a:buFontTx/>
              <a:buChar char="•"/>
              <a:tabLst>
                <a:tab pos="1255713" algn="l"/>
              </a:tabLst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Ecologists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87338" marR="0" lvl="2" indent="476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Tx/>
              <a:buFont typeface="Arial" panose="020B0604020202020204" pitchFamily="34" charset="0"/>
              <a:buNone/>
              <a:tabLst>
                <a:tab pos="1255713" algn="l"/>
              </a:tabLst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87338" marR="0" lvl="2" indent="476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Tx/>
              <a:buSzTx/>
              <a:buFont typeface="Arial" panose="020B0604020202020204" pitchFamily="34" charset="0"/>
              <a:buNone/>
              <a:tabLst>
                <a:tab pos="1255713" algn="l"/>
              </a:tabLst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8858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4D5882F-24D3-4C65-B28A-13566F9AE133}" type="slidenum">
              <a:rPr lang="en-US" altLang="en-US">
                <a:solidFill>
                  <a:schemeClr val="tx2"/>
                </a:solidFill>
              </a:rPr>
              <a:pPr eaLnBrk="1" hangingPunct="1"/>
              <a:t>20</a:t>
            </a:fld>
            <a:endParaRPr lang="en-US" altLang="en-US" sz="1493">
              <a:solidFill>
                <a:schemeClr val="tx2"/>
              </a:solidFill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303784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78199"/>
            <a:ext cx="8290560" cy="61269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Sexual Reproduction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1869440"/>
            <a:ext cx="6339840" cy="31626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Hereditary information from </a:t>
            </a:r>
            <a:r>
              <a:rPr lang="en-US" altLang="en-US" dirty="0" smtClean="0">
                <a:solidFill>
                  <a:srgbClr val="FC0208"/>
                </a:solidFill>
              </a:rPr>
              <a:t>two different organisms</a:t>
            </a:r>
            <a:r>
              <a:rPr lang="en-US" altLang="en-US" dirty="0" smtClean="0"/>
              <a:t> of the same species are combined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Egg and sperm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C0208"/>
                </a:solidFill>
              </a:rPr>
              <a:t>zygote </a:t>
            </a:r>
            <a:r>
              <a:rPr lang="en-US" altLang="en-US" dirty="0"/>
              <a:t>(fertilized egg)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Zygote contains hereditary information from </a:t>
            </a:r>
            <a:r>
              <a:rPr lang="en-US" altLang="en-US" dirty="0" smtClean="0">
                <a:solidFill>
                  <a:srgbClr val="FC0208"/>
                </a:solidFill>
              </a:rPr>
              <a:t>both parents</a:t>
            </a: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493">
                <a:solidFill>
                  <a:schemeClr val="tx2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279374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97BE087-A0D5-407C-AABA-993FA092B147}" type="slidenum">
              <a:rPr lang="en-US" altLang="en-US">
                <a:solidFill>
                  <a:schemeClr val="tx2"/>
                </a:solidFill>
              </a:rPr>
              <a:pPr eaLnBrk="1" hangingPunct="1"/>
              <a:t>21</a:t>
            </a:fld>
            <a:endParaRPr lang="en-US" altLang="en-US" sz="1493">
              <a:solidFill>
                <a:schemeClr val="tx2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8290560" cy="61269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Asexual Reproduction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1788160"/>
            <a:ext cx="5770880" cy="394745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Hereditary information from </a:t>
            </a:r>
            <a:r>
              <a:rPr lang="en-US" altLang="en-US" dirty="0" smtClean="0">
                <a:solidFill>
                  <a:srgbClr val="FC0208"/>
                </a:solidFill>
              </a:rPr>
              <a:t>one, </a:t>
            </a:r>
            <a:r>
              <a:rPr lang="en-US" altLang="en-US" dirty="0" smtClean="0"/>
              <a:t>usually unicellular,</a:t>
            </a:r>
            <a:r>
              <a:rPr lang="en-US" altLang="en-US" dirty="0" smtClean="0">
                <a:solidFill>
                  <a:srgbClr val="FC0208"/>
                </a:solidFill>
              </a:rPr>
              <a:t> </a:t>
            </a:r>
            <a:r>
              <a:rPr lang="en-US" altLang="en-US" dirty="0" smtClean="0"/>
              <a:t>organism that divides</a:t>
            </a:r>
          </a:p>
          <a:p>
            <a:pPr eaLnBrk="1" hangingPunct="1"/>
            <a:r>
              <a:rPr lang="en-US" altLang="en-US" dirty="0" smtClean="0"/>
              <a:t>Resulting cells contain </a:t>
            </a:r>
            <a:r>
              <a:rPr lang="en-US" altLang="en-US" dirty="0" smtClean="0">
                <a:solidFill>
                  <a:srgbClr val="FC0208"/>
                </a:solidFill>
              </a:rPr>
              <a:t>identical hereditary</a:t>
            </a:r>
            <a:r>
              <a:rPr lang="en-US" altLang="en-US" dirty="0" smtClean="0"/>
              <a:t> information</a:t>
            </a:r>
          </a:p>
          <a:p>
            <a:pPr eaLnBrk="1" hangingPunct="1"/>
            <a:r>
              <a:rPr lang="en-US" altLang="en-US" dirty="0" smtClean="0"/>
              <a:t>Genetic information from </a:t>
            </a:r>
            <a:r>
              <a:rPr lang="en-US" altLang="en-US" dirty="0" smtClean="0">
                <a:solidFill>
                  <a:srgbClr val="FC0208"/>
                </a:solidFill>
              </a:rPr>
              <a:t>single parent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80" y="2519680"/>
            <a:ext cx="2357120" cy="382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Footer Placeholder 5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92505" indent="-304810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19238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06933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94629" indent="-243848" eaLnBrk="0" hangingPunct="0"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8232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70019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714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45410" indent="-243848" eaLnBrk="0" fontAlgn="base" hangingPunct="0">
              <a:spcBef>
                <a:spcPct val="0"/>
              </a:spcBef>
              <a:spcAft>
                <a:spcPct val="0"/>
              </a:spcAft>
              <a:defRPr sz="256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1493">
                <a:solidFill>
                  <a:schemeClr val="tx2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024131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52400"/>
            <a:ext cx="9388475" cy="977409"/>
          </a:xfrm>
        </p:spPr>
        <p:txBody>
          <a:bodyPr/>
          <a:lstStyle/>
          <a:p>
            <a:pPr marL="1117600" lvl="2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life animated GIF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76" y="3648817"/>
            <a:ext cx="4009895" cy="22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5915" y="1066800"/>
            <a:ext cx="9383559" cy="255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>
            <a:lvl1pPr marL="379413" indent="-37941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992188" indent="-48736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4890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9843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481263" indent="-363538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978292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3474674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3971056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4467438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987" kern="0" dirty="0" smtClean="0"/>
              <a:t>Livings things have the ability to respond to changes in their environment called </a:t>
            </a:r>
            <a:r>
              <a:rPr lang="en-US" sz="2987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stimuli</a:t>
            </a:r>
            <a:endParaRPr lang="en-US" sz="2987" kern="0" dirty="0" smtClean="0"/>
          </a:p>
          <a:p>
            <a:pPr eaLnBrk="1" hangingPunct="1">
              <a:defRPr/>
            </a:pPr>
            <a:r>
              <a:rPr lang="en-US" sz="2987" kern="0" dirty="0" smtClean="0">
                <a:solidFill>
                  <a:srgbClr val="FF0000"/>
                </a:solidFill>
              </a:rPr>
              <a:t>Detect </a:t>
            </a:r>
            <a:r>
              <a:rPr lang="en-US" sz="2987" kern="0" dirty="0" smtClean="0"/>
              <a:t>and </a:t>
            </a:r>
            <a:r>
              <a:rPr lang="en-US" sz="2987" kern="0" dirty="0" smtClean="0">
                <a:solidFill>
                  <a:srgbClr val="FF0000"/>
                </a:solidFill>
              </a:rPr>
              <a:t>respond </a:t>
            </a:r>
            <a:r>
              <a:rPr lang="en-US" sz="2987" kern="0" dirty="0" smtClean="0"/>
              <a:t>to changes in light, heat, sound, chemicals and mechanical contact</a:t>
            </a:r>
          </a:p>
          <a:p>
            <a:pPr eaLnBrk="1" hangingPunct="1">
              <a:defRPr/>
            </a:pPr>
            <a:r>
              <a:rPr lang="en-US" sz="2987" kern="0" dirty="0" smtClean="0"/>
              <a:t>Coordinates its responses</a:t>
            </a:r>
            <a:endParaRPr lang="en-US" sz="2987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304800"/>
            <a:ext cx="9388475" cy="533399"/>
          </a:xfrm>
          <a:prstGeom prst="rect">
            <a:avLst/>
          </a:prstGeom>
        </p:spPr>
        <p:txBody>
          <a:bodyPr/>
          <a:lstStyle>
            <a:lvl1pPr marL="488950" indent="-48895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0" u="none">
                <a:solidFill>
                  <a:schemeClr val="tx2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  <a:lvl2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2pPr>
            <a:lvl3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3pPr>
            <a:lvl4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4pPr>
            <a:lvl5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5pPr>
            <a:lvl6pPr marL="985870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6pPr>
            <a:lvl7pPr marL="1482252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7pPr>
            <a:lvl8pPr marL="1978634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8pPr>
            <a:lvl9pPr marL="2475016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defRPr/>
            </a:pPr>
            <a:r>
              <a:rPr lang="en-US" altLang="en-US" sz="4000" b="1" dirty="0"/>
              <a:t>5</a:t>
            </a:r>
            <a:r>
              <a:rPr lang="en-US" altLang="en-US" sz="4000" b="1" dirty="0" smtClean="0"/>
              <a:t>) Life Responds </a:t>
            </a:r>
            <a:r>
              <a:rPr lang="en-US" altLang="en-US" sz="4000" b="1" dirty="0"/>
              <a:t>to its </a:t>
            </a:r>
            <a:r>
              <a:rPr lang="en-US" altLang="en-US" sz="4000" b="1" dirty="0" smtClean="0"/>
              <a:t>Environment</a:t>
            </a:r>
            <a:endParaRPr lang="en-US" altLang="en-US" sz="4000" b="1" dirty="0"/>
          </a:p>
        </p:txBody>
      </p:sp>
      <p:pic>
        <p:nvPicPr>
          <p:cNvPr id="8" name="Picture 2" descr="Latest Protozoa GIFs | Gfycat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2502938" cy="18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57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natural selec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766" y="3810000"/>
            <a:ext cx="534263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5200" y="1526138"/>
            <a:ext cx="8940800" cy="4927849"/>
          </a:xfrm>
        </p:spPr>
        <p:txBody>
          <a:bodyPr/>
          <a:lstStyle/>
          <a:p>
            <a:pPr eaLnBrk="1" hangingPunct="1">
              <a:defRPr/>
            </a:pPr>
            <a:r>
              <a:rPr lang="en-US" sz="2987" dirty="0" smtClean="0"/>
              <a:t>Populations of organisms adapt </a:t>
            </a:r>
            <a:r>
              <a:rPr lang="en-US" sz="2987" dirty="0"/>
              <a:t>to their environment </a:t>
            </a:r>
            <a:r>
              <a:rPr lang="en-US" sz="2987" dirty="0" smtClean="0"/>
              <a:t>over time through </a:t>
            </a:r>
            <a:r>
              <a:rPr lang="en-US" sz="2987" dirty="0"/>
              <a:t>the process of </a:t>
            </a:r>
            <a:r>
              <a:rPr lang="en-US" sz="2987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evolution</a:t>
            </a:r>
          </a:p>
          <a:p>
            <a:pPr eaLnBrk="1" hangingPunct="1">
              <a:defRPr/>
            </a:pPr>
            <a:r>
              <a:rPr lang="en-US" sz="2987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Favorable characteristics </a:t>
            </a:r>
            <a:r>
              <a:rPr lang="en-US" sz="2987" dirty="0"/>
              <a:t>are selected for and passed on to offspring</a:t>
            </a:r>
          </a:p>
          <a:p>
            <a:pPr eaLnBrk="1" hangingPunct="1">
              <a:defRPr/>
            </a:pPr>
            <a:r>
              <a:rPr lang="en-US" sz="2987" dirty="0"/>
              <a:t>Called </a:t>
            </a:r>
            <a:r>
              <a:rPr lang="en-US" sz="2987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adaptations</a:t>
            </a:r>
          </a:p>
          <a:p>
            <a:pPr eaLnBrk="1" hangingPunct="1">
              <a:defRPr/>
            </a:pPr>
            <a:r>
              <a:rPr lang="en-US" sz="2987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Driven by</a:t>
            </a:r>
            <a:r>
              <a:rPr lang="en-US" sz="2987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987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987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Natural Selection</a:t>
            </a:r>
            <a:r>
              <a:rPr lang="en-US" sz="2987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987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987" dirty="0"/>
              <a:t>or “survival of the</a:t>
            </a:r>
            <a:br>
              <a:rPr lang="en-US" sz="2987" dirty="0"/>
            </a:br>
            <a:r>
              <a:rPr lang="en-US" sz="2987" dirty="0"/>
              <a:t>fittest”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304800"/>
            <a:ext cx="9388475" cy="533399"/>
          </a:xfrm>
          <a:prstGeom prst="rect">
            <a:avLst/>
          </a:prstGeom>
        </p:spPr>
        <p:txBody>
          <a:bodyPr/>
          <a:lstStyle>
            <a:lvl1pPr marL="488950" indent="-48895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0" u="none">
                <a:solidFill>
                  <a:schemeClr val="tx2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  <a:lvl2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2pPr>
            <a:lvl3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3pPr>
            <a:lvl4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4pPr>
            <a:lvl5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5pPr>
            <a:lvl6pPr marL="985870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6pPr>
            <a:lvl7pPr marL="1482252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7pPr>
            <a:lvl8pPr marL="1978634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8pPr>
            <a:lvl9pPr marL="2475016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defRPr/>
            </a:pPr>
            <a:r>
              <a:rPr lang="en-US" altLang="en-US" sz="4000" b="1" dirty="0"/>
              <a:t>6</a:t>
            </a:r>
            <a:r>
              <a:rPr lang="en-US" altLang="en-US" sz="4000" b="1" dirty="0" smtClean="0"/>
              <a:t>) Life Adapts Over Time </a:t>
            </a:r>
            <a:r>
              <a:rPr lang="en-US" altLang="en-US" sz="4000" b="1" dirty="0"/>
              <a:t>- </a:t>
            </a:r>
            <a:r>
              <a:rPr lang="en-US" altLang="en-US" sz="4000" b="1" dirty="0" smtClean="0"/>
              <a:t>Evolves </a:t>
            </a:r>
            <a:r>
              <a:rPr lang="en-US" altLang="en-US" sz="4000" b="1" dirty="0"/>
              <a:t>- to </a:t>
            </a:r>
            <a:r>
              <a:rPr lang="en-US" altLang="en-US" sz="4000" b="1" dirty="0" smtClean="0"/>
              <a:t>Survive </a:t>
            </a:r>
            <a:r>
              <a:rPr lang="en-US" altLang="en-US" sz="4000" b="1" dirty="0"/>
              <a:t>in its </a:t>
            </a:r>
            <a:r>
              <a:rPr lang="en-US" altLang="en-US" sz="4000" b="1" dirty="0" smtClean="0"/>
              <a:t>Environment</a:t>
            </a: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793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6138"/>
            <a:ext cx="9372600" cy="606803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Living organisms must maintain a specific range of internal conditions in spite of the outside changes.  This balance is called </a:t>
            </a:r>
            <a:r>
              <a:rPr lang="en-US" b="1" dirty="0" smtClean="0">
                <a:solidFill>
                  <a:srgbClr val="FF0000"/>
                </a:solidFill>
              </a:rPr>
              <a:t>homeostasis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err="1"/>
              <a:t>Homeo</a:t>
            </a:r>
            <a:r>
              <a:rPr lang="en-US" altLang="en-US" dirty="0"/>
              <a:t> = same, steady</a:t>
            </a:r>
            <a:r>
              <a:rPr lang="en-US" alt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/>
              <a:t>    Stasis</a:t>
            </a:r>
            <a:r>
              <a:rPr lang="en-US" altLang="en-US" dirty="0" smtClean="0"/>
              <a:t> = state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dirty="0"/>
              <a:t>Examples</a:t>
            </a:r>
            <a:r>
              <a:rPr lang="en-US" altLang="en-US" dirty="0" smtClean="0"/>
              <a:t>:</a:t>
            </a:r>
            <a:endParaRPr lang="en-US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  - Water </a:t>
            </a:r>
            <a:r>
              <a:rPr lang="en-US" altLang="en-US" dirty="0"/>
              <a:t>balance inside and 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outside </a:t>
            </a:r>
            <a:r>
              <a:rPr lang="en-US" altLang="en-US" dirty="0"/>
              <a:t>of cell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  - Human </a:t>
            </a:r>
            <a:r>
              <a:rPr lang="en-US" altLang="en-US" dirty="0"/>
              <a:t>body </a:t>
            </a:r>
            <a:r>
              <a:rPr lang="en-US" altLang="en-US" dirty="0" smtClean="0"/>
              <a:t>temperature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*</a:t>
            </a:r>
            <a:r>
              <a:rPr lang="en-US" altLang="en-US" dirty="0"/>
              <a:t>Cells function best when these are in balance</a:t>
            </a:r>
          </a:p>
          <a:p>
            <a:pPr eaLnBrk="1" hangingPunct="1"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304800"/>
            <a:ext cx="9388475" cy="533399"/>
          </a:xfrm>
          <a:prstGeom prst="rect">
            <a:avLst/>
          </a:prstGeom>
        </p:spPr>
        <p:txBody>
          <a:bodyPr/>
          <a:lstStyle>
            <a:lvl1pPr marL="488950" indent="-48895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0" u="none">
                <a:solidFill>
                  <a:schemeClr val="tx2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  <a:lvl2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2pPr>
            <a:lvl3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3pPr>
            <a:lvl4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4pPr>
            <a:lvl5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5pPr>
            <a:lvl6pPr marL="985870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6pPr>
            <a:lvl7pPr marL="1482252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7pPr>
            <a:lvl8pPr marL="1978634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8pPr>
            <a:lvl9pPr marL="2475016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defRPr/>
            </a:pPr>
            <a:r>
              <a:rPr lang="en-US" altLang="en-US" sz="4000" b="1" dirty="0"/>
              <a:t>7</a:t>
            </a:r>
            <a:r>
              <a:rPr lang="en-US" altLang="en-US" sz="4000" b="1" dirty="0" smtClean="0"/>
              <a:t>) Life Maintains Homeostasis (Stable Internal Environments</a:t>
            </a:r>
            <a:r>
              <a:rPr lang="en-US" altLang="en-US" sz="4000" b="1" dirty="0"/>
              <a:t>)</a:t>
            </a:r>
          </a:p>
        </p:txBody>
      </p:sp>
      <p:pic>
        <p:nvPicPr>
          <p:cNvPr id="40962" name="Picture 2" descr="LS1-3] Feedback Mechanisms and Homeostasis | Biology Dictionar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756944"/>
            <a:ext cx="4038600" cy="38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304800"/>
            <a:ext cx="9388475" cy="533399"/>
          </a:xfrm>
          <a:prstGeom prst="rect">
            <a:avLst/>
          </a:prstGeom>
        </p:spPr>
        <p:txBody>
          <a:bodyPr/>
          <a:lstStyle>
            <a:lvl1pPr marL="488950" indent="-48895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0" u="none">
                <a:solidFill>
                  <a:schemeClr val="tx2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  <a:lvl2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2pPr>
            <a:lvl3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3pPr>
            <a:lvl4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4pPr>
            <a:lvl5pPr marL="488950" indent="-4889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5pPr>
            <a:lvl6pPr marL="985870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6pPr>
            <a:lvl7pPr marL="1482252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7pPr>
            <a:lvl8pPr marL="1978634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8pPr>
            <a:lvl9pPr marL="2475016" indent="-489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defRPr/>
            </a:pPr>
            <a:r>
              <a:rPr lang="en-US" altLang="en-US" sz="4000" b="1" dirty="0" smtClean="0"/>
              <a:t>8) Life is Based </a:t>
            </a:r>
            <a:r>
              <a:rPr lang="en-US" altLang="en-US" sz="4000" b="1" dirty="0"/>
              <a:t>on a </a:t>
            </a:r>
            <a:r>
              <a:rPr lang="en-US" altLang="en-US" sz="4000" b="1" dirty="0" smtClean="0"/>
              <a:t>Universal Genetic Code</a:t>
            </a:r>
            <a:endParaRPr lang="en-US" altLang="en-US" sz="40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6477000" cy="5410200"/>
          </a:xfrm>
          <a:prstGeom prst="rect">
            <a:avLst/>
          </a:prstGeom>
        </p:spPr>
        <p:txBody>
          <a:bodyPr/>
          <a:lstStyle>
            <a:lvl1pPr marL="379413" indent="-37941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992188" indent="-48736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4890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9843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481263" indent="-363538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978292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3474674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3971056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4467438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b="1" kern="0" dirty="0" smtClean="0"/>
              <a:t>DNA</a:t>
            </a:r>
          </a:p>
          <a:p>
            <a:pPr eaLnBrk="1" hangingPunct="1"/>
            <a:r>
              <a:rPr lang="en-US" altLang="en-US" kern="0" dirty="0" smtClean="0"/>
              <a:t>Genetic Information in </a:t>
            </a:r>
            <a:r>
              <a:rPr lang="en-US" altLang="en-US" kern="0" dirty="0" smtClean="0">
                <a:solidFill>
                  <a:srgbClr val="FC0208"/>
                </a:solidFill>
              </a:rPr>
              <a:t>all cells</a:t>
            </a:r>
          </a:p>
          <a:p>
            <a:pPr eaLnBrk="1" hangingPunct="1"/>
            <a:r>
              <a:rPr lang="en-US" altLang="en-US" kern="0" dirty="0" smtClean="0"/>
              <a:t>Deoxyribonucleic Acid</a:t>
            </a:r>
          </a:p>
          <a:p>
            <a:pPr eaLnBrk="1" hangingPunct="1"/>
            <a:r>
              <a:rPr lang="en-US" altLang="en-US" kern="0" dirty="0" smtClean="0"/>
              <a:t>DNA contains instructions for traits </a:t>
            </a:r>
            <a:r>
              <a:rPr lang="en-US" altLang="en-US" kern="0" dirty="0" smtClean="0">
                <a:solidFill>
                  <a:srgbClr val="FC0208"/>
                </a:solidFill>
              </a:rPr>
              <a:t>GENES</a:t>
            </a:r>
          </a:p>
          <a:p>
            <a:pPr eaLnBrk="1" hangingPunct="1"/>
            <a:r>
              <a:rPr lang="en-US" altLang="en-US" kern="0" dirty="0" smtClean="0"/>
              <a:t>Make the structures and complex chemicals necessary for life </a:t>
            </a:r>
            <a:r>
              <a:rPr lang="en-US" altLang="en-US" kern="0" dirty="0" smtClean="0">
                <a:solidFill>
                  <a:srgbClr val="FC0208"/>
                </a:solidFill>
              </a:rPr>
              <a:t>PROTEINS</a:t>
            </a:r>
          </a:p>
          <a:p>
            <a:pPr eaLnBrk="1" hangingPunct="1"/>
            <a:r>
              <a:rPr lang="en-US" altLang="en-US" kern="0" dirty="0" smtClean="0"/>
              <a:t>DNA in every body cell </a:t>
            </a:r>
            <a:r>
              <a:rPr lang="en-US" altLang="en-US" kern="0" dirty="0" smtClean="0">
                <a:solidFill>
                  <a:srgbClr val="FC0208"/>
                </a:solidFill>
              </a:rPr>
              <a:t>(SOMATIC CELLS</a:t>
            </a:r>
            <a:r>
              <a:rPr lang="en-US" altLang="en-US" kern="0" dirty="0" smtClean="0"/>
              <a:t>) is exactly alike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44723"/>
            <a:ext cx="2438400" cy="538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9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Life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"/>
          <a:stretch/>
        </p:blipFill>
        <p:spPr>
          <a:xfrm>
            <a:off x="1905000" y="929106"/>
            <a:ext cx="6705600" cy="63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32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Life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334963" y="990600"/>
            <a:ext cx="9388475" cy="203923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biosphere</a:t>
            </a:r>
            <a:r>
              <a:rPr lang="en-US" dirty="0" smtClean="0"/>
              <a:t> is the part of Earth that supports life.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ecosystem</a:t>
            </a:r>
            <a:r>
              <a:rPr lang="en-US" dirty="0" smtClean="0"/>
              <a:t> is a specific area within the biosphere with a common set of physical characteristics.</a:t>
            </a:r>
          </a:p>
          <a:p>
            <a:pPr lvl="1"/>
            <a:r>
              <a:rPr lang="en-US" dirty="0" smtClean="0"/>
              <a:t>Climate, soil, landforms, etc.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64865"/>
            <a:ext cx="5572760" cy="386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139003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930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334963" y="990600"/>
            <a:ext cx="5380037" cy="4495800"/>
          </a:xfrm>
        </p:spPr>
        <p:txBody>
          <a:bodyPr/>
          <a:lstStyle/>
          <a:p>
            <a:r>
              <a:rPr lang="en-US" dirty="0" smtClean="0"/>
              <a:t>The biological </a:t>
            </a:r>
            <a:r>
              <a:rPr lang="en-US" b="1" dirty="0" smtClean="0">
                <a:solidFill>
                  <a:srgbClr val="FF0000"/>
                </a:solidFill>
              </a:rPr>
              <a:t>community</a:t>
            </a:r>
            <a:r>
              <a:rPr lang="en-US" dirty="0" smtClean="0"/>
              <a:t> is made of all populations living and interacting in one ecosystem.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population</a:t>
            </a:r>
            <a:r>
              <a:rPr lang="en-US" b="1" dirty="0" smtClean="0"/>
              <a:t> </a:t>
            </a:r>
            <a:r>
              <a:rPr lang="en-US" dirty="0" smtClean="0"/>
              <a:t>includes all members of a species that live in the same community.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organism</a:t>
            </a:r>
            <a:r>
              <a:rPr lang="en-US" dirty="0" smtClean="0"/>
              <a:t> is an individual living thing.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07" y="4795519"/>
            <a:ext cx="2468880" cy="165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37" y="3657601"/>
            <a:ext cx="3441051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36" y="1950720"/>
            <a:ext cx="3366445" cy="178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4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9388475" cy="3485788"/>
          </a:xfrm>
        </p:spPr>
        <p:txBody>
          <a:bodyPr/>
          <a:lstStyle/>
          <a:p>
            <a:r>
              <a:rPr lang="en-US" dirty="0" smtClean="0"/>
              <a:t>Organisms are made of organ systems and </a:t>
            </a:r>
            <a:r>
              <a:rPr lang="en-US" b="1" dirty="0" smtClean="0">
                <a:solidFill>
                  <a:srgbClr val="FF0000"/>
                </a:solidFill>
              </a:rPr>
              <a:t>organs</a:t>
            </a:r>
            <a:r>
              <a:rPr lang="en-US" dirty="0" smtClean="0"/>
              <a:t>, structures with a specific vital function.</a:t>
            </a:r>
          </a:p>
          <a:p>
            <a:r>
              <a:rPr lang="en-US" dirty="0" smtClean="0"/>
              <a:t>Each organ is made of a collection of </a:t>
            </a:r>
            <a:r>
              <a:rPr lang="en-US" b="1" dirty="0" smtClean="0">
                <a:solidFill>
                  <a:srgbClr val="FF0000"/>
                </a:solidFill>
              </a:rPr>
              <a:t>tissues</a:t>
            </a:r>
            <a:r>
              <a:rPr lang="en-US" dirty="0" smtClean="0"/>
              <a:t>, which are groups of cells with similar structure and functions.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cell</a:t>
            </a:r>
            <a:r>
              <a:rPr lang="en-US" dirty="0" smtClean="0"/>
              <a:t> is the smallest unit of an organism that still demonstrates all the basic characteristics of life.</a:t>
            </a:r>
            <a:endParaRPr lang="en-US" dirty="0"/>
          </a:p>
        </p:txBody>
      </p:sp>
      <p:pic>
        <p:nvPicPr>
          <p:cNvPr id="10242" name="Picture 2" descr="http://i.ytimg.com/vi/KOTehVjVEa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67" y="3733800"/>
            <a:ext cx="5173133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-media-cache-ak0.pinimg.com/originals/ab/d0/49/abd04916bebfe203f75e5a3c7a2743d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26" y="3788993"/>
            <a:ext cx="3660775" cy="27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126" y="666166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Moss is an organism made of stems and leaves (organs).  Each leaf is made of different tissues, which then contains many cells.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1647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899"/>
            <a:ext cx="9388475" cy="84814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Topics of Life Sciences 11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34963" y="2062167"/>
            <a:ext cx="2905760" cy="5332447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Nature of Science</a:t>
            </a:r>
          </a:p>
          <a:p>
            <a:pPr eaLnBrk="1" hangingPunct="1"/>
            <a:r>
              <a:rPr lang="en-CA" altLang="en-US" dirty="0" smtClean="0"/>
              <a:t>Cell Biology</a:t>
            </a:r>
          </a:p>
          <a:p>
            <a:pPr eaLnBrk="1" hangingPunct="1"/>
            <a:r>
              <a:rPr lang="en-CA" altLang="en-US" dirty="0" smtClean="0"/>
              <a:t>Evolution</a:t>
            </a:r>
          </a:p>
          <a:p>
            <a:pPr eaLnBrk="1" hangingPunct="1"/>
            <a:r>
              <a:rPr lang="en-CA" altLang="en-US" dirty="0" smtClean="0"/>
              <a:t>Taxonomy</a:t>
            </a:r>
          </a:p>
          <a:p>
            <a:pPr eaLnBrk="1" hangingPunct="1"/>
            <a:r>
              <a:rPr lang="en-CA" altLang="en-US" dirty="0" smtClean="0"/>
              <a:t>Microbiology</a:t>
            </a:r>
          </a:p>
          <a:p>
            <a:pPr eaLnBrk="1" hangingPunct="1"/>
            <a:r>
              <a:rPr lang="en-CA" altLang="en-US" dirty="0" smtClean="0"/>
              <a:t>Plants</a:t>
            </a:r>
          </a:p>
          <a:p>
            <a:pPr eaLnBrk="1" hangingPunct="1"/>
            <a:r>
              <a:rPr lang="en-CA" altLang="en-US" dirty="0" smtClean="0"/>
              <a:t>Animals</a:t>
            </a:r>
          </a:p>
          <a:p>
            <a:pPr eaLnBrk="1" hangingPunct="1"/>
            <a:endParaRPr lang="en-CA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20" y="2223348"/>
            <a:ext cx="5188373" cy="154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93" y="422825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27" y="4158827"/>
            <a:ext cx="254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0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uman Body Organ Systems - Hill &amp; Ponton, P.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972203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46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Life Made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561910"/>
          </a:xfrm>
        </p:spPr>
        <p:txBody>
          <a:bodyPr/>
          <a:lstStyle/>
          <a:p>
            <a:r>
              <a:rPr lang="en-US" dirty="0" smtClean="0"/>
              <a:t>You are what you eat! This will be our next topic!</a:t>
            </a:r>
            <a:endParaRPr lang="en-US" dirty="0"/>
          </a:p>
        </p:txBody>
      </p:sp>
      <p:pic>
        <p:nvPicPr>
          <p:cNvPr id="45058" name="Picture 2" descr="https://www.atkins.com/wp-content/uploads/2021/08/macros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350" y="1614004"/>
            <a:ext cx="8013700" cy="53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63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2716346"/>
          </a:xfrm>
        </p:spPr>
        <p:txBody>
          <a:bodyPr/>
          <a:lstStyle/>
          <a:p>
            <a:pPr marL="0" indent="0" eaLnBrk="1" hangingPunct="1">
              <a:defRPr/>
            </a:pPr>
            <a:endParaRPr lang="en-CA" altLang="en-US" dirty="0" smtClean="0"/>
          </a:p>
          <a:p>
            <a:pPr marL="0" indent="0" eaLnBrk="1" hangingPunct="1">
              <a:defRPr/>
            </a:pPr>
            <a:r>
              <a:rPr lang="en-CA" altLang="en-US" dirty="0" smtClean="0"/>
              <a:t> … describe </a:t>
            </a:r>
            <a:r>
              <a:rPr lang="en-CA" altLang="en-US" dirty="0"/>
              <a:t>the 8 characteristics of </a:t>
            </a:r>
            <a:r>
              <a:rPr lang="en-CA" altLang="en-US" dirty="0" smtClean="0"/>
              <a:t>life?</a:t>
            </a:r>
            <a:endParaRPr lang="en-CA" altLang="en-US" dirty="0"/>
          </a:p>
          <a:p>
            <a:pPr marL="0" indent="0" eaLnBrk="1" hangingPunct="1">
              <a:defRPr/>
            </a:pPr>
            <a:endParaRPr lang="en-CA" altLang="en-US" dirty="0" smtClean="0"/>
          </a:p>
          <a:p>
            <a:pPr marL="0" indent="0" eaLnBrk="1" hangingPunct="1">
              <a:defRPr/>
            </a:pPr>
            <a:r>
              <a:rPr lang="en-CA" altLang="en-US" dirty="0" smtClean="0"/>
              <a:t> … describe </a:t>
            </a:r>
            <a:r>
              <a:rPr lang="en-CA" altLang="en-US" dirty="0"/>
              <a:t>how life is </a:t>
            </a:r>
            <a:r>
              <a:rPr lang="en-CA" altLang="en-US" dirty="0" smtClean="0"/>
              <a:t>organized?</a:t>
            </a:r>
            <a:endParaRPr lang="en-CA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6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2" y="457200"/>
            <a:ext cx="9388475" cy="84814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775787" cy="317801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CA" altLang="en-US" dirty="0"/>
              <a:t>By the end of the lesson you should be able to:</a:t>
            </a:r>
          </a:p>
          <a:p>
            <a:pPr marL="0" indent="0" eaLnBrk="1" hangingPunct="1">
              <a:defRPr/>
            </a:pPr>
            <a:r>
              <a:rPr lang="en-CA" altLang="en-US" dirty="0"/>
              <a:t>Describe the 8 characteristics of </a:t>
            </a:r>
            <a:r>
              <a:rPr lang="en-CA" altLang="en-US" dirty="0" smtClean="0"/>
              <a:t>life</a:t>
            </a:r>
          </a:p>
          <a:p>
            <a:pPr marL="0" indent="0" eaLnBrk="1" hangingPunct="1">
              <a:defRPr/>
            </a:pPr>
            <a:r>
              <a:rPr lang="en-CA" altLang="en-US" dirty="0" smtClean="0"/>
              <a:t>Describe how life is organized</a:t>
            </a:r>
          </a:p>
          <a:p>
            <a:pPr marL="0" indent="0" eaLnBrk="1" hangingPunct="1">
              <a:defRPr/>
            </a:pPr>
            <a:endParaRPr lang="en-CA" altLang="en-US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pic>
        <p:nvPicPr>
          <p:cNvPr id="1024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09999"/>
            <a:ext cx="2895600" cy="332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612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volution of Life | CK-12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03" y="990600"/>
            <a:ext cx="597309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27018"/>
            <a:ext cx="4389437" cy="659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>
            <a:lvl1pPr marL="379413" indent="-37941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992188" indent="-48736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4890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9843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481263" indent="-363538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978292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3474674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3971056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4467438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kern="0" dirty="0" smtClean="0"/>
              <a:t>Life arose more than </a:t>
            </a:r>
            <a:r>
              <a:rPr lang="en-US" altLang="en-US" sz="2800" kern="0" dirty="0" smtClean="0">
                <a:solidFill>
                  <a:srgbClr val="FC0208"/>
                </a:solidFill>
              </a:rPr>
              <a:t>3.7 billion years ago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kern="0" dirty="0" smtClean="0"/>
              <a:t>First organisms (living things) were </a:t>
            </a:r>
            <a:r>
              <a:rPr lang="en-US" altLang="en-US" sz="2800" kern="0" dirty="0" smtClean="0">
                <a:solidFill>
                  <a:srgbClr val="FC0208"/>
                </a:solidFill>
              </a:rPr>
              <a:t>single celled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kern="0" dirty="0" smtClean="0"/>
              <a:t>Only life on Earth for millions of years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kern="0" dirty="0" smtClean="0"/>
              <a:t>Organisms changed over time </a:t>
            </a:r>
            <a:r>
              <a:rPr lang="en-US" altLang="en-US" sz="2800" kern="0" dirty="0" smtClean="0">
                <a:solidFill>
                  <a:srgbClr val="FC0208"/>
                </a:solidFill>
              </a:rPr>
              <a:t>(evolved</a:t>
            </a:r>
            <a:r>
              <a:rPr lang="en-US" altLang="en-US" sz="2800" kern="0" dirty="0" smtClean="0"/>
              <a:t>)</a:t>
            </a:r>
          </a:p>
          <a:p>
            <a:pPr eaLnBrk="1" hangingPunct="1"/>
            <a:r>
              <a:rPr lang="en-US" altLang="en-US" sz="2800" kern="0" dirty="0"/>
              <a:t>New organisms arose from older kinds</a:t>
            </a:r>
          </a:p>
          <a:p>
            <a:pPr eaLnBrk="1" hangingPunct="1"/>
            <a:r>
              <a:rPr lang="en-US" altLang="en-US" sz="2800" kern="0" dirty="0"/>
              <a:t>Today there are millions of species that inhabit almost every region of Earth today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kern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388475" cy="848143"/>
          </a:xfrm>
        </p:spPr>
        <p:txBody>
          <a:bodyPr/>
          <a:lstStyle/>
          <a:p>
            <a:r>
              <a:rPr lang="en-US" sz="5400" dirty="0" smtClean="0"/>
              <a:t>Life on Earth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07282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4963" y="80963"/>
            <a:ext cx="9388475" cy="848143"/>
          </a:xfrm>
        </p:spPr>
        <p:txBody>
          <a:bodyPr/>
          <a:lstStyle/>
          <a:p>
            <a:r>
              <a:rPr lang="en-US" sz="5400" dirty="0" smtClean="0"/>
              <a:t>Characteristics of Life</a:t>
            </a:r>
            <a:endParaRPr lang="en-US" sz="5400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55575" y="1002132"/>
            <a:ext cx="3246437" cy="4809227"/>
          </a:xfrm>
        </p:spPr>
        <p:txBody>
          <a:bodyPr/>
          <a:lstStyle/>
          <a:p>
            <a:r>
              <a:rPr lang="en-US" b="1" dirty="0" smtClean="0"/>
              <a:t>Biology</a:t>
            </a:r>
            <a:r>
              <a:rPr lang="en-US" dirty="0" smtClean="0"/>
              <a:t> is the scientific study of life.</a:t>
            </a:r>
          </a:p>
          <a:p>
            <a:r>
              <a:rPr lang="en-US" dirty="0" smtClean="0"/>
              <a:t>What defines life?  Most biologists look for a set of general characteristics.</a:t>
            </a:r>
          </a:p>
          <a:p>
            <a:pPr lvl="1"/>
            <a:endParaRPr lang="en-US" dirty="0" smtClean="0"/>
          </a:p>
        </p:txBody>
      </p:sp>
      <p:sp>
        <p:nvSpPr>
          <p:cNvPr id="5" name="AutoShape 4" descr="Bacteriophage genes could lead to development of new antibio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oHCBUUFBcUFRQXGBcZGhobGRoXGRoZGRkaGhgaGRoZIBkaICwjGx0oIhoYJDUkKC0vMjIyGSI4PTgxPCwxMi8BCwsLDw4PHRERHTEoIykxMy8xMi8xMTE0MTExMTEzMTQxMzExMTExMTExMTMxMzExNDExMzExMzExMTEzMTMxMf/AABEIAK4BIgMBIgACEQEDEQH/xAAcAAABBQEBAQAAAAAAAAAAAAAEAQIDBQYABwj/xAA6EAACAQMDAgQFAQUIAwEBAAABAhEAAyEEEjFBUQUiYXEGEzKBkUIjUqGxwRRicoKS0eHwBzPxFUP/xAAaAQACAwEBAAAAAAAAAAAAAAACAwABBAUG/8QALBEAAgICAgEDAwMEAwAAAAAAAAECEQMhEjEEIkFRE2FxBTKBkaGx8BTB4f/aAAwDAQACEQMRAD8A8hFP200U4GnixsVwFTIKUioQhIpRTytJtqFCqY6kCumDg0oFLFQEexOCTTWeaRfWuioQ411dNdNQg2K4inCuqEEiliumuBqEOAriK6a6oQQimEVJSEVCEZFbD/x5bQ3LgI80YrIxVv8ADPio0t8XGErww9KXkhzg4/JUr4uj1kacATXlPxnZC6u4AIGDXq1vxWy+n+em4rtJCnv9q8g8a1T6i490pAmMdKxeH48scpOTXwDBtvqirmlBpApPAJ9s8CT/AApAa6A4Wa6a6a4mrIITSRSmlPFQg0mrbwb4d1OrDNZtgomHdmVEUxMbmIk8YE8jvVWlsswVRLMQABySTAA+9ezDSjTae3o0YKLag3TH1XD5mP5k/gdKy+Rm+kvuyN0YfT/+PNS//wDbTD/PcJ/ATNRePfAuo0to3gyXUX6zb3bkH7xBH08ZHE9q9DTQL5mXeVBgFREtwCCekg5joYpw1t2w4DEXLTghlJU+UyCrjIB59MH1rFHz232RqS2+jw9RUkVovjLwJNO4u2DNi4x2g/Vabn5Z7iJ2nqAeoNZqa6kJqceSJdkm71rqZFdRkEinKtctSpUKOVYpaU0oSoCMJrgKcUpAuahBw9qcUp6ilJqEICtNNONG+C+HG/dFvp1qpSUVbKsr66t7c+DLe0xunvWP8U8Oew+x/sfSlYvIhkdRZSlYFXTS061bLGKcWcUhd1ajwv4TDIGvs6FhIRAAyg8biwOT+7GOucCT4T8IFxxeuR8u20IpH1uBJP8AhWR7mOxFbVLYYlj6cepAHFYs/k8HxT/IaRl2+A7RErfuAdJRG/kVqh8f+GX0qC4Lm9C20nbtKkgkY3EEGCJnketeqHSgF1S4A1v6k+qfKG2+jQ2PY4oDW6FdRauWuBcSAeiNhkb7MFJ9JpGDzeUu7QUouPZ45XE0roVJVhDAkEHkEGCPsaSuoLEFGaK2pVi49B6GhUWSAOtWyaFSioLgDMetUyGu+Gwx0d22clZj2rHedH2LwJ39v/vNbz4UsC3bdLt22OgM5rE+NW2VnW2NykmWGZrPji1OXwy+SZPoLFq3qLV0N+yYlX7jejIY/wBVUGu0bWbj2nEMhg9j2I7giCD2IqbTtKm2ft71cXT/AGzTEt/79Op8x5uWgRKHPKyWHoGHaHP0sZBcote62ZkiuFLtroowDmppNca6KhZqfgLRA3zqGErZgoDwbrfRzztAZ/Qhe9eiaN2c+XmTJbEk55+3FedfBXiChzp3iHM2zMRcgDb/AJgAB6qo616DYubORvUg9YKnuI/NcP8AUXJT2texV+rYe+ruW0NxkmFUqd5LMWJHmA8o4B468cE1OtKsdwQJ5V+nqSqsfbkfg0Smo273BUFogfREEQDAhgvAJPHYSKG1epREvahl/Z2xMdLjkgJbHYM0eyzXPhjc5eldhzmmqRivjfVR8vTg5WLj+hZf2a+4Vix/xjtWTFTam8913uO253Ysx7kmTUZWvT4caxwUQUqVHY70tRxXU0hNtrlFT7acEqAESin7qWK4ioQbupy02uBqFWPpJpJppNWVYhrY/wDj60C9xgJYDjrFY8oYmDHerj4TvOmptlGIM59RSc0VPG03SBlbWj1sldvTNeXfHl0Nqiq8KAP+/itn8X/Ez6ZFFtFDPMtAry7VX2uOXYyxMk1m8Lxo41yTuylyv1KiCjiht2wf1Px7UNZtF2CjkmKsviFx80IvCKF+/Wtz7obH9rZd/BOrDI1hvqWXTMSpjcPs2f8AP6VrNLedSELwoYtyR2IJ6HjrJEYjFeU6LUtauLcT6kMjse4PoRIPoTXpdvXq4S4kFXXcJ9iMx1GVPqDXA/VfH4vnHp/5GYpbNLqylyFuDYSzMpEkAoQNxgjaCFQ+4M1Vu5tiY4JEdGk4Mj2NT2fEU2gEqD5VVmG5YxIYckYn3NVt12uNtUYA3HMBQOXdifKAOSTXO8Lkm70kOyNMw3xvoxb1RuL9N5RcxwHJIuD/AFDd/mFZ6rr4k8TW86qhm3b3BWiN5aNzAHIXyiAc9TEwKaK9ZivgrMj7CNGsEt2FLbu7mWek1GtyEKjqc12m+oUdEI7jmTk8nqaVNS68Mf5/zpLgyfc0yKsgRqs7XHX+dF+AagrcM5mJHcfSR+GNB2fMrL9xRXgyZZpj6R/Gen+Efml5OmPwfvRW3E2sVP6SR+DFNp919zM3ck/kzTKMW+xpFdFLFOVZxx78VCD9JpnuOEQSx98euM16U+o+Tam++97a/tTbAczuCiVJEtnJmMTiYqn+E9ILdp75XnCEgyeZf0UmFHozc7oon4h1appri8M4MKJEKD8syO0mRiIJ5IxyPJyPLmWNLSa/9D4prZPa+MtAPqtau56RbQH8OTVD8W/FS6tUtWbPybKEtsL72dyIDsY6AsAJP1H7ZjbSbTXShghD9qFqKTs4vXK9N+WaXZTgjtwrqbFdUIG7qdNavSfCNsW5u3W+aeEtgEL7k1Va74Zv2/Mg+Yn7y8j3HSkxz45S4pgFNupd1IE7g45pUWTEx78CnFCGmUet23b+lQ5/ebj7Cnr4iD9Vu2w9oqWwqj7srqcqzirW3p7V7y25t3OgJlWPv0qfwb4fvXXMIQF5J4mqc0lsn05N0t/gCZ1BFs/TEferj4K0Z/tRJ4QTV7o/glzHzCu0/V3+1aXwr4etWN20sZ5J7VmzZE4uMfcfDxMsntUYL4kvm/cu2xnZBX+v/fWqJ/D0VdzXOsEKJivStd8HW2ZilxkL5JGTQlj4FsqNrXWYFpIipDJGMaTLfh5b6/uY3QLatL84hmP6Q2J9aEW0dRuKIAwMkz0Pc16F4h8F2rjAK7hQOP8A7Q+s+C7i22WwRtKwV/Ux9TV/Vj7PZMni5FpLSMBq9CEKAPvLcwMTMQO9bzQeErY0g+ZcKwS5nMbgJABIiYB56etRfD/wtcQpcv2yPljCkde9U3xd48brm0n0Kc+ppWS88vprpdmdx4K2HD4m0KLPy9TcYdC1u2v8Nx/jWl8S09u/ZOmDLaS4A8W3bzFck3LjJLrMgALBZQNw4ryMivQvC/EGu2bbbmZlUBgWPSVkD9K+WMdRPWsnm+NHDxnjVU9hYpcrTML4joHsXGt3BkH7ESRP8CPQgihYrZ/FumlVvQGV/K56JcCgI2BChgNpA8vkERiseErqePk+pjUhc1xdEVKDU9mwXdVHLED27n2HP2qXWaIKA9t/mWyY3RtIbqrL0PUdxTHJJ0Uk+wOKTbT6SaIggUzA5OBHr0qyvJ8q3GNwkf52w34H8hSeGW4m51B2pxz1OewI/wBXpQ+pJuXAiAtHlUASWPU/96CkzfKXH2XZrguEOXu9IDVSSAASTgAZJPaKJ1Hhd5GCNbbcV3wo3+USCfJOAQQe0UWSLcW7R3XmO1rikFRuMBLbTzkAt7/a08NvG3GkRj85D8xDwpvAqxtQeFZV25jzdpIoZZWtxX+/IlJGTqbT2GuOttBLOwVR6kwK1/hngFn+2D5ihrF2FsqZEtdVivBBGyDg9QAYMxB8E6EgvqmUkIpW3geZyDuYFsRAK9ZL8YIoJ+TFQcl7L+7Iou6NHasBBbsr5ktgAGeol2O7uQoMgcHntiPHPEBcuXNplJVUMRuVAAGj1gtkk5E8VqPiPV/JsuFbzXS1teQ20BFc87oABHmP6xg81gip56cT0xEj3yPzWXwcXK8kvfoOT9hKfbpoFOFdQAc+RTFWnzTmFUQj211O3V1Qh7BokULmZIx6VLfVkXesQBkjr9qz/hHxNYvgIf2Vw9GMoT/dPT2q412uS1bBvOq2x1BlnH7oXr715/8A4WeM6q/uD9WNUzBfGUfORtu3cgJHE55rO16hc1uk167/AJaggbYP1qBxFZzxX4ScS9kh1/d4Yf711sWeMfRLTWtg8XVmdXQ3NoYAGRIzmpV8OYRuIWeJ5rraMQbbAq65WcH1Fa74U0BZrd27JULAU5lvvTZ5HFB48TySUUQ/DfwluYXbr+UZAGCa13hlw2zdsiIQhkn9xhIn2Mijmt+WAQD19BVPq7ZDi5bnyja4/eU/1FZHklPbO1iwxxKkWya0T9RmP00/TaxmEKpkclqqtNq7SrhxJ6HDD80Q2pWVVdpByTuHP9alDeXyHu7vEkf5cD80606gGZ9SBP8AGhyrL5lMnrGcdgKhs39Q7BVGxRySI/nVEJrni1tOhP8AiPNP03jaNwm3tySftUWt1bBtoXcOnlEk9ST0p15PLLNEDhYEn1MTFRIknQd/bHbO3AMSTjPoaB1Pguluktds2yTmVAH8qn09gFdx2kQIy3PvUF3U20b6S56gNsUdMnrRJ09AuKkvUrBT8GaFzi0ynsHIj1Pao7fwfasljZuNJQqLbHehzIJjMyTwRyR1rR2LyPACCDieQGHEGZ3DORxUYfZksNoyGTBCxMOIyOfMI6TwWpc5ufKEujO8WO/219zHPpFupcsXDAcYPJVl8wYEZMQCcZGCMLFXqf8AxveVd1u4rmOCpQH2aT/GtR4xaVLgdAArAN1BHMGV5WSCNpkEyOau9BqN6KxZjEgKpy0CfQTgiBiVI9s3h55Y5PG2ZlihKTUjyzw/4fv2t1y9pbjR5RaEh3BgO6sswFBA3d39DS6zwO5pSLtu1cuaa6NrLcQ7167HQCN45VwNvavVPmnfeuKUU+VF3S07cvIUg9SvP/8AIfeG3rmdgru1sgSUCzIBHmDTLLkdO0heK2Rzubcv4r2Kj4ia7o8X8R8KuW4YJca2w3KxRgdvENjBBx/3FbzX0AupAhkfdtJG7aQDPMmR29e9V2s8H0V5g13SJLkyyIUacttJt5nn3rRHPWpAy8N3UWeVeD22ZVC+pgiQTJHXg4Gar7l4WV2WzL/ruiQR0NtP7s/q/V7V6R4n4Pas3rP9lsypDBl/aGCCGDbjMEwfTFQN8B2tyvtdDIYpuDKMkmUZVO0xhd2YPY0CmrbfyOzYJcYpeyMBbb5CboIu3F8nBCW2H1f4mHA7figNMG3oE+vcuyOd0jb/ABitX418E6xGa4oF8EyTbneJEybZyO0At0qi0X7IXLjAi4s27anDLcIhmKnPlWfuwp6dRb7bMUoSi6ao2zXBdOmvoQx0+qQXInlmUXLm0kz5gG3dQTNGNpkSLNtVW2rEDkyS5uNBnO4WwZGBIzArA/DvjjaN2ZBO5drQxUgT9Q2keYcg9D6Ezq7HxNY/szk3HW/G35jKvzGYxtIRAQwUDLmDPUzXK8jx8iqMU2r1/Pz+A00V3jyW/mM+pYkL5bVlTDuokM7kAi2GYejc9VMiXLl3U6WNqrbS8NgUbLSLseYJ5yZJyTJrlsWj+0t3rN24Tk6lyGJ9FcCeOSQeOekmusX00z/NDH9orAgoybAsEwvQNtk9Dt/erXBKKivda3r+iBZXW9JaVwrO1wkgH5YhRP8AeP1c9KG1GlCswHAZgO8AkCaK8HIa9bkMQCWO0SfKCw/iBQgJP3/rWtXyqwRgQdqaRVkPC7pXdsMUDdQgwRB9atNMq0QRXVNtpKIsHipGcmJYmOJMx+ajpwohLJbF1kMqSD6VoPC/iu5bhbvnUdRhh/vWdt2yxCjJPFFppVBhmk/uoJNKyY4TVSVkTa6N/bfTa0BiASIMrhx71canTi1tYNwvl+/9ax/wwUtsxUDdHHP5NaRdSP1fUfuFFcjKnCfFPS+TseFhk4/UGarVswCkmeYHP3p9m2SsM0Ce8yaFdwHEAnnP9am04l5H0riSetHGVel/k6LSfqX4Cm0togh0DE8f/arbPhitugQB1DGB9jRHifiaWwEUgseSOlQpKWy7EziAecnrV3xRFt17IhS49q4FRyQYIYSORwatn8SusdqbmIGWAnPXHeqa27XNzO2y3wWjj0Ud6u/DtXttgLChuAI3H+8x7xTFP0pMU4+ptLQt7UXLagufMfpXrHc9j6V3ht1nG50hehI5789PWu02iDEu5+YZ+kwBMdW5gYpNc7MDvI4glegnAorroqr2y5S6jAFX8x4xIVu0DpQ1rwqfM9y29yeD/wCsRJOAQZxE/wADVba1S27ZKrBP0AZYkRmTM59KTw35l3fvbaMCZAyJJ6AEwJx6dJoJP/okrSr5Lg3dpBb5cJnDcQc+WI/LVyeI2WbhweQctj/JIC+5qqvWdO5ZJuk9Zbbujjpx7dKM0ZtIsbFCLBeSxIUnLbzIxnAH361TTXqsCSraZNq/l3LbKlxZJLbNyMA0McBSCOoI67jInNQ/DeoUXHt7137ScEMQJWCSMADy8wSAOwNHp43bYyioNnV+g4mWGOvp61XapjcuHaFNxhnaACRjJGNyiB7RzWaXjTlPktf72IePlK+qD9RqGUbQbezcQJG5jLFiYxJkzznPNNuPYIBIWMkFbZQqVBG4NOCATn1zzTk052AFpQfpAmInqVntgjHfilQkHaltVYQSoO0tnzEFxBPWIjBzW2EElxQ16jsg0GuUcIvmJAuMIDcCSIhcwJA2k4G3irDUsV87sFMEYIUf3cbsjHb+tV3iWoUmWYncdpXgwBJkTGTtwOYnA5bpNe/nTaGtjBUh38okEHcQYxgZjpIABiTWnsFuqfsEjVWTGw7gxg7juUNggZaBHp19oqfTOwzClSZLIPT9XmPYD8VVf/l22b5lsNb3R3dGO4REGFz0kROOsWeg0wQFVkgdiW80ZByQDx5aNUHJ3tMmDkncUMiQGK55xkTuHPB61Xa20l1gbmls3GXILqjMpO0EwRxx+OlHrd24LtzneoWcmTPOOJHbrUKgO02risBg5dc7uhJ24zj+VWD7bBhoLTKqNatIhYbVW0iw0TPGDz35rI/E3wKhT5mkjeAWKgwLgnO0cAjpEA9utbQNcUyUOMEnEGRHCxG08wf6hw1dtckIO5AAExgyMT7mqimna7BlwkuLWjwO5bZTtdWU9QwIP4OavPh/cqgoWVhqLMFW24JIIjk8wfdR1r1PxHwvTatdtxTczIMBSsjowyRjlOYzWdvfBLaYj5ZN0Ndt3IIAZVtuN2Zh8OTEDjrIIZPJcaaMU/HcXcdowxJFzVPEgC6JBjazvtBEehbHoe1L4DbFy9bU8SOaaNO5t3mKQWuhTM7lILXGHbsP+iivA7G64gTlTJPtTYUrv/dGaV1o9YfRKqgRECI/rXlnxaEF8hK1vxH8UOkWUiYgmvOdW7FyW5OZpGDDxk53di4Rae0RzXUketdWsaRBakC1wNKDRCB1typDDkGatb48nzLQgtlo5jqBVUizR2nvbFI+4/qPahkr2irLX4QaWuL1Imr0vtYScnB9qofh91W6HGFfB/umr7UpFzPBPSuV5mO58vk9H+nZE8Fe6JdNqAS5nyKNpNP1WqVACO3l/wBz3qoSwRKGQN8n1B4oy7aL7T2MAek4rNzUZV7GuKbiQaZRuN1sgGFxj1NPa8+oZd2FHUdAOam1QWQhwqjMe+fvS3rhgIi7VceWOdvX7mmKTT2VSapfydYVbt2B/wCq2JC9wB/WKJ1WpGxQAAxBJXsDMD0MdKitAW1KIBuxuJ5LfujvzTH0TM62/qc+mMSfvjmKLlb66Fxb4/kL014BIlizGSOTtBAA7Sf61IjFju49CPT0Mfb0oK7ba3+zDSyjMAqDnAnoAe1C6PU3C8giAekE5nIJ9jmjxz7sueP9tfBcarSXHICkNtBgqfYtMZP6vSprKvbsMJkkQSSSTJz6we3p70DqfEVQKoYk4GJOZ4kHHIxHSrH5ioioxHzCoLQeu7kTzEx2xNSa0q+QX739hmlQgeVQQfwsZySffHWeIqFPEVuMLNsCDu3HksxyYO6QDkDqs9YglP4igguZIAO1oInkEk8D0GfWhR4zudUtpaUMw3bVUeY44g7vyp/hV5HcXQElSYGltbRLXbhDr9KAgZjPUmM5/TgdKP0GrBDbidky53COPpAIMk8nbxmqN/O/7STkySdoO085xgTPXFG3NUwTbaQ7ADO1dygFZMkr5SQBiOBgxEy3YUaqwrU+LMwUR8tSJRT5WJ5JU8A8YPQ9al02t3gBbbbkYgFtz24eeqknbjGcRHHIfh2h3hrjki3uJcFeSAQ08gNmS+CI9YqyXxP5YJARUJP/AKwrqRzJhTBA6SPXnLk6FSV7OvaT5tyXQBTBLjBHIMkmQAT3zOCeKm0fhtu3LKVdh+8BK43AKowSCJDEcTUeo1RMbon/AA72YjjAiQYmcY5iKrdVqHckKEBG6QPMPL+mH+kEkgYxHYzVXshq0cRCurj9QAQSw4GZ7Tgzx7VEPFGTJO3c3l62+R9QCqwkTz3rM2PENg2I21dh2kLKEqPMTkEZIzzgRii21W+Q+0K0Qsq6ZAPkK5nBwSO+c0UaYMlTo0Go1du8mx5BkSUYFTPGSeMjy4NVb6htO8EFgQCGCu0gGJKxI+568mh7Mk7dxBk7YUBVBGQG3RPYHM9KPt6rawU3N1wAsDc544kQGMDJE8jmiYMXqmH6fXgy3zCOgViPNx9IgHIMjjkV2p1W3uTMAsrGZ5kKAJiaFOlVQlwMyq3Gx2CntMEqBPUE9OafbfYzBQnOMZPGP3sxJOc0XQCpvQ9NYl2UlQO4JUg9v0mM8enNP0RZNgPA3CdxZYJHHeY45qFddZYgNbt7sxKjcveZHPqJmfWj7N5CoybcCJggZ4wpGPSQRQ1fZbWit8Z+Hbep2sS6mcskAmR+sOMRj15FUmm+Hl0Re4fMIMMoPQcsv6feSK1BZy0btqxBYAFT1ByZjjGRU1y4CR519YB/kfxz7Vd0q9hc8MZ76Z4b4rqQ91izHn+vpQniDiRHMVuvjr4SYv8A2jTWwynzPbtmSM/UqxLA8kCSDJ4OPP8AUmTPpWiFVowzg4OmD7zXU6K6iBJ4pRTmWkC0YgehqRiajTFToC+AJNQoTT3ih9+R3rX+G6v5iKpEPHXrFZ2zYS2Q90jGQoyTRXhfiAa+C+AW8vp6Vnz43kjSNvh5Vhn6n3qjTG0TjHaorSbWLkkqpM9wIxj3qw1KbTvHTkD+ftQWtsm4hFs+bb9jnM+lceePbXuek+okrXQG1gtcUnz2znHX09KM1N4W23zNxpVAOFHcfy+9DWLyW7YCuSFYK5HvkD0/nTvG9MZB54ZWHDKfpYevSKrfRmdOq67/ACDhwoE4IInueponT6lluXHkghPLByA2JB54JoTTWzcbmJWCT0I/lNEaZMMXXG0oA3UDKt9qjyNbHJLp/wAEf9sFzAgEYJbA7EmeT6U86xbaHZkwACZ80BhgDjrih/DvDmuOd0hFgkz9W7G0epoovbuEiFCKTEfq3RA+wBzTeXJ2hdcVT+5HorTAi85yd3y54ETNyOSFIPufahLOtJuFuSYkkScRH8j+KJ1F8lW27VER9hDAZ6Tif+ag0aE4OCzARx5TGZ+7fmglJ+4yNOkR6rV7skkjaNomQT34iTnMd6d4enmSAOSx7/VggTiTA561AqLcuNBhZkDiey5/7iimb5ak4DNwI4jI5n0PpHeiSa0A6lZc2xb+YymG3MWXEiNxPlcmOoJwI5x06/bLZDKkY27pHG4MNq+Wed3OR3zRJqhakIYudTAx5oPvx7fkgE2L5Ub2kyGJD5JJM5ESQYHmPT806LSE8XVBmq1N0wqhsHlWJ9AGOQck49u1MsaVvquk2yOCm2WMiDIzH1AnnIiZplvUXb+VVUXEndCgHEgk9w3rIMcGmNbuSTvI2Rv8yscY3QM8nk5+xo1qym7aDbumLGFeVIMycbfMQoMQQOgmc8DmiNLowqgfMBeH/QVZ1DEcnp09I+9DIwB2gjeSGVtpYAH6gMgkCWPmwM57x3tfbskAXC1yRudAIyDgDjsTyTNXpFJNllYsW7ZgWzDZPG0AGAQf1Ehj1xEZmnFQGiNxxlWloXtA3A+Yf81U6e5duftPlu9vzIWnau2ZyxgBRgc9Ke2ptAbfm27bCfoBucjIDMODz75o4yikDKE5Ms9Rd2OpcfMBBCMEHzUkx+kSwPsOBSOly4VNoq4BG0sbltlypIAYAEc+ucRFBLrkMRdtMCMkuVIIkSBHJ5IxmjEe5iGFxVTlCkSeu1ckiSJ7Vd29AcXFbLS1pWVCGY7+sS6nzYuc9Rz7Hmo9iFiVciY8ywCDmMlZGehOO9C6bVXLalGFtYhoYwSrHkSxUcieBipG8RTeY2x9JO0EQOuDkHjHEUX5Af2I7lttxLLvzBO1QTxH7RI3ffnFHae8QygAFgJckMSM4U56R/IdaZstOQX8pIMBHAD+hnr6VLpvDbRbysydEHGYyOIP365ip0Wtq2W7XrewZ4BMowQ925IxJyKpdSly2VclvlxMhS0mME8lRiO1Eugt+WS5BDbWVAfyQIqZPFgpUOgkzIWRgcwY2tyKjBg17g2l8Q+b9G3yAMW647Y9P4Gsn8a/D/zVOptpF1TF1FA/add6hZBcTBHJGeRnYNYtvNy3KE4woE88jjrz1qeyZPlCjvLBg/PY+VevGD260pNbDyY4yVM8Eilr0zU/+N9O7s/9odNzE7BshZM7Rnpx9q6tH1YGL/i5Pg82alU04rTQtOOexyrVkj/swLUBs7/3j7elVwaKep4zUaIpUNYGczPrXA1PqroMAZCiJ6moBVoCXZrPAfiWCLd8ykRu6j3rWp4exth7UFeQZBn0jtXlFaT4a+IWs/s3Y/LPX93/AIpGTBGTv3N/jeZKNQk9F3rPDSjHYnlb60PIPcfeptHpWa2+nuCQo32rkyF4lT6GrZNL80LdV4H6WGZHXHWakvXktqQgAAyW4x1J7CuR5CUfT7nSyZ0tRdlBc0R0l9bbsDvTcjhvKwIJWOMTIoHw6yWuXC87RBIY8Gf5f7Va6zTpeWFdmKZEyNs5xP6RntzUepBFsg5cnbnkkSRJ6cfxrLJuqrs1eNtJy7RXnUHdsJORjkRgwf5wfWgkQkkEGAY9ZyRJ4gxH2p1p4KswJKkDPoScRRSjdeVjgPjOVKkHJ7iMj70zpMfdneG6dWjcF5E8gyB5Qep/VPsagTU7rjHIMXCCADnYc+pAB/FLulLiiQQy59SCrEnp1/1HtVZ4ep+YqzEnrgjBzHvIo03xbFt7XEK0MKwY4O6FYHqD9Uf19/SmNbuXnUW0MIICxCr0BM8Sc5PSpjbkFT1KgBeBIhnPpj+M1Y3CtsFVMCQFGJJ+gkZwfryew9aJStqymklSKu1pbltmuNshYyIYbpGB34/nUlx3JAbzFzwCZlyQpgHkwYB/GaKv6glQQTtAE4GJGDtgnJER3HaoUYM2/Mjg4USVx9XWW5PAk06UK2mLjO/S19hWfymDtVZwstuIJlieCfUcDjAEz6Ql7gWZKic4U4LSzcoI5IPAFVh3SBaYtAjyduoExOSckR1NWVnVOlu4doE7QxjaXCwQvbrEDGPWicqjsGMbloLu6koGW0loRtlzO4gDaxJO7yzAgcTOeaojYvO+1lPQkSJWTt4Pr96I07ncVDjJMeaDBA3eYTmJkZGafqEe2yk3G8s7OFOcQpj2Bg0c0uIMZeuiXV+Mx+xediMAtsYUgAAAduv5qz0+qs3Ee4ihSFBa2Z+XCEDyjo4BJEETB++P1t2WkTJAziT3qw8Jvsm0+WOgLhS84PBxg/xpGFbtmnPKo0vb+5otaxeQrSNpYBAUHaIMzBEEYx3qmR0gNKqxyfKSTDDgrABg/wAKOXVAqN6XJH6gxdTH7wEnAEQe1VeofY7fSbbEEAcjqGXt7fatUq7MkJPotf7UxI2ksswYDBl91cEAE+vWprWquCV6gmSLeHB/UBiR0PFA6FQx3XdwJ+llJyOxVBGYPrROo8DBaLdwgYgHceek9D71dPsFyjdP/AfqHckFyMQYESB3AwOPWk03iI4QCMhgWOc5gEkie9VOp8KdZA3EjpuafsDkk9RQrNcQxDzBEFeABIPHSqc+L6Io8lpmsFxmXzINg5Llj9vNz71AqGTCBQucPJJ55k44IkVn11ckF3VyeSSSoHriSfapbrWiPqZSD5VUhgPUEY+3Src12UsbTo0en1fyyshgx+rIMr2aOvB6c05/EriMDBMFgoDFj7FYC9ZgZqj0Dsrq2Y3fciCP5Ziri+SSbgYMGJAmc5kCU49ZoYu2xk1SQX/+k/77/wCn/muoDzDAMAYAgYj/AC11VYzgeUbppQYpkV1dI80x4auArlFdNWAKDWi8C+FL2pQ3JFq3GHcHzf4R1HqYHvRPgXgSptuX03MQCttvpAPBcdT/AHeB1ngbDUEkS04xHAAHYdBFczyf1CMPTDb+Q4wsw+u+GHtzsuJdI6KGBPoJwTVv4L8LooVtRnAYIDEnpuPYdus56VcanTBgCvPT+me9BeMePNbthjb3OW2lyYg7TB28SQM/4RSMfl5cyUIvZaiou5BvivjdqwqhsCIREAGPQdBU2ldNSivbh0g7wrQy+4PNYTUfEd64ZPywe4tpJ9yRJrtF4velibjQqMSBCg4gcDuRWyHiRhG5K3+RuPynCVpGqu6a7p7+5l8rAYMiR0Pb/wC1ZrZFyZBCNn1VuAQP6VmfAPGtSkG7ue1zNwgAexbkVsNPqrd9S9tkInCjvHGaHJ48F1uujqeP5UciSWmZLWaR7FwLcTcpJiTzMj/o9qsBpwFb5fC22A/UfpIWJ6CRVjdsi4sfL84mCSMkcZOCaz/iN1rVxbisyK0esDqCODwRB5ismTGtV0dGMqWwHw5z8y5uEShBkYMmZPtH86VDtUEk7nZ1GMhYjBPU7gPv2FX187huZAm9DDTjsDMcEAdY4qo8ZslUtnaCd1ySJ5ET0zBMjvNLklWi3ajYP8wkFj9SkyB14B/Plz0in6hN4tggbi4aSVH1EGZ4ztP5nriDTN8xmWeYIiBklQ0e/PsPvUhEgpHZY4G9DG2RlTAbp2PE0C0wk/SD3b21mwynjepOAYaIMYgn7xXXnVFChWnufqKz1Jz279qM8aO62CkGNoPfb9XPUyYPsp61nXuEkk88fx59adGTcaESjUy2fURIKkgZABK9BABz74x71Omo3rwcsWInlYXc3AA/VxHBoDU5O6Ik4/u4HX85qTw8bldVOZznmAYAPr5qpzfHYUY+v+obYvoFHmxMhVmVOJgkCAczBmm6nUsVNuM/4iZ7GZz/AM1Wai4w6QAQAO2B09cU5bzz5naD3iIjt3gD8U+M+UTO4U7R1u2zGOs4zEd+eKVmdPq8hjqo94iiA4AEwcQCOh3YJJ/pRbstxNrIdyn64wynhhPPrUjjrplyy32iHSeIKZhvlloLCCVJHX0n+FWDWhcSUjmT+mcf3jH471VOimHQbZ5E4B78cE1YaDVFZLKtwACRgPAHMDB9/amRvpip13Ej0zHMMZwQWuR14j+tWja0qp/aDaQAyoCSCcgl579eaD17hX3IqqpUSXUYPIMxXWbokv5MQSA0Az2B59oolrQL3sOXeplkGeC0m4eDIMTPqTUF5xdWNtxzJ9GViePURThrtwKtcAImCAMD9ILVF/ZbbAEMQ4ySp8vbAOJPYGrl9iR1srdcjWyRujH0mAf5YHtUv/6BuBVbMQBtCgjGBxxSXbdxpFw+UcSJ2z2/7zT7fhhBkkbTB5Cz25pPGTejQpxS32WukSJbPmjrHWZzwcVJpnthjb2ld25WM4JzDDAggxTdEyKMNukwAHCx/iYjp3p+v0qO4ubTLYO0Lk9CAIz3o6roUpX2Wu69/c/1W6WqTcP37n4H+1dU4jOR5xXV1PiuiecYgp6mCCIMZ/FNAqRRVlHpVq8rtbuDhwrD75A/pVtZhg24ENGJMde3Emaw/wAM60XSmmbcGE/LYQRBltrA8RmCO8R1rU7HEDfPaZx0715XyfGlilxXXt/UZDIl2TlmLbFzOBycnETWb+OtttLdoEFtxc94C7QfYlmj2on4i+IG0dxtPaH7VfrusAQsrMIvX/E3461hr1xmJZiWJMksSST3JPNdjwfD+l632JnJyf2G1PptU9syhgkRwDj7ioYiuFdNpPsAmu3Wcy7Mx/vEmKN8L8QuWGlZ9VOAe1V45qU8xV0qotScXaez0Tw34p0dzatxTacnP6rZMRJ7CivEdFbuFiqh0M5tmdqmZZR17lTmvMIo/wAL8Vu6ck2yCOSrcH8cH1pWTFGS6N2D9QnF1PaNidHtt/Je5vQgm0yqVIjO7YeR0IHQk9KDu2fmWiv6lQtAmdwj5mO5Hm9gO9S+GeMrq5DW9hTzHacHzCWB5B9OD6UR/a30+p2Md6mGA7COP4nHGTXPy4ox7WjuYcyyRuPRh/NbMiVbn7Dn7f8ANWdwFrbMOYDxMnIEn2Hbj04qy+KfDERlZFADQFXMLMD75JP8M1X+Hwy7ogr9Q6EHmP8AT9pkERWOaphQVNxFsKl1ChYqQQygDkHnPoenotUF1GDHrBPTkDEx/SrjUTaZTaMFc5xO3ccx3yI9qXxHThlS8vlNyTGcETJ+5P470S9KDnvb7QJqHPzC4jaZJA7Hrnoe/Sc01PIGE+ZiIPEbcZB9yPvSaZRvCmegxxlW/wC/c0hbAbqjT7wZ/nQ/YtPbY2+264SczPPERj8VLpdPvZWWDESpaJgx1+1C3LslhkDkAcT/ANFTatAIZSQMMAegYbgJ9OPxV06oBSu7Oe9cUwGIEERAJInKnFFaLWMpkw3UTwJ5jsZ6VDpWF8bWEPH1DhoJ+of1FCzxGCJ49DTIZWtPtA5McWrRaahA4DhjDHggCSOZg4jpPaokdrcXFCnocD+IqCy7MHYnIHTAPEcV1yVPTzLP5/rjmm8lK2KSrRJe1RuCCNonjMLPMA/p4MURptcQoVlSBw3b1JoVzsG5Wb2IFKXPSBgdOh/rUtlumqouUu7mOUtkgASDtcfvAiJI9aLs6GBJBiBwYE/vY9aq9IrvtBYbR+eD04oq1e2wC7t0Ex5e0U2/kS1ukWKkFSIaVywZpxHQDnufegHvWhyCigYkMd08+oFdqm2EMSS5mCIAx0I6g9aA1lxnkkjBwAIAkE4qpTouMOT0EWnX6TtM5DCeOdu37UusvGVtkgEAEsD0ImAvfIqC2BbUzktj2x/996g1JkkjmAZPt/D2rPGbk/saGlGNe5L8w9j/AA/2rqB3Dsfya6mgX9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:\Users\wes.schmitt\AppData\Local\Microsoft\Windows\INetCache\Content.MSO\6BCCD15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199"/>
            <a:ext cx="3522406" cy="195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 descr="Porifera - Sponges - Anim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45" y="3465911"/>
            <a:ext cx="3426420" cy="22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wes.schmitt\AppData\Local\Microsoft\Windows\INetCache\Content.MSO\6192DC7D.tmp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/>
          <a:stretch/>
        </p:blipFill>
        <p:spPr bwMode="auto">
          <a:xfrm>
            <a:off x="3429000" y="1194618"/>
            <a:ext cx="30480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Picture 12" descr="What do you call the disease caused by the novel coronavirus? Covid-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12" y="3276600"/>
            <a:ext cx="2968625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277301"/>
            <a:ext cx="9388475" cy="623466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 smtClean="0"/>
              <a:t>All life …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76200" y="2187406"/>
            <a:ext cx="1005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2800" dirty="0" smtClean="0"/>
              <a:t>1) … is </a:t>
            </a:r>
            <a:r>
              <a:rPr lang="en-US" altLang="en-US" sz="2800" dirty="0"/>
              <a:t>made up of at least one or more </a:t>
            </a:r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  <a:r>
              <a:rPr lang="en-US" altLang="en-US" sz="2800" dirty="0">
                <a:solidFill>
                  <a:srgbClr val="FF0000"/>
                </a:solidFill>
              </a:rPr>
              <a:t>ells</a:t>
            </a:r>
          </a:p>
          <a:p>
            <a:pPr algn="l" eaLnBrk="1" hangingPunct="1"/>
            <a:r>
              <a:rPr lang="en-US" altLang="en-US" sz="2800" dirty="0" smtClean="0"/>
              <a:t>2) … must </a:t>
            </a:r>
            <a:r>
              <a:rPr lang="en-US" altLang="en-US" sz="2800" dirty="0"/>
              <a:t>obtain and use materials and </a:t>
            </a:r>
            <a:r>
              <a:rPr lang="en-US" altLang="en-US" sz="2800" b="1" dirty="0">
                <a:solidFill>
                  <a:srgbClr val="FF0000"/>
                </a:solidFill>
              </a:rPr>
              <a:t>e</a:t>
            </a:r>
            <a:r>
              <a:rPr lang="en-US" altLang="en-US" sz="2800" dirty="0">
                <a:solidFill>
                  <a:srgbClr val="FF0000"/>
                </a:solidFill>
              </a:rPr>
              <a:t>nergy</a:t>
            </a:r>
          </a:p>
          <a:p>
            <a:pPr algn="l" eaLnBrk="1" hangingPunct="1"/>
            <a:r>
              <a:rPr lang="en-US" altLang="en-US" sz="2800" dirty="0" smtClean="0"/>
              <a:t>3) … </a:t>
            </a:r>
            <a:r>
              <a:rPr lang="en-US" altLang="en-US" sz="2800" b="1" dirty="0">
                <a:solidFill>
                  <a:srgbClr val="FF0000"/>
                </a:solidFill>
              </a:rPr>
              <a:t>g</a:t>
            </a:r>
            <a:r>
              <a:rPr lang="en-US" altLang="en-US" sz="2800" dirty="0">
                <a:solidFill>
                  <a:srgbClr val="FF0000"/>
                </a:solidFill>
              </a:rPr>
              <a:t>rows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and develops</a:t>
            </a:r>
          </a:p>
          <a:p>
            <a:pPr algn="l" eaLnBrk="1" hangingPunct="1"/>
            <a:r>
              <a:rPr lang="en-US" altLang="en-US" sz="2800" dirty="0" smtClean="0"/>
              <a:t>4) …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r</a:t>
            </a:r>
            <a:r>
              <a:rPr lang="en-US" altLang="en-US" sz="2800" dirty="0" smtClean="0">
                <a:solidFill>
                  <a:srgbClr val="FF0000"/>
                </a:solidFill>
              </a:rPr>
              <a:t>eproduces</a:t>
            </a:r>
            <a:r>
              <a:rPr lang="en-US" altLang="en-US" sz="2800" dirty="0" smtClean="0"/>
              <a:t> itself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5) … </a:t>
            </a:r>
            <a:r>
              <a:rPr lang="en-US" altLang="en-US" sz="2800" b="1" dirty="0">
                <a:solidFill>
                  <a:srgbClr val="FF0000"/>
                </a:solidFill>
              </a:rPr>
              <a:t>r</a:t>
            </a:r>
            <a:r>
              <a:rPr lang="en-US" altLang="en-US" sz="2800" dirty="0">
                <a:solidFill>
                  <a:srgbClr val="FF0000"/>
                </a:solidFill>
              </a:rPr>
              <a:t>esponds</a:t>
            </a:r>
            <a:r>
              <a:rPr lang="en-US" altLang="en-US" sz="2800" dirty="0"/>
              <a:t> to its environment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/>
              <a:t>6</a:t>
            </a:r>
            <a:r>
              <a:rPr lang="en-US" altLang="en-US" sz="2800" dirty="0"/>
              <a:t>) … </a:t>
            </a:r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  <a:r>
              <a:rPr lang="en-US" altLang="en-US" sz="2800" dirty="0">
                <a:solidFill>
                  <a:srgbClr val="FF0000"/>
                </a:solidFill>
              </a:rPr>
              <a:t>dapts over time</a:t>
            </a:r>
            <a:r>
              <a:rPr lang="en-US" altLang="en-US" sz="2800" dirty="0"/>
              <a:t> - evolves - to survive in its environment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/>
              <a:t>7</a:t>
            </a:r>
            <a:r>
              <a:rPr lang="en-US" altLang="en-US" sz="2800" dirty="0"/>
              <a:t>) … maintains </a:t>
            </a:r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  <a:r>
              <a:rPr lang="en-US" altLang="en-US" sz="2800" dirty="0">
                <a:solidFill>
                  <a:srgbClr val="FF0000"/>
                </a:solidFill>
              </a:rPr>
              <a:t>omeostasis</a:t>
            </a:r>
            <a:r>
              <a:rPr lang="en-US" altLang="en-US" sz="2800" dirty="0"/>
              <a:t> (stable internal environments)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CA" altLang="en-US" sz="2800" dirty="0" smtClean="0"/>
              <a:t>8</a:t>
            </a:r>
            <a:r>
              <a:rPr lang="en-CA" altLang="en-US" sz="2800" dirty="0"/>
              <a:t>) … is </a:t>
            </a:r>
            <a:r>
              <a:rPr lang="en-US" altLang="en-US" sz="2800" dirty="0"/>
              <a:t>based on a universal </a:t>
            </a:r>
            <a:r>
              <a:rPr lang="en-US" altLang="en-US" sz="2800" dirty="0">
                <a:solidFill>
                  <a:srgbClr val="FF0000"/>
                </a:solidFill>
              </a:rPr>
              <a:t>genetic </a:t>
            </a:r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  <a:r>
              <a:rPr lang="en-US" altLang="en-US" sz="2800" dirty="0">
                <a:solidFill>
                  <a:srgbClr val="FF0000"/>
                </a:solidFill>
              </a:rPr>
              <a:t>ode</a:t>
            </a:r>
          </a:p>
          <a:p>
            <a:pPr algn="l"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36831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14224" y="937597"/>
            <a:ext cx="6629400" cy="34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>
            <a:lvl1pPr marL="379413" indent="-37941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992188" indent="-48736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4890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9843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481263" indent="-363538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978292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3474674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3971056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4467438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solidFill>
                  <a:srgbClr val="FC0208"/>
                </a:solidFill>
              </a:rPr>
              <a:t>Cells</a:t>
            </a:r>
            <a:r>
              <a:rPr lang="en-US" altLang="en-US" kern="0" dirty="0" smtClean="0"/>
              <a:t> are the basic unit of life</a:t>
            </a:r>
          </a:p>
          <a:p>
            <a:pPr eaLnBrk="1" hangingPunct="1"/>
            <a:r>
              <a:rPr lang="en-US" altLang="en-US" kern="0" dirty="0" smtClean="0"/>
              <a:t>All organisms are made of and develop from cells</a:t>
            </a:r>
          </a:p>
          <a:p>
            <a:pPr eaLnBrk="1" hangingPunct="1"/>
            <a:r>
              <a:rPr lang="en-US" altLang="en-US" kern="0" dirty="0" smtClean="0"/>
              <a:t>Some composed of only a single cell </a:t>
            </a:r>
            <a:r>
              <a:rPr lang="en-US" altLang="en-US" kern="0" dirty="0" smtClean="0">
                <a:solidFill>
                  <a:srgbClr val="FC0208"/>
                </a:solidFill>
              </a:rPr>
              <a:t>(unicellular) </a:t>
            </a:r>
            <a:r>
              <a:rPr lang="en-US" altLang="en-US" kern="0" dirty="0" smtClean="0"/>
              <a:t>which is usually </a:t>
            </a:r>
            <a:r>
              <a:rPr lang="en-US" altLang="en-US" kern="0" dirty="0" smtClean="0">
                <a:solidFill>
                  <a:srgbClr val="FC0208"/>
                </a:solidFill>
              </a:rPr>
              <a:t>identical to parent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eg</a:t>
            </a:r>
            <a:r>
              <a:rPr lang="en-US" altLang="en-US" dirty="0" smtClean="0"/>
              <a:t>. bacteria</a:t>
            </a:r>
            <a:r>
              <a:rPr lang="en-US" altLang="en-US" dirty="0"/>
              <a:t>, amoeba, </a:t>
            </a:r>
            <a:r>
              <a:rPr lang="en-US" altLang="en-US" dirty="0" smtClean="0"/>
              <a:t>algae, paramecium</a:t>
            </a:r>
            <a:r>
              <a:rPr lang="en-US" altLang="en-US" dirty="0"/>
              <a:t>)</a:t>
            </a:r>
            <a:endParaRPr lang="en-US" altLang="en-US" kern="0" dirty="0" smtClean="0">
              <a:solidFill>
                <a:srgbClr val="FC0208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80963"/>
            <a:ext cx="9388475" cy="65424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Life is Made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 of at Least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14400"/>
            <a:ext cx="2382668" cy="345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discovermagazine.com/~/media/import/images/f/9/6/paramec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5282592"/>
            <a:ext cx="3625432" cy="16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moeba (genus)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53" y="5138479"/>
            <a:ext cx="2561507" cy="19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iant, long-lived bacteria could make microbial farms more productive |  Research | Chemistry Wor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38479"/>
            <a:ext cx="3736946" cy="19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595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304800"/>
            <a:ext cx="6096000" cy="570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>
            <a:lvl1pPr marL="379413" indent="-37941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992188" indent="-487363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4890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984375" indent="-371475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–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481263" indent="-363538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Times New Roman" pitchFamily="18" charset="0"/>
              <a:buChar char="•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978292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3474674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3971056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4467438" indent="-363669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/>
              <a:t>Most organisms are composed of many cells </a:t>
            </a:r>
            <a:r>
              <a:rPr lang="en-US" altLang="en-US" kern="0" dirty="0" smtClean="0">
                <a:solidFill>
                  <a:srgbClr val="FC0208"/>
                </a:solidFill>
              </a:rPr>
              <a:t>(multicellular)</a:t>
            </a:r>
          </a:p>
          <a:p>
            <a:pPr lvl="1" eaLnBrk="1" hangingPunct="1"/>
            <a:r>
              <a:rPr lang="en-US" altLang="en-US" sz="3200" kern="0" dirty="0" smtClean="0"/>
              <a:t>Cells are different (undergo </a:t>
            </a:r>
            <a:r>
              <a:rPr lang="en-US" altLang="en-US" sz="3200" kern="0" dirty="0" smtClean="0">
                <a:solidFill>
                  <a:srgbClr val="FF0000"/>
                </a:solidFill>
              </a:rPr>
              <a:t>differentiation</a:t>
            </a:r>
            <a:r>
              <a:rPr lang="en-US" altLang="en-US" sz="3200" kern="0" dirty="0" smtClean="0"/>
              <a:t>)</a:t>
            </a:r>
          </a:p>
          <a:p>
            <a:pPr eaLnBrk="1" hangingPunct="1"/>
            <a:r>
              <a:rPr lang="en-US" altLang="en-US" kern="0" dirty="0" smtClean="0"/>
              <a:t>Cells are </a:t>
            </a:r>
            <a:r>
              <a:rPr lang="en-US" altLang="en-US" kern="0" dirty="0" smtClean="0">
                <a:solidFill>
                  <a:srgbClr val="FC0208"/>
                </a:solidFill>
              </a:rPr>
              <a:t>small</a:t>
            </a:r>
            <a:r>
              <a:rPr lang="en-US" altLang="en-US" kern="0" dirty="0" smtClean="0"/>
              <a:t> and </a:t>
            </a:r>
            <a:r>
              <a:rPr lang="en-US" altLang="en-US" dirty="0" smtClean="0">
                <a:solidFill>
                  <a:srgbClr val="FC0208"/>
                </a:solidFill>
              </a:rPr>
              <a:t>highly organized</a:t>
            </a:r>
          </a:p>
          <a:p>
            <a:pPr eaLnBrk="1" hangingPunct="1"/>
            <a:r>
              <a:rPr lang="en-US" dirty="0"/>
              <a:t>There is a close relationship between cell </a:t>
            </a:r>
            <a:r>
              <a:rPr lang="en-US" dirty="0">
                <a:solidFill>
                  <a:srgbClr val="FF0000"/>
                </a:solidFill>
              </a:rPr>
              <a:t>Structure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Function</a:t>
            </a:r>
          </a:p>
          <a:p>
            <a:pPr eaLnBrk="1" hangingPunct="1"/>
            <a:endParaRPr lang="en-US" altLang="en-US" dirty="0" smtClean="0">
              <a:solidFill>
                <a:srgbClr val="FC0208"/>
              </a:solidFill>
            </a:endParaRPr>
          </a:p>
          <a:p>
            <a:pPr eaLnBrk="1" hangingPunct="1"/>
            <a:endParaRPr lang="en-US" altLang="en-US" kern="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5833" y="4386189"/>
            <a:ext cx="2214114" cy="339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Get an Overview of Neuron Cells- CUSABIO">
            <a:extLst>
              <a:ext uri="{FF2B5EF4-FFF2-40B4-BE49-F238E27FC236}">
                <a16:creationId xmlns:a16="http://schemas.microsoft.com/office/drawing/2014/main" id="{1C42454C-0D0F-1452-33FB-20E6B28C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93" y="5209742"/>
            <a:ext cx="3444865" cy="18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uman Intestinal Cells on White Background Stock Vector - Illustration of  colon, blood: 119158623">
            <a:extLst>
              <a:ext uri="{FF2B5EF4-FFF2-40B4-BE49-F238E27FC236}">
                <a16:creationId xmlns:a16="http://schemas.microsoft.com/office/drawing/2014/main" id="{C1E00989-FBFD-F3B9-4A9C-81285E264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974"/>
          <a:stretch/>
        </p:blipFill>
        <p:spPr bwMode="auto">
          <a:xfrm>
            <a:off x="6878739" y="5489369"/>
            <a:ext cx="3179661" cy="152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hite blood cell engulfing bacteria hi-res stock photography and images -  Alamy">
            <a:extLst>
              <a:ext uri="{FF2B5EF4-FFF2-40B4-BE49-F238E27FC236}">
                <a16:creationId xmlns:a16="http://schemas.microsoft.com/office/drawing/2014/main" id="{6392CDBA-D3BE-A88F-18DE-61E4F6114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4"/>
          <a:stretch/>
        </p:blipFill>
        <p:spPr bwMode="auto">
          <a:xfrm>
            <a:off x="7239000" y="3943750"/>
            <a:ext cx="2277977" cy="144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ulticellular organisms — lesson. Science State Board, Class 6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66" y="1337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46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Biology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26840</TotalTime>
  <Words>1170</Words>
  <Application>Microsoft Office PowerPoint</Application>
  <PresentationFormat>Custom</PresentationFormat>
  <Paragraphs>156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Comic Sans MS</vt:lpstr>
      <vt:lpstr>Palatino Linotype</vt:lpstr>
      <vt:lpstr>Times New Roman</vt:lpstr>
      <vt:lpstr>Wingdings</vt:lpstr>
      <vt:lpstr>Biology</vt:lpstr>
      <vt:lpstr>PowerPoint Presentation</vt:lpstr>
      <vt:lpstr>PowerPoint Presentation</vt:lpstr>
      <vt:lpstr>Topics of Life Sciences 11</vt:lpstr>
      <vt:lpstr>Objectives</vt:lpstr>
      <vt:lpstr>Life on Earth</vt:lpstr>
      <vt:lpstr>Characteristics of Life</vt:lpstr>
      <vt:lpstr>PowerPoint Presentation</vt:lpstr>
      <vt:lpstr>1) Life is Made Up of at Least One Cell</vt:lpstr>
      <vt:lpstr>PowerPoint Presentation</vt:lpstr>
      <vt:lpstr>PowerPoint Presentation</vt:lpstr>
      <vt:lpstr>2) Life Must Obtain and Use Materials and Energy (Metabolism)  </vt:lpstr>
      <vt:lpstr>PowerPoint Presentation</vt:lpstr>
      <vt:lpstr>PowerPoint Presentation</vt:lpstr>
      <vt:lpstr>Autotrophs</vt:lpstr>
      <vt:lpstr>Heterotrophs</vt:lpstr>
      <vt:lpstr>Growth</vt:lpstr>
      <vt:lpstr>Development</vt:lpstr>
      <vt:lpstr>PowerPoint Presentation</vt:lpstr>
      <vt:lpstr>PowerPoint Presentation</vt:lpstr>
      <vt:lpstr>Sexual Reproduction</vt:lpstr>
      <vt:lpstr>Asexual Reproduction</vt:lpstr>
      <vt:lpstr>PowerPoint Presentation</vt:lpstr>
      <vt:lpstr>PowerPoint Presentation</vt:lpstr>
      <vt:lpstr>PowerPoint Presentation</vt:lpstr>
      <vt:lpstr>PowerPoint Presentation</vt:lpstr>
      <vt:lpstr>Organization of Life</vt:lpstr>
      <vt:lpstr>Organization of Life</vt:lpstr>
      <vt:lpstr>PowerPoint Presentation</vt:lpstr>
      <vt:lpstr>PowerPoint Presentation</vt:lpstr>
      <vt:lpstr>PowerPoint Presentation</vt:lpstr>
      <vt:lpstr>What is Life Made From?</vt:lpstr>
      <vt:lpstr>Can You …</vt:lpstr>
    </vt:vector>
  </TitlesOfParts>
  <Company>Benjamin Cummings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Wes Schmitt</cp:lastModifiedBy>
  <cp:revision>415</cp:revision>
  <dcterms:created xsi:type="dcterms:W3CDTF">2002-07-11T17:04:39Z</dcterms:created>
  <dcterms:modified xsi:type="dcterms:W3CDTF">2022-09-14T22:54:21Z</dcterms:modified>
</cp:coreProperties>
</file>