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00" r:id="rId2"/>
    <p:sldId id="259" r:id="rId3"/>
    <p:sldId id="301" r:id="rId4"/>
    <p:sldId id="260" r:id="rId5"/>
    <p:sldId id="261" r:id="rId6"/>
    <p:sldId id="262" r:id="rId7"/>
    <p:sldId id="276" r:id="rId8"/>
    <p:sldId id="277" r:id="rId9"/>
    <p:sldId id="302" r:id="rId10"/>
    <p:sldId id="278" r:id="rId11"/>
    <p:sldId id="303" r:id="rId12"/>
    <p:sldId id="279" r:id="rId13"/>
    <p:sldId id="305" r:id="rId14"/>
    <p:sldId id="306" r:id="rId15"/>
    <p:sldId id="307" r:id="rId16"/>
    <p:sldId id="280" r:id="rId17"/>
    <p:sldId id="308" r:id="rId18"/>
    <p:sldId id="311" r:id="rId19"/>
    <p:sldId id="281" r:id="rId20"/>
    <p:sldId id="282" r:id="rId21"/>
    <p:sldId id="283" r:id="rId22"/>
    <p:sldId id="284" r:id="rId23"/>
    <p:sldId id="285" r:id="rId24"/>
    <p:sldId id="286" r:id="rId25"/>
    <p:sldId id="287" r:id="rId26"/>
    <p:sldId id="288" r:id="rId27"/>
    <p:sldId id="309" r:id="rId28"/>
    <p:sldId id="290" r:id="rId29"/>
    <p:sldId id="291" r:id="rId30"/>
    <p:sldId id="292" r:id="rId31"/>
    <p:sldId id="293" r:id="rId32"/>
    <p:sldId id="294" r:id="rId33"/>
    <p:sldId id="295" r:id="rId34"/>
    <p:sldId id="296" r:id="rId35"/>
    <p:sldId id="313" r:id="rId36"/>
    <p:sldId id="314"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5003B"/>
    <a:srgbClr val="066604"/>
    <a:srgbClr val="7F1A73"/>
    <a:srgbClr val="D05305"/>
    <a:srgbClr val="7A0055"/>
    <a:srgbClr val="F7FFCC"/>
    <a:srgbClr val="4A5D3F"/>
    <a:srgbClr val="678056"/>
    <a:srgbClr val="B7FAF1"/>
    <a:srgbClr val="DFBF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21956-E8CC-4714-BF20-338C6FD67569}" v="284" dt="2024-01-30T05:46:02.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3"/>
    <p:restoredTop sz="94696"/>
  </p:normalViewPr>
  <p:slideViewPr>
    <p:cSldViewPr>
      <p:cViewPr>
        <p:scale>
          <a:sx n="75" d="100"/>
          <a:sy n="75" d="100"/>
        </p:scale>
        <p:origin x="68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092C-5E3C-BE41-9AEB-BA3D3CB073C8}" type="doc">
      <dgm:prSet loTypeId="urn:microsoft.com/office/officeart/2005/8/layout/vList3#1" loCatId="list" qsTypeId="urn:microsoft.com/office/officeart/2005/8/quickstyle/simple4" qsCatId="simple" csTypeId="urn:microsoft.com/office/officeart/2005/8/colors/colorful2" csCatId="colorful" phldr="1"/>
      <dgm:spPr/>
    </dgm:pt>
    <dgm:pt modelId="{320F140F-CA9B-0A45-84A1-9D4B718FB5F3}">
      <dgm:prSet phldrT="[Text]" custT="1"/>
      <dgm:spPr>
        <a:solidFill>
          <a:schemeClr val="accent1">
            <a:lumMod val="50000"/>
          </a:schemeClr>
        </a:solidFill>
        <a:ln w="28575" cmpd="sng">
          <a:solidFill>
            <a:srgbClr val="000000"/>
          </a:solidFill>
        </a:ln>
      </dgm:spPr>
      <dgm:t>
        <a:bodyPr/>
        <a:lstStyle/>
        <a:p>
          <a:endParaRPr lang="en-US" sz="4000" b="1" dirty="0">
            <a:solidFill>
              <a:srgbClr val="FFFF00"/>
            </a:solidFill>
          </a:endParaRPr>
        </a:p>
      </dgm:t>
    </dgm:pt>
    <dgm:pt modelId="{9DDDB06F-7D90-7446-8EFB-C599469F631D}" type="parTrans" cxnId="{2B3D58C4-FDEF-4343-B4E4-3D343289E9BB}">
      <dgm:prSet/>
      <dgm:spPr/>
      <dgm:t>
        <a:bodyPr/>
        <a:lstStyle/>
        <a:p>
          <a:endParaRPr lang="en-US"/>
        </a:p>
      </dgm:t>
    </dgm:pt>
    <dgm:pt modelId="{109CC0E9-2C03-C44C-BAD4-1F2D0FA9C499}" type="sibTrans" cxnId="{2B3D58C4-FDEF-4343-B4E4-3D343289E9BB}">
      <dgm:prSet/>
      <dgm:spPr/>
      <dgm:t>
        <a:bodyPr/>
        <a:lstStyle/>
        <a:p>
          <a:endParaRPr lang="en-US"/>
        </a:p>
      </dgm:t>
    </dgm:pt>
    <dgm:pt modelId="{82EA3A27-261A-6349-92AE-D0F587797326}">
      <dgm:prSet phldrT="[Text]" custT="1"/>
      <dgm:spPr>
        <a:solidFill>
          <a:schemeClr val="accent1">
            <a:lumMod val="90000"/>
          </a:schemeClr>
        </a:solidFill>
        <a:ln w="38100" cmpd="sng">
          <a:solidFill>
            <a:srgbClr val="000000"/>
          </a:solidFill>
        </a:ln>
      </dgm:spPr>
      <dgm:t>
        <a:bodyPr/>
        <a:lstStyle/>
        <a:p>
          <a:endParaRPr lang="en-US" sz="3000" b="1" dirty="0">
            <a:solidFill>
              <a:srgbClr val="660066"/>
            </a:solidFill>
          </a:endParaRPr>
        </a:p>
      </dgm:t>
    </dgm:pt>
    <dgm:pt modelId="{A91F4E54-B1B2-6B4F-870B-D954F2336EC8}" type="parTrans" cxnId="{6EA8D3E9-20A3-0C46-9E2E-62D0BD1D059A}">
      <dgm:prSet/>
      <dgm:spPr/>
      <dgm:t>
        <a:bodyPr/>
        <a:lstStyle/>
        <a:p>
          <a:endParaRPr lang="en-US"/>
        </a:p>
      </dgm:t>
    </dgm:pt>
    <dgm:pt modelId="{F7805E01-4E5D-4B48-90E9-8B65C7E93B24}" type="sibTrans" cxnId="{6EA8D3E9-20A3-0C46-9E2E-62D0BD1D059A}">
      <dgm:prSet/>
      <dgm:spPr/>
      <dgm:t>
        <a:bodyPr/>
        <a:lstStyle/>
        <a:p>
          <a:endParaRPr lang="en-US"/>
        </a:p>
      </dgm:t>
    </dgm:pt>
    <dgm:pt modelId="{5C42F607-817D-CF49-85B5-DBE50E6DBAD7}" type="pres">
      <dgm:prSet presAssocID="{CC23092C-5E3C-BE41-9AEB-BA3D3CB073C8}" presName="linearFlow" presStyleCnt="0">
        <dgm:presLayoutVars>
          <dgm:dir/>
          <dgm:resizeHandles val="exact"/>
        </dgm:presLayoutVars>
      </dgm:prSet>
      <dgm:spPr/>
    </dgm:pt>
    <dgm:pt modelId="{1342EAD8-CDAF-5D4F-8639-38ED77835A09}" type="pres">
      <dgm:prSet presAssocID="{320F140F-CA9B-0A45-84A1-9D4B718FB5F3}" presName="composite" presStyleCnt="0"/>
      <dgm:spPr/>
    </dgm:pt>
    <dgm:pt modelId="{0A0554C7-2150-BE4A-BCF8-18973B7DCB4A}" type="pres">
      <dgm:prSet presAssocID="{320F140F-CA9B-0A45-84A1-9D4B718FB5F3}" presName="imgShp" presStyleLbl="fgImgPlace1" presStyleIdx="0" presStyleCnt="2" custLinFactNeighborX="15504" custLinFactNeighborY="6279"/>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8575" cmpd="sng">
          <a:solidFill>
            <a:srgbClr val="000000"/>
          </a:solidFill>
        </a:ln>
      </dgm:spPr>
    </dgm:pt>
    <dgm:pt modelId="{394D8228-2E3A-7942-BD18-22740E902E11}" type="pres">
      <dgm:prSet presAssocID="{320F140F-CA9B-0A45-84A1-9D4B718FB5F3}" presName="txShp" presStyleLbl="node1" presStyleIdx="0" presStyleCnt="2" custScaleX="102367" custLinFactNeighborX="7606" custLinFactNeighborY="6279">
        <dgm:presLayoutVars>
          <dgm:bulletEnabled val="1"/>
        </dgm:presLayoutVars>
      </dgm:prSet>
      <dgm:spPr/>
    </dgm:pt>
    <dgm:pt modelId="{D7568BC6-0F53-2C4C-B2D8-1F9CFF9A1315}" type="pres">
      <dgm:prSet presAssocID="{109CC0E9-2C03-C44C-BAD4-1F2D0FA9C499}" presName="spacing" presStyleCnt="0"/>
      <dgm:spPr/>
    </dgm:pt>
    <dgm:pt modelId="{F2C50E26-9F72-E842-861E-7700B924B6F8}" type="pres">
      <dgm:prSet presAssocID="{82EA3A27-261A-6349-92AE-D0F587797326}" presName="composite" presStyleCnt="0"/>
      <dgm:spPr/>
    </dgm:pt>
    <dgm:pt modelId="{744CC795-80F6-9440-A380-8E390EF55FF8}" type="pres">
      <dgm:prSet presAssocID="{82EA3A27-261A-6349-92AE-D0F587797326}" presName="imgShp" presStyleLbl="fgImgPlace1" presStyleIdx="1" presStyleCnt="2" custLinFactNeighborX="14484" custLinFactNeighborY="-10097"/>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38100" cmpd="sng">
          <a:solidFill>
            <a:srgbClr val="000000"/>
          </a:solidFill>
        </a:ln>
      </dgm:spPr>
    </dgm:pt>
    <dgm:pt modelId="{8D642DAE-E710-3B4F-8943-E894FA07AB01}" type="pres">
      <dgm:prSet presAssocID="{82EA3A27-261A-6349-92AE-D0F587797326}" presName="txShp" presStyleLbl="node1" presStyleIdx="1" presStyleCnt="2" custScaleX="105048" custLinFactNeighborX="7450" custLinFactNeighborY="-10097">
        <dgm:presLayoutVars>
          <dgm:bulletEnabled val="1"/>
        </dgm:presLayoutVars>
      </dgm:prSet>
      <dgm:spPr/>
    </dgm:pt>
  </dgm:ptLst>
  <dgm:cxnLst>
    <dgm:cxn modelId="{4A113136-282F-F447-A8A5-C484BDA8D8CB}" type="presOf" srcId="{82EA3A27-261A-6349-92AE-D0F587797326}" destId="{8D642DAE-E710-3B4F-8943-E894FA07AB01}" srcOrd="0" destOrd="0" presId="urn:microsoft.com/office/officeart/2005/8/layout/vList3#1"/>
    <dgm:cxn modelId="{BB882A76-3401-B348-8077-CDD02B16ACC1}" type="presOf" srcId="{CC23092C-5E3C-BE41-9AEB-BA3D3CB073C8}" destId="{5C42F607-817D-CF49-85B5-DBE50E6DBAD7}" srcOrd="0" destOrd="0" presId="urn:microsoft.com/office/officeart/2005/8/layout/vList3#1"/>
    <dgm:cxn modelId="{A111F4B0-D076-8042-90C9-EEA3BCFD2EED}" type="presOf" srcId="{320F140F-CA9B-0A45-84A1-9D4B718FB5F3}" destId="{394D8228-2E3A-7942-BD18-22740E902E11}" srcOrd="0" destOrd="0" presId="urn:microsoft.com/office/officeart/2005/8/layout/vList3#1"/>
    <dgm:cxn modelId="{2B3D58C4-FDEF-4343-B4E4-3D343289E9BB}" srcId="{CC23092C-5E3C-BE41-9AEB-BA3D3CB073C8}" destId="{320F140F-CA9B-0A45-84A1-9D4B718FB5F3}" srcOrd="0" destOrd="0" parTransId="{9DDDB06F-7D90-7446-8EFB-C599469F631D}" sibTransId="{109CC0E9-2C03-C44C-BAD4-1F2D0FA9C499}"/>
    <dgm:cxn modelId="{6EA8D3E9-20A3-0C46-9E2E-62D0BD1D059A}" srcId="{CC23092C-5E3C-BE41-9AEB-BA3D3CB073C8}" destId="{82EA3A27-261A-6349-92AE-D0F587797326}" srcOrd="1" destOrd="0" parTransId="{A91F4E54-B1B2-6B4F-870B-D954F2336EC8}" sibTransId="{F7805E01-4E5D-4B48-90E9-8B65C7E93B24}"/>
    <dgm:cxn modelId="{5F4DE0CC-BCEE-8B4A-A142-678A746206E8}" type="presParOf" srcId="{5C42F607-817D-CF49-85B5-DBE50E6DBAD7}" destId="{1342EAD8-CDAF-5D4F-8639-38ED77835A09}" srcOrd="0" destOrd="0" presId="urn:microsoft.com/office/officeart/2005/8/layout/vList3#1"/>
    <dgm:cxn modelId="{C0ACEB60-1147-3A43-9B24-BF8C5F0E71DB}" type="presParOf" srcId="{1342EAD8-CDAF-5D4F-8639-38ED77835A09}" destId="{0A0554C7-2150-BE4A-BCF8-18973B7DCB4A}" srcOrd="0" destOrd="0" presId="urn:microsoft.com/office/officeart/2005/8/layout/vList3#1"/>
    <dgm:cxn modelId="{A38AEF2A-36D2-8F41-870B-F067FED1C183}" type="presParOf" srcId="{1342EAD8-CDAF-5D4F-8639-38ED77835A09}" destId="{394D8228-2E3A-7942-BD18-22740E902E11}" srcOrd="1" destOrd="0" presId="urn:microsoft.com/office/officeart/2005/8/layout/vList3#1"/>
    <dgm:cxn modelId="{EA4D8ECF-44E9-C74C-9A3E-D5AD3216EB89}" type="presParOf" srcId="{5C42F607-817D-CF49-85B5-DBE50E6DBAD7}" destId="{D7568BC6-0F53-2C4C-B2D8-1F9CFF9A1315}" srcOrd="1" destOrd="0" presId="urn:microsoft.com/office/officeart/2005/8/layout/vList3#1"/>
    <dgm:cxn modelId="{40A06771-D4E9-734D-8221-C143E89708CA}" type="presParOf" srcId="{5C42F607-817D-CF49-85B5-DBE50E6DBAD7}" destId="{F2C50E26-9F72-E842-861E-7700B924B6F8}" srcOrd="2" destOrd="0" presId="urn:microsoft.com/office/officeart/2005/8/layout/vList3#1"/>
    <dgm:cxn modelId="{1D88EF2E-EC47-0C40-8A5A-E5CB02E7656B}" type="presParOf" srcId="{F2C50E26-9F72-E842-861E-7700B924B6F8}" destId="{744CC795-80F6-9440-A380-8E390EF55FF8}" srcOrd="0" destOrd="0" presId="urn:microsoft.com/office/officeart/2005/8/layout/vList3#1"/>
    <dgm:cxn modelId="{4234E6C6-1717-B34F-901F-EDAAAC973210}" type="presParOf" srcId="{F2C50E26-9F72-E842-861E-7700B924B6F8}" destId="{8D642DAE-E710-3B4F-8943-E894FA07AB0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8228-2E3A-7942-BD18-22740E902E11}">
      <dsp:nvSpPr>
        <dsp:cNvPr id="0" name=""/>
        <dsp:cNvSpPr/>
      </dsp:nvSpPr>
      <dsp:spPr>
        <a:xfrm rot="10800000">
          <a:off x="2631791" y="188653"/>
          <a:ext cx="6224691" cy="2982470"/>
        </a:xfrm>
        <a:prstGeom prst="homePlate">
          <a:avLst/>
        </a:prstGeom>
        <a:solidFill>
          <a:schemeClr val="accent1">
            <a:lumMod val="50000"/>
          </a:schemeClr>
        </a:solidFill>
        <a:ln w="28575" cmpd="sng">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52400" rIns="28448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solidFill>
              <a:srgbClr val="FFFF00"/>
            </a:solidFill>
          </a:endParaRPr>
        </a:p>
      </dsp:txBody>
      <dsp:txXfrm rot="10800000">
        <a:off x="3377408" y="188653"/>
        <a:ext cx="5479074" cy="2982470"/>
      </dsp:txXfrm>
    </dsp:sp>
    <dsp:sp modelId="{0A0554C7-2150-BE4A-BCF8-18973B7DCB4A}">
      <dsp:nvSpPr>
        <dsp:cNvPr id="0" name=""/>
        <dsp:cNvSpPr/>
      </dsp:nvSpPr>
      <dsp:spPr>
        <a:xfrm>
          <a:off x="1212421" y="188653"/>
          <a:ext cx="2982470" cy="298247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8575" cmpd="sng">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642DAE-E710-3B4F-8943-E894FA07AB01}">
      <dsp:nvSpPr>
        <dsp:cNvPr id="0" name=""/>
        <dsp:cNvSpPr/>
      </dsp:nvSpPr>
      <dsp:spPr>
        <a:xfrm rot="10800000">
          <a:off x="2500036" y="3573004"/>
          <a:ext cx="6387716" cy="2982470"/>
        </a:xfrm>
        <a:prstGeom prst="homePlate">
          <a:avLst/>
        </a:prstGeom>
        <a:solidFill>
          <a:schemeClr val="accent1">
            <a:lumMod val="90000"/>
          </a:schemeClr>
        </a:solidFill>
        <a:ln w="38100" cmpd="sng">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14300" rIns="213360" bIns="114300" numCol="1" spcCol="1270" anchor="ctr" anchorCtr="0">
          <a:noAutofit/>
        </a:bodyPr>
        <a:lstStyle/>
        <a:p>
          <a:pPr marL="0" lvl="0" indent="0" algn="ctr" defTabSz="1333500">
            <a:lnSpc>
              <a:spcPct val="90000"/>
            </a:lnSpc>
            <a:spcBef>
              <a:spcPct val="0"/>
            </a:spcBef>
            <a:spcAft>
              <a:spcPct val="35000"/>
            </a:spcAft>
            <a:buNone/>
          </a:pPr>
          <a:endParaRPr lang="en-US" sz="3000" b="1" kern="1200" dirty="0">
            <a:solidFill>
              <a:srgbClr val="660066"/>
            </a:solidFill>
          </a:endParaRPr>
        </a:p>
      </dsp:txBody>
      <dsp:txXfrm rot="10800000">
        <a:off x="3245653" y="3573004"/>
        <a:ext cx="5642099" cy="2982470"/>
      </dsp:txXfrm>
    </dsp:sp>
    <dsp:sp modelId="{744CC795-80F6-9440-A380-8E390EF55FF8}">
      <dsp:nvSpPr>
        <dsp:cNvPr id="0" name=""/>
        <dsp:cNvSpPr/>
      </dsp:nvSpPr>
      <dsp:spPr>
        <a:xfrm>
          <a:off x="1141244" y="3573004"/>
          <a:ext cx="2982470" cy="2982470"/>
        </a:xfrm>
        <a:prstGeom prst="ellipse">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38100" cmpd="sng">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F2F5DD8-A926-8D42-9E51-1571D249FF9E}" type="datetime1">
              <a:rPr lang="en-US"/>
              <a:pPr>
                <a:defRPr/>
              </a:pPr>
              <a:t>1/29/2024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6AC175D-D26E-274B-AD7A-1962B6FDF15B}" type="slidenum">
              <a:rPr lang="en-US"/>
              <a:pPr>
                <a:defRPr/>
              </a:pPr>
              <a:t>‹#›</a:t>
            </a:fld>
            <a:endParaRPr lang="en-US"/>
          </a:p>
        </p:txBody>
      </p:sp>
    </p:spTree>
    <p:extLst>
      <p:ext uri="{BB962C8B-B14F-4D97-AF65-F5344CB8AC3E}">
        <p14:creationId xmlns:p14="http://schemas.microsoft.com/office/powerpoint/2010/main" val="26130580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C4DFA7-D570-FB43-9CB6-1C99F51C0433}" type="slidenum">
              <a:rPr lang="en-US" sz="1200"/>
              <a:pPr eaLnBrk="1" hangingPunct="1"/>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C4DFA7-D570-FB43-9CB6-1C99F51C0433}" type="slidenum">
              <a:rPr lang="en-US" sz="1200"/>
              <a:pPr eaLnBrk="1" hangingPunct="1"/>
              <a:t>3</a:t>
            </a:fld>
            <a:endParaRPr lang="en-US" sz="1200"/>
          </a:p>
        </p:txBody>
      </p:sp>
    </p:spTree>
    <p:extLst>
      <p:ext uri="{BB962C8B-B14F-4D97-AF65-F5344CB8AC3E}">
        <p14:creationId xmlns:p14="http://schemas.microsoft.com/office/powerpoint/2010/main" val="84393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AC175D-D26E-274B-AD7A-1962B6FDF15B}" type="slidenum">
              <a:rPr lang="en-US" smtClean="0"/>
              <a:pPr>
                <a:defRPr/>
              </a:pPr>
              <a:t>12</a:t>
            </a:fld>
            <a:endParaRPr lang="en-US"/>
          </a:p>
        </p:txBody>
      </p:sp>
    </p:spTree>
    <p:extLst>
      <p:ext uri="{BB962C8B-B14F-4D97-AF65-F5344CB8AC3E}">
        <p14:creationId xmlns:p14="http://schemas.microsoft.com/office/powerpoint/2010/main" val="192481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A7111-08B8-F943-9159-517E961890DF}" type="slidenum">
              <a:rPr lang="en-US" sz="1200"/>
              <a:pPr eaLnBrk="1" hangingPunct="1"/>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486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7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64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4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45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81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7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
            <a:extLst>
              <a:ext uri="{FF2B5EF4-FFF2-40B4-BE49-F238E27FC236}">
                <a16:creationId xmlns:a16="http://schemas.microsoft.com/office/drawing/2014/main" id="{9FB131F6-B3BF-F790-A73B-C0E0AC085EB3}"/>
              </a:ext>
            </a:extLst>
          </p:cNvPr>
          <p:cNvSpPr/>
          <p:nvPr userDrawn="1"/>
        </p:nvSpPr>
        <p:spPr>
          <a:xfrm>
            <a:off x="7668344" y="6569968"/>
            <a:ext cx="136815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27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88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623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413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FD10C4-AEA2-3A7E-8261-7472818FEE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23368"/>
            <a:ext cx="9144000" cy="5462016"/>
          </a:xfrm>
          <a:prstGeom prst="rect">
            <a:avLst/>
          </a:prstGeom>
        </p:spPr>
      </p:pic>
      <p:sp>
        <p:nvSpPr>
          <p:cNvPr id="8" name="TextBox 7"/>
          <p:cNvSpPr txBox="1"/>
          <p:nvPr/>
        </p:nvSpPr>
        <p:spPr>
          <a:xfrm>
            <a:off x="0" y="-27384"/>
            <a:ext cx="9144000" cy="1754327"/>
          </a:xfrm>
          <a:prstGeom prst="rect">
            <a:avLst/>
          </a:prstGeom>
          <a:solidFill>
            <a:srgbClr val="384F75"/>
          </a:solidFill>
          <a:ln>
            <a:solidFill>
              <a:srgbClr val="384F75"/>
            </a:solidFill>
          </a:ln>
        </p:spPr>
        <p:txBody>
          <a:bodyPr wrap="square" rtlCol="0">
            <a:spAutoFit/>
          </a:bodyPr>
          <a:lstStyle/>
          <a:p>
            <a:pPr algn="ctr"/>
            <a:r>
              <a:rPr lang="en-US" sz="5400" dirty="0">
                <a:solidFill>
                  <a:srgbClr val="F6FFB2"/>
                </a:solidFill>
                <a:latin typeface="Arial Rounded MT Bold"/>
                <a:cs typeface="Arial Rounded MT Bold"/>
              </a:rPr>
              <a:t>Introduction to Science</a:t>
            </a:r>
          </a:p>
          <a:p>
            <a:pPr algn="ctr"/>
            <a:r>
              <a:rPr lang="en-US" sz="5400" dirty="0">
                <a:solidFill>
                  <a:srgbClr val="F6FFB2"/>
                </a:solidFill>
                <a:latin typeface="Arial Rounded MT Bold"/>
                <a:cs typeface="Arial Rounded MT Bold"/>
              </a:rPr>
              <a:t>and the Scientific Method</a:t>
            </a:r>
          </a:p>
        </p:txBody>
      </p:sp>
      <p:sp>
        <p:nvSpPr>
          <p:cNvPr id="2" name="TextBox 4"/>
          <p:cNvSpPr txBox="1">
            <a:spLocks noChangeArrowheads="1"/>
          </p:cNvSpPr>
          <p:nvPr/>
        </p:nvSpPr>
        <p:spPr bwMode="auto">
          <a:xfrm>
            <a:off x="7524328" y="6642900"/>
            <a:ext cx="1728192" cy="262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dirty="0"/>
              <a:t>© Amy Brown Science</a:t>
            </a:r>
          </a:p>
        </p:txBody>
      </p:sp>
    </p:spTree>
    <p:extLst>
      <p:ext uri="{BB962C8B-B14F-4D97-AF65-F5344CB8AC3E}">
        <p14:creationId xmlns:p14="http://schemas.microsoft.com/office/powerpoint/2010/main" val="288531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2000" y="1786731"/>
            <a:ext cx="577785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4488" indent="-344488" eaLnBrk="1" hangingPunct="1"/>
            <a:r>
              <a:rPr lang="en-US" dirty="0">
                <a:latin typeface="Franklin Gothic Medium" panose="020B0603020102020204" pitchFamily="34" charset="0"/>
              </a:rPr>
              <a:t>1.	The factors in an experiment that can be changed are called </a:t>
            </a:r>
            <a:r>
              <a:rPr lang="en-US" b="1" u="sng" dirty="0">
                <a:solidFill>
                  <a:srgbClr val="C70205"/>
                </a:solidFill>
                <a:latin typeface="Franklin Gothic Medium" panose="020B0603020102020204" pitchFamily="34" charset="0"/>
              </a:rPr>
              <a:t>variables</a:t>
            </a:r>
            <a:r>
              <a:rPr lang="en-US" b="1" dirty="0">
                <a:solidFill>
                  <a:srgbClr val="C70205"/>
                </a:solidFill>
                <a:latin typeface="Franklin Gothic Medium" panose="020B0603020102020204" pitchFamily="34" charset="0"/>
              </a:rPr>
              <a:t>. </a:t>
            </a:r>
          </a:p>
          <a:p>
            <a:pPr marL="344488" indent="-344488" eaLnBrk="1" hangingPunct="1"/>
            <a:r>
              <a:rPr lang="en-US" b="1" dirty="0">
                <a:solidFill>
                  <a:srgbClr val="C70205"/>
                </a:solidFill>
                <a:latin typeface="Franklin Gothic Medium" panose="020B0603020102020204" pitchFamily="34" charset="0"/>
              </a:rPr>
              <a:t>	</a:t>
            </a:r>
            <a:r>
              <a:rPr lang="en-US" dirty="0">
                <a:latin typeface="Franklin Gothic Medium" panose="020B0603020102020204" pitchFamily="34" charset="0"/>
              </a:rPr>
              <a:t>Some examples of variables would be:  </a:t>
            </a:r>
          </a:p>
          <a:p>
            <a:pPr marL="344488" indent="-344488" eaLnBrk="1" hangingPunct="1"/>
            <a:r>
              <a:rPr lang="en-US" dirty="0">
                <a:latin typeface="Franklin Gothic Medium" panose="020B0603020102020204" pitchFamily="34" charset="0"/>
              </a:rPr>
              <a:t>	Changing the temperature, the amount of light present, time, concentration of solutions used.</a:t>
            </a:r>
          </a:p>
        </p:txBody>
      </p:sp>
      <p:sp>
        <p:nvSpPr>
          <p:cNvPr id="5" name="TextBox 4"/>
          <p:cNvSpPr txBox="1">
            <a:spLocks noChangeArrowheads="1"/>
          </p:cNvSpPr>
          <p:nvPr/>
        </p:nvSpPr>
        <p:spPr bwMode="auto">
          <a:xfrm>
            <a:off x="162000" y="4298171"/>
            <a:ext cx="577785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0188" indent="-2301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Franklin Gothic Medium" panose="020B0603020102020204" pitchFamily="34" charset="0"/>
              </a:rPr>
              <a:t>2.  A controlled experiment works with </a:t>
            </a:r>
            <a:r>
              <a:rPr lang="en-US" b="1" u="sng" dirty="0">
                <a:solidFill>
                  <a:srgbClr val="C70205"/>
                </a:solidFill>
                <a:latin typeface="Franklin Gothic Medium" panose="020B0603020102020204" pitchFamily="34" charset="0"/>
              </a:rPr>
              <a:t>one variable at a time</a:t>
            </a:r>
            <a:r>
              <a:rPr lang="en-US" b="1" dirty="0">
                <a:solidFill>
                  <a:srgbClr val="C70205"/>
                </a:solidFill>
                <a:latin typeface="Franklin Gothic Medium" panose="020B0603020102020204" pitchFamily="34" charset="0"/>
              </a:rPr>
              <a:t>.  </a:t>
            </a:r>
            <a:r>
              <a:rPr lang="en-US" dirty="0">
                <a:latin typeface="Franklin Gothic Medium" panose="020B0603020102020204" pitchFamily="34" charset="0"/>
              </a:rPr>
              <a:t>If several variables were changed at the same time, the scientist would not know which variable was responsible for the observed results.</a:t>
            </a:r>
          </a:p>
        </p:txBody>
      </p:sp>
      <p:pic>
        <p:nvPicPr>
          <p:cNvPr id="11273" name="Picture 11" descr="MC900287501.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a:off x="5953279" y="1790799"/>
            <a:ext cx="3042145"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F1CC71-42F2-9297-057B-78552B63CF94}"/>
              </a:ext>
            </a:extLst>
          </p:cNvPr>
          <p:cNvSpPr/>
          <p:nvPr/>
        </p:nvSpPr>
        <p:spPr>
          <a:xfrm>
            <a:off x="0" y="885"/>
            <a:ext cx="9144000" cy="1412776"/>
          </a:xfrm>
          <a:prstGeom prst="rect">
            <a:avLst/>
          </a:prstGeom>
          <a:solidFill>
            <a:srgbClr val="880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a:spLocks noChangeArrowheads="1"/>
          </p:cNvSpPr>
          <p:nvPr/>
        </p:nvSpPr>
        <p:spPr bwMode="auto">
          <a:xfrm>
            <a:off x="13020" y="45553"/>
            <a:ext cx="910850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FFFFD7"/>
                </a:solidFill>
              </a:rPr>
              <a:t>Step 3:  </a:t>
            </a:r>
          </a:p>
          <a:p>
            <a:pPr algn="ctr" eaLnBrk="1" hangingPunct="1"/>
            <a:r>
              <a:rPr lang="en-US" sz="4000" b="1" dirty="0">
                <a:solidFill>
                  <a:srgbClr val="FFFFD7"/>
                </a:solidFill>
              </a:rPr>
              <a:t>Designing a Controlled Experiment</a:t>
            </a:r>
            <a:endParaRPr lang="en-US" sz="4000" dirty="0">
              <a:solidFill>
                <a:srgbClr val="FFFF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139952" y="1596732"/>
            <a:ext cx="4894168"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66725" indent="-466725" eaLnBrk="1" hangingPunct="1"/>
            <a:r>
              <a:rPr lang="en-US" sz="2600" dirty="0">
                <a:latin typeface="Franklin Gothic Medium" panose="020B0603020102020204" pitchFamily="34" charset="0"/>
              </a:rPr>
              <a:t>3.  In a </a:t>
            </a:r>
            <a:r>
              <a:rPr lang="en-US" sz="2600" b="1" dirty="0">
                <a:solidFill>
                  <a:srgbClr val="C70205"/>
                </a:solidFill>
                <a:latin typeface="Franklin Gothic Medium" panose="020B0603020102020204" pitchFamily="34" charset="0"/>
              </a:rPr>
              <a:t>“</a:t>
            </a:r>
            <a:r>
              <a:rPr lang="en-US" altLang="ja-JP" sz="2600" b="1" u="sng" dirty="0">
                <a:solidFill>
                  <a:srgbClr val="C70205"/>
                </a:solidFill>
                <a:latin typeface="Franklin Gothic Medium" panose="020B0603020102020204" pitchFamily="34" charset="0"/>
              </a:rPr>
              <a:t>controlled experiment</a:t>
            </a:r>
            <a:r>
              <a:rPr lang="en-US" sz="2600" b="1" dirty="0">
                <a:solidFill>
                  <a:srgbClr val="C70205"/>
                </a:solidFill>
                <a:latin typeface="Franklin Gothic Medium" panose="020B0603020102020204" pitchFamily="34" charset="0"/>
              </a:rPr>
              <a:t>”</a:t>
            </a:r>
            <a:r>
              <a:rPr lang="en-US" altLang="ja-JP" sz="2600" b="1" dirty="0">
                <a:solidFill>
                  <a:srgbClr val="C70205"/>
                </a:solidFill>
                <a:latin typeface="Franklin Gothic Medium" panose="020B0603020102020204" pitchFamily="34" charset="0"/>
              </a:rPr>
              <a:t> </a:t>
            </a:r>
            <a:r>
              <a:rPr lang="en-US" altLang="ja-JP" sz="2600" dirty="0">
                <a:latin typeface="Franklin Gothic Medium" panose="020B0603020102020204" pitchFamily="34" charset="0"/>
              </a:rPr>
              <a:t>only one variable is changed at a time.  All other variables should be unchanged or </a:t>
            </a:r>
            <a:r>
              <a:rPr lang="en-US" sz="2600" dirty="0">
                <a:latin typeface="Franklin Gothic Medium" panose="020B0603020102020204" pitchFamily="34" charset="0"/>
              </a:rPr>
              <a:t>“</a:t>
            </a:r>
            <a:r>
              <a:rPr lang="en-US" altLang="ja-JP" sz="2600" dirty="0">
                <a:latin typeface="Franklin Gothic Medium" panose="020B0603020102020204" pitchFamily="34" charset="0"/>
              </a:rPr>
              <a:t>controlled.</a:t>
            </a:r>
            <a:r>
              <a:rPr lang="en-US" sz="2600" dirty="0">
                <a:latin typeface="Franklin Gothic Medium" panose="020B0603020102020204" pitchFamily="34" charset="0"/>
              </a:rPr>
              <a:t>”</a:t>
            </a:r>
            <a:endParaRPr lang="en-US" altLang="ja-JP" sz="2600" dirty="0">
              <a:latin typeface="Franklin Gothic Medium" panose="020B0603020102020204" pitchFamily="34" charset="0"/>
            </a:endParaRPr>
          </a:p>
        </p:txBody>
      </p:sp>
      <p:sp>
        <p:nvSpPr>
          <p:cNvPr id="8" name="TextBox 7"/>
          <p:cNvSpPr txBox="1">
            <a:spLocks noChangeArrowheads="1"/>
          </p:cNvSpPr>
          <p:nvPr/>
        </p:nvSpPr>
        <p:spPr bwMode="auto">
          <a:xfrm>
            <a:off x="179512" y="4199304"/>
            <a:ext cx="777686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4488" indent="-344488" eaLnBrk="1" hangingPunct="1"/>
            <a:r>
              <a:rPr lang="en-US" dirty="0">
                <a:latin typeface="Franklin Gothic Medium" panose="020B0603020102020204" pitchFamily="34" charset="0"/>
              </a:rPr>
              <a:t>4.	An experiment is based on the comparison between a ____________ with an __________________.</a:t>
            </a:r>
          </a:p>
        </p:txBody>
      </p:sp>
      <p:sp>
        <p:nvSpPr>
          <p:cNvPr id="9" name="TextBox 8"/>
          <p:cNvSpPr txBox="1">
            <a:spLocks noChangeArrowheads="1"/>
          </p:cNvSpPr>
          <p:nvPr/>
        </p:nvSpPr>
        <p:spPr bwMode="auto">
          <a:xfrm>
            <a:off x="539552" y="4550642"/>
            <a:ext cx="20162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C70205"/>
                </a:solidFill>
                <a:latin typeface="Franklin Gothic Medium" panose="020B0603020102020204" pitchFamily="34" charset="0"/>
              </a:rPr>
              <a:t>control group</a:t>
            </a:r>
          </a:p>
        </p:txBody>
      </p:sp>
      <p:sp>
        <p:nvSpPr>
          <p:cNvPr id="10" name="TextBox 9"/>
          <p:cNvSpPr txBox="1">
            <a:spLocks noChangeArrowheads="1"/>
          </p:cNvSpPr>
          <p:nvPr/>
        </p:nvSpPr>
        <p:spPr bwMode="auto">
          <a:xfrm>
            <a:off x="3491880" y="4550642"/>
            <a:ext cx="2895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C70205"/>
                </a:solidFill>
                <a:latin typeface="Franklin Gothic Medium" panose="020B0603020102020204" pitchFamily="34" charset="0"/>
              </a:rPr>
              <a:t>experimental group</a:t>
            </a:r>
          </a:p>
        </p:txBody>
      </p:sp>
      <p:sp>
        <p:nvSpPr>
          <p:cNvPr id="11" name="TextBox 10"/>
          <p:cNvSpPr txBox="1">
            <a:spLocks noChangeArrowheads="1"/>
          </p:cNvSpPr>
          <p:nvPr/>
        </p:nvSpPr>
        <p:spPr bwMode="auto">
          <a:xfrm>
            <a:off x="114764" y="5261268"/>
            <a:ext cx="901148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Franklin Gothic Medium" panose="020B0603020102020204" pitchFamily="34" charset="0"/>
              </a:rPr>
              <a:t>a)  These two groups are identical except for one factor.</a:t>
            </a:r>
          </a:p>
          <a:p>
            <a:pPr eaLnBrk="1" hangingPunct="1"/>
            <a:r>
              <a:rPr lang="en-US" sz="2000" dirty="0">
                <a:latin typeface="Franklin Gothic Medium" panose="020B0603020102020204" pitchFamily="34" charset="0"/>
              </a:rPr>
              <a:t>b)  The control group serves as the comparison.  It is the same as the experiment group, except that the one variable that is being tested is removed.</a:t>
            </a:r>
          </a:p>
          <a:p>
            <a:pPr eaLnBrk="1" hangingPunct="1"/>
            <a:r>
              <a:rPr lang="en-US" sz="2000" dirty="0">
                <a:latin typeface="Franklin Gothic Medium" panose="020B0603020102020204" pitchFamily="34" charset="0"/>
              </a:rPr>
              <a:t>c)  The experimental group shows the effect of the variable that is being tested.</a:t>
            </a:r>
          </a:p>
        </p:txBody>
      </p:sp>
      <p:sp>
        <p:nvSpPr>
          <p:cNvPr id="2" name="Rectangle 1">
            <a:extLst>
              <a:ext uri="{FF2B5EF4-FFF2-40B4-BE49-F238E27FC236}">
                <a16:creationId xmlns:a16="http://schemas.microsoft.com/office/drawing/2014/main" id="{7118912A-F4D3-2F52-38AE-04AEC31FD8D7}"/>
              </a:ext>
            </a:extLst>
          </p:cNvPr>
          <p:cNvSpPr/>
          <p:nvPr/>
        </p:nvSpPr>
        <p:spPr>
          <a:xfrm>
            <a:off x="4232" y="0"/>
            <a:ext cx="9144000" cy="1412776"/>
          </a:xfrm>
          <a:prstGeom prst="rect">
            <a:avLst/>
          </a:prstGeom>
          <a:solidFill>
            <a:srgbClr val="0090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B26E4D-B126-B4ED-C83C-4BEAFBDF5981}"/>
              </a:ext>
            </a:extLst>
          </p:cNvPr>
          <p:cNvSpPr txBox="1">
            <a:spLocks noChangeArrowheads="1"/>
          </p:cNvSpPr>
          <p:nvPr/>
        </p:nvSpPr>
        <p:spPr bwMode="auto">
          <a:xfrm>
            <a:off x="63440" y="42326"/>
            <a:ext cx="910850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FFFFD7"/>
                </a:solidFill>
              </a:rPr>
              <a:t>Step 3:  </a:t>
            </a:r>
          </a:p>
          <a:p>
            <a:pPr algn="ctr" eaLnBrk="1" hangingPunct="1"/>
            <a:r>
              <a:rPr lang="en-US" sz="4000" b="1" dirty="0">
                <a:solidFill>
                  <a:srgbClr val="FFFFD7"/>
                </a:solidFill>
              </a:rPr>
              <a:t>Designing a Controlled Experiment</a:t>
            </a:r>
            <a:endParaRPr lang="en-US" sz="4000" dirty="0">
              <a:solidFill>
                <a:srgbClr val="FFFFD7"/>
              </a:solidFill>
            </a:endParaRPr>
          </a:p>
        </p:txBody>
      </p:sp>
      <p:pic>
        <p:nvPicPr>
          <p:cNvPr id="13" name="Picture 12">
            <a:extLst>
              <a:ext uri="{FF2B5EF4-FFF2-40B4-BE49-F238E27FC236}">
                <a16:creationId xmlns:a16="http://schemas.microsoft.com/office/drawing/2014/main" id="{58E422AC-7B7B-9341-241A-E87B081A047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612" y="1531822"/>
            <a:ext cx="4248356" cy="2614374"/>
          </a:xfrm>
          <a:prstGeom prst="rect">
            <a:avLst/>
          </a:prstGeom>
        </p:spPr>
      </p:pic>
    </p:spTree>
    <p:extLst>
      <p:ext uri="{BB962C8B-B14F-4D97-AF65-F5344CB8AC3E}">
        <p14:creationId xmlns:p14="http://schemas.microsoft.com/office/powerpoint/2010/main" val="370227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D55B1C-676A-D364-71A6-03CA44760A3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1224136"/>
            <a:ext cx="4418535" cy="5661248"/>
          </a:xfrm>
          <a:prstGeom prst="rect">
            <a:avLst/>
          </a:prstGeom>
        </p:spPr>
      </p:pic>
      <p:sp>
        <p:nvSpPr>
          <p:cNvPr id="12290" name="TextBox 2"/>
          <p:cNvSpPr txBox="1">
            <a:spLocks noChangeArrowheads="1"/>
          </p:cNvSpPr>
          <p:nvPr/>
        </p:nvSpPr>
        <p:spPr bwMode="auto">
          <a:xfrm>
            <a:off x="2956372" y="165243"/>
            <a:ext cx="600811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b="1" dirty="0" err="1"/>
              <a:t>colour</a:t>
            </a:r>
            <a:r>
              <a:rPr lang="en-US" b="1" dirty="0"/>
              <a:t> and texture.  </a:t>
            </a:r>
          </a:p>
        </p:txBody>
      </p:sp>
      <p:sp>
        <p:nvSpPr>
          <p:cNvPr id="5" name="TextBox 4"/>
          <p:cNvSpPr txBox="1">
            <a:spLocks noChangeArrowheads="1"/>
          </p:cNvSpPr>
          <p:nvPr/>
        </p:nvSpPr>
        <p:spPr bwMode="auto">
          <a:xfrm>
            <a:off x="3974350" y="3469985"/>
            <a:ext cx="4968552" cy="584775"/>
          </a:xfrm>
          <a:prstGeom prst="rect">
            <a:avLst/>
          </a:prstGeom>
          <a:solidFill>
            <a:srgbClr val="ABFFF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latin typeface="Franklin Gothic Medium" panose="020B0603020102020204" pitchFamily="34" charset="0"/>
              </a:rPr>
              <a:t>Describe the control group.</a:t>
            </a:r>
          </a:p>
        </p:txBody>
      </p:sp>
      <p:sp>
        <p:nvSpPr>
          <p:cNvPr id="6" name="TextBox 5"/>
          <p:cNvSpPr txBox="1">
            <a:spLocks noChangeArrowheads="1"/>
          </p:cNvSpPr>
          <p:nvPr/>
        </p:nvSpPr>
        <p:spPr bwMode="auto">
          <a:xfrm>
            <a:off x="4418535" y="4279803"/>
            <a:ext cx="4725465"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0000FF"/>
                </a:solidFill>
              </a:rPr>
              <a:t>Even though the volunteers are given identical looking pills, the </a:t>
            </a:r>
            <a:r>
              <a:rPr lang="en-US" sz="2600" b="1" dirty="0">
                <a:solidFill>
                  <a:srgbClr val="FF0000"/>
                </a:solidFill>
              </a:rPr>
              <a:t>control group will not actually receive the medicine.</a:t>
            </a:r>
          </a:p>
        </p:txBody>
      </p:sp>
      <p:sp>
        <p:nvSpPr>
          <p:cNvPr id="16" name="TextBox 15">
            <a:extLst>
              <a:ext uri="{FF2B5EF4-FFF2-40B4-BE49-F238E27FC236}">
                <a16:creationId xmlns:a16="http://schemas.microsoft.com/office/drawing/2014/main" id="{7048DD90-5A7E-7D57-2EC1-657CD5B4BC9A}"/>
              </a:ext>
            </a:extLst>
          </p:cNvPr>
          <p:cNvSpPr txBox="1"/>
          <p:nvPr/>
        </p:nvSpPr>
        <p:spPr>
          <a:xfrm>
            <a:off x="134085" y="17512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sp>
        <p:nvSpPr>
          <p:cNvPr id="2" name="Rectangle 1">
            <a:extLst>
              <a:ext uri="{FF2B5EF4-FFF2-40B4-BE49-F238E27FC236}">
                <a16:creationId xmlns:a16="http://schemas.microsoft.com/office/drawing/2014/main" id="{8BCDF08B-43D0-653C-3131-DF261AAB102D}"/>
              </a:ext>
            </a:extLst>
          </p:cNvPr>
          <p:cNvSpPr/>
          <p:nvPr/>
        </p:nvSpPr>
        <p:spPr>
          <a:xfrm>
            <a:off x="32166" y="22578"/>
            <a:ext cx="9093531" cy="682142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D55B1C-676A-D364-71A6-03CA44760A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224136"/>
            <a:ext cx="4418535" cy="5661248"/>
          </a:xfrm>
          <a:prstGeom prst="rect">
            <a:avLst/>
          </a:prstGeom>
        </p:spPr>
      </p:pic>
      <p:sp>
        <p:nvSpPr>
          <p:cNvPr id="12290" name="TextBox 2"/>
          <p:cNvSpPr txBox="1">
            <a:spLocks noChangeArrowheads="1"/>
          </p:cNvSpPr>
          <p:nvPr/>
        </p:nvSpPr>
        <p:spPr bwMode="auto">
          <a:xfrm>
            <a:off x="2956372" y="165243"/>
            <a:ext cx="600811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b="1" dirty="0" err="1"/>
              <a:t>colour</a:t>
            </a:r>
            <a:r>
              <a:rPr lang="en-US" b="1" dirty="0"/>
              <a:t> and texture.  </a:t>
            </a:r>
          </a:p>
        </p:txBody>
      </p:sp>
      <p:sp>
        <p:nvSpPr>
          <p:cNvPr id="5" name="TextBox 4"/>
          <p:cNvSpPr txBox="1">
            <a:spLocks noChangeArrowheads="1"/>
          </p:cNvSpPr>
          <p:nvPr/>
        </p:nvSpPr>
        <p:spPr bwMode="auto">
          <a:xfrm>
            <a:off x="3974350" y="3469985"/>
            <a:ext cx="4968552" cy="1077218"/>
          </a:xfrm>
          <a:prstGeom prst="rect">
            <a:avLst/>
          </a:prstGeom>
          <a:solidFill>
            <a:srgbClr val="ABFFF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latin typeface="Franklin Gothic Medium" panose="020B0603020102020204" pitchFamily="34" charset="0"/>
              </a:rPr>
              <a:t>Describe the experimental group.</a:t>
            </a:r>
          </a:p>
        </p:txBody>
      </p:sp>
      <p:sp>
        <p:nvSpPr>
          <p:cNvPr id="16" name="TextBox 15">
            <a:extLst>
              <a:ext uri="{FF2B5EF4-FFF2-40B4-BE49-F238E27FC236}">
                <a16:creationId xmlns:a16="http://schemas.microsoft.com/office/drawing/2014/main" id="{7048DD90-5A7E-7D57-2EC1-657CD5B4BC9A}"/>
              </a:ext>
            </a:extLst>
          </p:cNvPr>
          <p:cNvSpPr txBox="1"/>
          <p:nvPr/>
        </p:nvSpPr>
        <p:spPr>
          <a:xfrm>
            <a:off x="134085" y="17512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sp>
        <p:nvSpPr>
          <p:cNvPr id="2" name="TextBox 1">
            <a:extLst>
              <a:ext uri="{FF2B5EF4-FFF2-40B4-BE49-F238E27FC236}">
                <a16:creationId xmlns:a16="http://schemas.microsoft.com/office/drawing/2014/main" id="{27AC2461-D527-70CD-67B4-39B124503899}"/>
              </a:ext>
            </a:extLst>
          </p:cNvPr>
          <p:cNvSpPr txBox="1">
            <a:spLocks noChangeArrowheads="1"/>
          </p:cNvSpPr>
          <p:nvPr/>
        </p:nvSpPr>
        <p:spPr bwMode="auto">
          <a:xfrm>
            <a:off x="4512165" y="4770465"/>
            <a:ext cx="4267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FF0000"/>
                </a:solidFill>
              </a:rPr>
              <a:t>This group will receive the medicine.</a:t>
            </a:r>
          </a:p>
        </p:txBody>
      </p:sp>
      <p:sp>
        <p:nvSpPr>
          <p:cNvPr id="3" name="Rectangle 2">
            <a:extLst>
              <a:ext uri="{FF2B5EF4-FFF2-40B4-BE49-F238E27FC236}">
                <a16:creationId xmlns:a16="http://schemas.microsoft.com/office/drawing/2014/main" id="{2F31CA0B-B4DD-73DA-934D-187F0B96D742}"/>
              </a:ext>
            </a:extLst>
          </p:cNvPr>
          <p:cNvSpPr/>
          <p:nvPr/>
        </p:nvSpPr>
        <p:spPr>
          <a:xfrm>
            <a:off x="32166" y="22578"/>
            <a:ext cx="9093531" cy="682142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9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D55B1C-676A-D364-71A6-03CA44760A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224136"/>
            <a:ext cx="4418535" cy="5661248"/>
          </a:xfrm>
          <a:prstGeom prst="rect">
            <a:avLst/>
          </a:prstGeom>
        </p:spPr>
      </p:pic>
      <p:sp>
        <p:nvSpPr>
          <p:cNvPr id="12290" name="TextBox 2"/>
          <p:cNvSpPr txBox="1">
            <a:spLocks noChangeArrowheads="1"/>
          </p:cNvSpPr>
          <p:nvPr/>
        </p:nvSpPr>
        <p:spPr bwMode="auto">
          <a:xfrm>
            <a:off x="2956372" y="165243"/>
            <a:ext cx="600811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b="1" dirty="0" err="1"/>
              <a:t>colour</a:t>
            </a:r>
            <a:r>
              <a:rPr lang="en-US" b="1" dirty="0"/>
              <a:t> and texture.  </a:t>
            </a:r>
          </a:p>
        </p:txBody>
      </p:sp>
      <p:sp>
        <p:nvSpPr>
          <p:cNvPr id="5" name="TextBox 4"/>
          <p:cNvSpPr txBox="1">
            <a:spLocks noChangeArrowheads="1"/>
          </p:cNvSpPr>
          <p:nvPr/>
        </p:nvSpPr>
        <p:spPr bwMode="auto">
          <a:xfrm>
            <a:off x="3974350" y="3469985"/>
            <a:ext cx="4968552" cy="1077218"/>
          </a:xfrm>
          <a:prstGeom prst="rect">
            <a:avLst/>
          </a:prstGeom>
          <a:solidFill>
            <a:srgbClr val="ABFFF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latin typeface="Franklin Gothic Medium" panose="020B0603020102020204" pitchFamily="34" charset="0"/>
              </a:rPr>
              <a:t>What variables are kept constant?</a:t>
            </a:r>
          </a:p>
        </p:txBody>
      </p:sp>
      <p:sp>
        <p:nvSpPr>
          <p:cNvPr id="16" name="TextBox 15">
            <a:extLst>
              <a:ext uri="{FF2B5EF4-FFF2-40B4-BE49-F238E27FC236}">
                <a16:creationId xmlns:a16="http://schemas.microsoft.com/office/drawing/2014/main" id="{7048DD90-5A7E-7D57-2EC1-657CD5B4BC9A}"/>
              </a:ext>
            </a:extLst>
          </p:cNvPr>
          <p:cNvSpPr txBox="1"/>
          <p:nvPr/>
        </p:nvSpPr>
        <p:spPr>
          <a:xfrm>
            <a:off x="134085" y="17512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sp>
        <p:nvSpPr>
          <p:cNvPr id="3" name="TextBox 2">
            <a:extLst>
              <a:ext uri="{FF2B5EF4-FFF2-40B4-BE49-F238E27FC236}">
                <a16:creationId xmlns:a16="http://schemas.microsoft.com/office/drawing/2014/main" id="{A93E962C-835F-2B2E-4800-DCDA504B4DDD}"/>
              </a:ext>
            </a:extLst>
          </p:cNvPr>
          <p:cNvSpPr txBox="1">
            <a:spLocks noChangeArrowheads="1"/>
          </p:cNvSpPr>
          <p:nvPr/>
        </p:nvSpPr>
        <p:spPr bwMode="auto">
          <a:xfrm>
            <a:off x="4625721" y="4941168"/>
            <a:ext cx="4191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A0983"/>
                </a:solidFill>
              </a:rPr>
              <a:t>The size, shape, </a:t>
            </a:r>
            <a:r>
              <a:rPr lang="en-US" sz="2800" b="1" dirty="0" err="1">
                <a:solidFill>
                  <a:srgbClr val="0A0983"/>
                </a:solidFill>
              </a:rPr>
              <a:t>colour</a:t>
            </a:r>
            <a:r>
              <a:rPr lang="en-US" sz="2800" b="1" dirty="0">
                <a:solidFill>
                  <a:srgbClr val="0A0983"/>
                </a:solidFill>
              </a:rPr>
              <a:t>, and texture of the pill.</a:t>
            </a:r>
          </a:p>
        </p:txBody>
      </p:sp>
      <p:sp>
        <p:nvSpPr>
          <p:cNvPr id="2" name="Rectangle 1">
            <a:extLst>
              <a:ext uri="{FF2B5EF4-FFF2-40B4-BE49-F238E27FC236}">
                <a16:creationId xmlns:a16="http://schemas.microsoft.com/office/drawing/2014/main" id="{037AE239-935B-41AF-5055-B97A82480D77}"/>
              </a:ext>
            </a:extLst>
          </p:cNvPr>
          <p:cNvSpPr/>
          <p:nvPr/>
        </p:nvSpPr>
        <p:spPr>
          <a:xfrm>
            <a:off x="32166" y="22578"/>
            <a:ext cx="9093531" cy="682142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03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D55B1C-676A-D364-71A6-03CA44760A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224136"/>
            <a:ext cx="4418535" cy="5661248"/>
          </a:xfrm>
          <a:prstGeom prst="rect">
            <a:avLst/>
          </a:prstGeom>
        </p:spPr>
      </p:pic>
      <p:sp>
        <p:nvSpPr>
          <p:cNvPr id="12290" name="TextBox 2"/>
          <p:cNvSpPr txBox="1">
            <a:spLocks noChangeArrowheads="1"/>
          </p:cNvSpPr>
          <p:nvPr/>
        </p:nvSpPr>
        <p:spPr bwMode="auto">
          <a:xfrm>
            <a:off x="2956372" y="165243"/>
            <a:ext cx="600811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b="1" dirty="0" err="1"/>
              <a:t>colour</a:t>
            </a:r>
            <a:r>
              <a:rPr lang="en-US" b="1" dirty="0"/>
              <a:t> and texture.  </a:t>
            </a:r>
          </a:p>
        </p:txBody>
      </p:sp>
      <p:sp>
        <p:nvSpPr>
          <p:cNvPr id="5" name="TextBox 4"/>
          <p:cNvSpPr txBox="1">
            <a:spLocks noChangeArrowheads="1"/>
          </p:cNvSpPr>
          <p:nvPr/>
        </p:nvSpPr>
        <p:spPr bwMode="auto">
          <a:xfrm>
            <a:off x="3974350" y="3469985"/>
            <a:ext cx="4968552" cy="1077218"/>
          </a:xfrm>
          <a:prstGeom prst="rect">
            <a:avLst/>
          </a:prstGeom>
          <a:solidFill>
            <a:srgbClr val="ABFFF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latin typeface="Franklin Gothic Medium" panose="020B0603020102020204" pitchFamily="34" charset="0"/>
              </a:rPr>
              <a:t>What variable is being changed?</a:t>
            </a:r>
          </a:p>
        </p:txBody>
      </p:sp>
      <p:sp>
        <p:nvSpPr>
          <p:cNvPr id="16" name="TextBox 15">
            <a:extLst>
              <a:ext uri="{FF2B5EF4-FFF2-40B4-BE49-F238E27FC236}">
                <a16:creationId xmlns:a16="http://schemas.microsoft.com/office/drawing/2014/main" id="{7048DD90-5A7E-7D57-2EC1-657CD5B4BC9A}"/>
              </a:ext>
            </a:extLst>
          </p:cNvPr>
          <p:cNvSpPr txBox="1"/>
          <p:nvPr/>
        </p:nvSpPr>
        <p:spPr>
          <a:xfrm>
            <a:off x="134085" y="17512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sp>
        <p:nvSpPr>
          <p:cNvPr id="2" name="TextBox 1">
            <a:extLst>
              <a:ext uri="{FF2B5EF4-FFF2-40B4-BE49-F238E27FC236}">
                <a16:creationId xmlns:a16="http://schemas.microsoft.com/office/drawing/2014/main" id="{4C9E3CF9-AA30-329B-F4CC-B170DAA7DC1D}"/>
              </a:ext>
            </a:extLst>
          </p:cNvPr>
          <p:cNvSpPr txBox="1">
            <a:spLocks noChangeArrowheads="1"/>
          </p:cNvSpPr>
          <p:nvPr/>
        </p:nvSpPr>
        <p:spPr bwMode="auto">
          <a:xfrm>
            <a:off x="4600175" y="4941168"/>
            <a:ext cx="4191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3A5654"/>
                </a:solidFill>
              </a:rPr>
              <a:t>Whether or not the pill contains medicine.</a:t>
            </a:r>
          </a:p>
        </p:txBody>
      </p:sp>
      <p:sp>
        <p:nvSpPr>
          <p:cNvPr id="3" name="Rectangle 2">
            <a:extLst>
              <a:ext uri="{FF2B5EF4-FFF2-40B4-BE49-F238E27FC236}">
                <a16:creationId xmlns:a16="http://schemas.microsoft.com/office/drawing/2014/main" id="{7D74285C-5354-0087-620A-60FCCD207235}"/>
              </a:ext>
            </a:extLst>
          </p:cNvPr>
          <p:cNvSpPr/>
          <p:nvPr/>
        </p:nvSpPr>
        <p:spPr>
          <a:xfrm>
            <a:off x="32166" y="22578"/>
            <a:ext cx="9093531" cy="682142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61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098" y="1006141"/>
            <a:ext cx="9126901" cy="107721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dirty="0">
                <a:solidFill>
                  <a:srgbClr val="222268"/>
                </a:solidFill>
                <a:latin typeface="Franklin Gothic Medium" panose="020B0603020102020204" pitchFamily="34" charset="0"/>
              </a:rPr>
              <a:t>a) The </a:t>
            </a:r>
            <a:r>
              <a:rPr lang="en-US" sz="3200" dirty="0">
                <a:solidFill>
                  <a:srgbClr val="FF0000"/>
                </a:solidFill>
                <a:latin typeface="Franklin Gothic Medium" panose="020B0603020102020204" pitchFamily="34" charset="0"/>
              </a:rPr>
              <a:t>independent variable </a:t>
            </a:r>
            <a:r>
              <a:rPr lang="en-US" sz="3200" dirty="0">
                <a:solidFill>
                  <a:srgbClr val="222268"/>
                </a:solidFill>
                <a:latin typeface="Franklin Gothic Medium" panose="020B0603020102020204" pitchFamily="34" charset="0"/>
              </a:rPr>
              <a:t>is the variable that is </a:t>
            </a:r>
            <a:r>
              <a:rPr lang="en-US" sz="3200" dirty="0">
                <a:solidFill>
                  <a:srgbClr val="800000"/>
                </a:solidFill>
                <a:latin typeface="Franklin Gothic Medium" panose="020B0603020102020204" pitchFamily="34" charset="0"/>
              </a:rPr>
              <a:t>deliberately changed by the scientist</a:t>
            </a:r>
            <a:r>
              <a:rPr lang="en-US" sz="3200" dirty="0">
                <a:solidFill>
                  <a:srgbClr val="222268"/>
                </a:solidFill>
                <a:latin typeface="Franklin Gothic Medium" panose="020B0603020102020204" pitchFamily="34" charset="0"/>
              </a:rPr>
              <a:t>.</a:t>
            </a:r>
            <a:endParaRPr lang="en-US" sz="3200" dirty="0">
              <a:solidFill>
                <a:srgbClr val="800000"/>
              </a:solidFill>
              <a:latin typeface="Franklin Gothic Medium" panose="020B0603020102020204" pitchFamily="34" charset="0"/>
            </a:endParaRPr>
          </a:p>
        </p:txBody>
      </p:sp>
      <p:pic>
        <p:nvPicPr>
          <p:cNvPr id="14" name="Picture 13">
            <a:extLst>
              <a:ext uri="{FF2B5EF4-FFF2-40B4-BE49-F238E27FC236}">
                <a16:creationId xmlns:a16="http://schemas.microsoft.com/office/drawing/2014/main" id="{50096E7A-E6D9-0A64-A7B0-48BF7984C89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8473" y="2048828"/>
            <a:ext cx="4461520" cy="4809171"/>
          </a:xfrm>
          <a:prstGeom prst="rect">
            <a:avLst/>
          </a:prstGeom>
        </p:spPr>
      </p:pic>
      <p:sp>
        <p:nvSpPr>
          <p:cNvPr id="15" name="Rectangle 14">
            <a:extLst>
              <a:ext uri="{FF2B5EF4-FFF2-40B4-BE49-F238E27FC236}">
                <a16:creationId xmlns:a16="http://schemas.microsoft.com/office/drawing/2014/main" id="{7FCF3DB3-A3E8-039B-996F-04C20F19D810}"/>
              </a:ext>
            </a:extLst>
          </p:cNvPr>
          <p:cNvSpPr/>
          <p:nvPr/>
        </p:nvSpPr>
        <p:spPr>
          <a:xfrm>
            <a:off x="0" y="-27384"/>
            <a:ext cx="9144000" cy="907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5" name="Title 3"/>
          <p:cNvSpPr>
            <a:spLocks noGrp="1"/>
          </p:cNvSpPr>
          <p:nvPr>
            <p:ph type="title"/>
          </p:nvPr>
        </p:nvSpPr>
        <p:spPr bwMode="auto">
          <a:xfrm>
            <a:off x="0" y="144367"/>
            <a:ext cx="9144000" cy="563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US" sz="3800" dirty="0">
                <a:latin typeface="Franklin Gothic Medium" panose="020B0603020102020204" pitchFamily="34" charset="0"/>
                <a:ea typeface="ＭＳ Ｐゴシック" charset="0"/>
                <a:cs typeface="ＭＳ Ｐゴシック" charset="0"/>
              </a:rPr>
              <a:t>There are two variables in an experiment:</a:t>
            </a:r>
          </a:p>
        </p:txBody>
      </p:sp>
      <p:sp>
        <p:nvSpPr>
          <p:cNvPr id="6" name="TextBox 5"/>
          <p:cNvSpPr txBox="1">
            <a:spLocks noChangeArrowheads="1"/>
          </p:cNvSpPr>
          <p:nvPr/>
        </p:nvSpPr>
        <p:spPr bwMode="auto">
          <a:xfrm>
            <a:off x="4430961" y="2492896"/>
            <a:ext cx="4821559"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Franklin Gothic Medium" panose="020B0603020102020204" pitchFamily="34" charset="0"/>
              </a:rPr>
              <a:t>b)	The </a:t>
            </a:r>
            <a:r>
              <a:rPr lang="en-US" sz="2800" dirty="0">
                <a:solidFill>
                  <a:srgbClr val="FF0000"/>
                </a:solidFill>
                <a:latin typeface="Franklin Gothic Medium" panose="020B0603020102020204" pitchFamily="34" charset="0"/>
              </a:rPr>
              <a:t>dependent variable </a:t>
            </a:r>
            <a:r>
              <a:rPr lang="en-US" sz="2800" dirty="0">
                <a:latin typeface="Franklin Gothic Medium" panose="020B0603020102020204" pitchFamily="34" charset="0"/>
              </a:rPr>
              <a:t>is the one</a:t>
            </a:r>
            <a:r>
              <a:rPr lang="en-US" sz="2800" dirty="0">
                <a:solidFill>
                  <a:srgbClr val="FF0000"/>
                </a:solidFill>
                <a:latin typeface="Franklin Gothic Medium" panose="020B0603020102020204" pitchFamily="34" charset="0"/>
              </a:rPr>
              <a:t> observed during the experiment.  </a:t>
            </a:r>
            <a:r>
              <a:rPr lang="en-US" sz="2800" dirty="0">
                <a:latin typeface="Franklin Gothic Medium" panose="020B0603020102020204" pitchFamily="34" charset="0"/>
              </a:rPr>
              <a:t>The dependent variable is the </a:t>
            </a:r>
            <a:r>
              <a:rPr lang="en-US" sz="2800" dirty="0">
                <a:solidFill>
                  <a:srgbClr val="FF0000"/>
                </a:solidFill>
                <a:latin typeface="Franklin Gothic Medium" panose="020B0603020102020204" pitchFamily="34" charset="0"/>
              </a:rPr>
              <a:t>data</a:t>
            </a:r>
            <a:r>
              <a:rPr lang="en-US" sz="2800" dirty="0">
                <a:latin typeface="Franklin Gothic Medium" panose="020B0603020102020204" pitchFamily="34" charset="0"/>
              </a:rPr>
              <a:t> we collect during the experiment.  This data is collected as a result of changing the independent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535636" y="3573016"/>
            <a:ext cx="442798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CC0028"/>
                </a:solidFill>
                <a:latin typeface="Franklin Gothic Medium" panose="020B0603020102020204" pitchFamily="34" charset="0"/>
              </a:rPr>
              <a:t>It is the addition of the </a:t>
            </a:r>
            <a:r>
              <a:rPr lang="en-US" b="1" dirty="0">
                <a:solidFill>
                  <a:srgbClr val="CC0028"/>
                </a:solidFill>
                <a:latin typeface="Franklin Gothic Medium" panose="020B0603020102020204" pitchFamily="34" charset="0"/>
              </a:rPr>
              <a:t>medicine</a:t>
            </a:r>
            <a:r>
              <a:rPr lang="en-US" dirty="0">
                <a:solidFill>
                  <a:srgbClr val="CC0028"/>
                </a:solidFill>
                <a:latin typeface="Franklin Gothic Medium" panose="020B0603020102020204" pitchFamily="34" charset="0"/>
              </a:rPr>
              <a:t> to the pills that were given to the volunteers.</a:t>
            </a:r>
          </a:p>
        </p:txBody>
      </p:sp>
      <p:sp>
        <p:nvSpPr>
          <p:cNvPr id="11" name="TextBox 10"/>
          <p:cNvSpPr txBox="1">
            <a:spLocks noChangeArrowheads="1"/>
          </p:cNvSpPr>
          <p:nvPr/>
        </p:nvSpPr>
        <p:spPr bwMode="auto">
          <a:xfrm>
            <a:off x="4572000" y="5733256"/>
            <a:ext cx="441254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CC0028"/>
                </a:solidFill>
                <a:latin typeface="Franklin Gothic Medium" panose="020B0603020102020204" pitchFamily="34" charset="0"/>
              </a:rPr>
              <a:t>The observed </a:t>
            </a:r>
            <a:r>
              <a:rPr lang="en-US" b="1" dirty="0">
                <a:solidFill>
                  <a:srgbClr val="CC0028"/>
                </a:solidFill>
                <a:latin typeface="Franklin Gothic Medium" panose="020B0603020102020204" pitchFamily="34" charset="0"/>
              </a:rPr>
              <a:t>health</a:t>
            </a:r>
            <a:r>
              <a:rPr lang="en-US" dirty="0">
                <a:solidFill>
                  <a:srgbClr val="CC0028"/>
                </a:solidFill>
                <a:latin typeface="Franklin Gothic Medium" panose="020B0603020102020204" pitchFamily="34" charset="0"/>
              </a:rPr>
              <a:t> of the people receiving the pills.</a:t>
            </a:r>
          </a:p>
        </p:txBody>
      </p:sp>
      <p:sp>
        <p:nvSpPr>
          <p:cNvPr id="4" name="Rectangle 3">
            <a:extLst>
              <a:ext uri="{FF2B5EF4-FFF2-40B4-BE49-F238E27FC236}">
                <a16:creationId xmlns:a16="http://schemas.microsoft.com/office/drawing/2014/main" id="{8BF1AD65-E51A-A99C-13C4-4EA3D69C0E7F}"/>
              </a:ext>
            </a:extLst>
          </p:cNvPr>
          <p:cNvSpPr/>
          <p:nvPr/>
        </p:nvSpPr>
        <p:spPr>
          <a:xfrm>
            <a:off x="0" y="13761"/>
            <a:ext cx="9144000" cy="750943"/>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DE5CCC90-CDF2-9B4C-67F0-6E490C019371}"/>
              </a:ext>
            </a:extLst>
          </p:cNvPr>
          <p:cNvSpPr>
            <a:spLocks noGrp="1"/>
          </p:cNvSpPr>
          <p:nvPr>
            <p:ph type="title"/>
          </p:nvPr>
        </p:nvSpPr>
        <p:spPr bwMode="auto">
          <a:xfrm>
            <a:off x="0" y="108129"/>
            <a:ext cx="9144000" cy="563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US" sz="3800" dirty="0">
                <a:latin typeface="Franklin Gothic Medium" panose="020B0603020102020204" pitchFamily="34" charset="0"/>
                <a:ea typeface="ＭＳ Ｐゴシック" charset="0"/>
                <a:cs typeface="ＭＳ Ｐゴシック" charset="0"/>
              </a:rPr>
              <a:t>There are two variables in an experiment:</a:t>
            </a:r>
          </a:p>
        </p:txBody>
      </p:sp>
      <p:sp>
        <p:nvSpPr>
          <p:cNvPr id="13" name="TextBox 12">
            <a:extLst>
              <a:ext uri="{FF2B5EF4-FFF2-40B4-BE49-F238E27FC236}">
                <a16:creationId xmlns:a16="http://schemas.microsoft.com/office/drawing/2014/main" id="{7763AF9F-6410-C5CF-024B-C6D8ACBD338D}"/>
              </a:ext>
            </a:extLst>
          </p:cNvPr>
          <p:cNvSpPr txBox="1"/>
          <p:nvPr/>
        </p:nvSpPr>
        <p:spPr>
          <a:xfrm>
            <a:off x="159456" y="92454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pic>
        <p:nvPicPr>
          <p:cNvPr id="15" name="Picture 14">
            <a:extLst>
              <a:ext uri="{FF2B5EF4-FFF2-40B4-BE49-F238E27FC236}">
                <a16:creationId xmlns:a16="http://schemas.microsoft.com/office/drawing/2014/main" id="{217FB672-214A-996D-0FC9-54226210965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36512" y="2520188"/>
            <a:ext cx="4067944" cy="4365196"/>
          </a:xfrm>
          <a:prstGeom prst="rect">
            <a:avLst/>
          </a:prstGeom>
        </p:spPr>
      </p:pic>
      <p:sp>
        <p:nvSpPr>
          <p:cNvPr id="12" name="TextBox 2">
            <a:extLst>
              <a:ext uri="{FF2B5EF4-FFF2-40B4-BE49-F238E27FC236}">
                <a16:creationId xmlns:a16="http://schemas.microsoft.com/office/drawing/2014/main" id="{A3DBBB9F-C3FB-5AD8-F590-5C253EE1737B}"/>
              </a:ext>
            </a:extLst>
          </p:cNvPr>
          <p:cNvSpPr txBox="1">
            <a:spLocks noChangeArrowheads="1"/>
          </p:cNvSpPr>
          <p:nvPr/>
        </p:nvSpPr>
        <p:spPr bwMode="auto">
          <a:xfrm>
            <a:off x="2976428" y="836712"/>
            <a:ext cx="6008116"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sz="2000" b="1" dirty="0" err="1"/>
              <a:t>colour</a:t>
            </a:r>
            <a:r>
              <a:rPr lang="en-US" sz="2000" b="1" dirty="0"/>
              <a:t> and texture.  </a:t>
            </a:r>
          </a:p>
        </p:txBody>
      </p:sp>
      <p:sp>
        <p:nvSpPr>
          <p:cNvPr id="8" name="TextBox 7"/>
          <p:cNvSpPr txBox="1">
            <a:spLocks noChangeArrowheads="1"/>
          </p:cNvSpPr>
          <p:nvPr/>
        </p:nvSpPr>
        <p:spPr bwMode="auto">
          <a:xfrm>
            <a:off x="3735244" y="2836435"/>
            <a:ext cx="53285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3225" indent="-403225" eaLnBrk="1" hangingPunct="1"/>
            <a:r>
              <a:rPr lang="en-US" dirty="0">
                <a:solidFill>
                  <a:srgbClr val="521B93"/>
                </a:solidFill>
                <a:latin typeface="Franklin Gothic Medium" panose="020B0603020102020204" pitchFamily="34" charset="0"/>
              </a:rPr>
              <a:t>c) 	In the above example, what is the independent variable?  </a:t>
            </a:r>
          </a:p>
        </p:txBody>
      </p:sp>
      <p:sp>
        <p:nvSpPr>
          <p:cNvPr id="10" name="TextBox 9"/>
          <p:cNvSpPr txBox="1">
            <a:spLocks noChangeArrowheads="1"/>
          </p:cNvSpPr>
          <p:nvPr/>
        </p:nvSpPr>
        <p:spPr bwMode="auto">
          <a:xfrm>
            <a:off x="3871976" y="4974047"/>
            <a:ext cx="511256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521B93"/>
                </a:solidFill>
                <a:latin typeface="Franklin Gothic Medium" panose="020B0603020102020204" pitchFamily="34" charset="0"/>
              </a:rPr>
              <a:t>d) 	In the above example, what is the dependent variable? </a:t>
            </a:r>
          </a:p>
          <a:p>
            <a:pPr eaLnBrk="1" hangingPunct="1"/>
            <a:endParaRPr lang="en-US" dirty="0">
              <a:solidFill>
                <a:srgbClr val="521B93"/>
              </a:solidFill>
              <a:latin typeface="Franklin Gothic Medium" panose="020B0603020102020204" pitchFamily="34" charset="0"/>
            </a:endParaRPr>
          </a:p>
        </p:txBody>
      </p:sp>
    </p:spTree>
    <p:extLst>
      <p:ext uri="{BB962C8B-B14F-4D97-AF65-F5344CB8AC3E}">
        <p14:creationId xmlns:p14="http://schemas.microsoft.com/office/powerpoint/2010/main" val="3559814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771800" y="3861048"/>
            <a:ext cx="5472608"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CC0028"/>
                </a:solidFill>
                <a:latin typeface="Franklin Gothic Medium" panose="020B0603020102020204" pitchFamily="34" charset="0"/>
              </a:rPr>
              <a:t>Everyone will:</a:t>
            </a:r>
          </a:p>
          <a:p>
            <a:pPr eaLnBrk="1" hangingPunct="1"/>
            <a:r>
              <a:rPr lang="en-US" dirty="0">
                <a:solidFill>
                  <a:srgbClr val="CC0028"/>
                </a:solidFill>
                <a:latin typeface="Franklin Gothic Medium" panose="020B0603020102020204" pitchFamily="34" charset="0"/>
              </a:rPr>
              <a:t> - start with the same illness</a:t>
            </a:r>
          </a:p>
          <a:p>
            <a:pPr eaLnBrk="1" hangingPunct="1"/>
            <a:r>
              <a:rPr lang="en-US" dirty="0">
                <a:solidFill>
                  <a:srgbClr val="CC0028"/>
                </a:solidFill>
                <a:latin typeface="Franklin Gothic Medium" panose="020B0603020102020204" pitchFamily="34" charset="0"/>
              </a:rPr>
              <a:t> - take the same number of pills</a:t>
            </a:r>
          </a:p>
          <a:p>
            <a:pPr eaLnBrk="1" hangingPunct="1"/>
            <a:r>
              <a:rPr lang="en-US" dirty="0">
                <a:solidFill>
                  <a:srgbClr val="CC0028"/>
                </a:solidFill>
                <a:latin typeface="Franklin Gothic Medium" panose="020B0603020102020204" pitchFamily="34" charset="0"/>
              </a:rPr>
              <a:t> - same time of day (</a:t>
            </a:r>
            <a:r>
              <a:rPr lang="en-US" dirty="0" err="1">
                <a:solidFill>
                  <a:srgbClr val="CC0028"/>
                </a:solidFill>
                <a:latin typeface="Franklin Gothic Medium" panose="020B0603020102020204" pitchFamily="34" charset="0"/>
              </a:rPr>
              <a:t>eg.</a:t>
            </a:r>
            <a:r>
              <a:rPr lang="en-US" dirty="0">
                <a:solidFill>
                  <a:srgbClr val="CC0028"/>
                </a:solidFill>
                <a:latin typeface="Franklin Gothic Medium" panose="020B0603020102020204" pitchFamily="34" charset="0"/>
              </a:rPr>
              <a:t> after a meal)</a:t>
            </a:r>
          </a:p>
          <a:p>
            <a:pPr eaLnBrk="1" hangingPunct="1"/>
            <a:r>
              <a:rPr lang="en-US" dirty="0">
                <a:solidFill>
                  <a:srgbClr val="CC0028"/>
                </a:solidFill>
                <a:latin typeface="Franklin Gothic Medium" panose="020B0603020102020204" pitchFamily="34" charset="0"/>
              </a:rPr>
              <a:t> - maintain similar exercise routines</a:t>
            </a:r>
          </a:p>
          <a:p>
            <a:pPr eaLnBrk="1" hangingPunct="1"/>
            <a:r>
              <a:rPr lang="en-US" dirty="0">
                <a:solidFill>
                  <a:srgbClr val="CC0028"/>
                </a:solidFill>
                <a:latin typeface="Franklin Gothic Medium" panose="020B0603020102020204" pitchFamily="34" charset="0"/>
              </a:rPr>
              <a:t> - maintain similar diets</a:t>
            </a:r>
          </a:p>
          <a:p>
            <a:pPr eaLnBrk="1" hangingPunct="1"/>
            <a:endParaRPr lang="en-US" dirty="0">
              <a:solidFill>
                <a:srgbClr val="CC0028"/>
              </a:solidFill>
              <a:latin typeface="Franklin Gothic Medium" panose="020B0603020102020204" pitchFamily="34" charset="0"/>
            </a:endParaRPr>
          </a:p>
        </p:txBody>
      </p:sp>
      <p:sp>
        <p:nvSpPr>
          <p:cNvPr id="4" name="Rectangle 3">
            <a:extLst>
              <a:ext uri="{FF2B5EF4-FFF2-40B4-BE49-F238E27FC236}">
                <a16:creationId xmlns:a16="http://schemas.microsoft.com/office/drawing/2014/main" id="{8BF1AD65-E51A-A99C-13C4-4EA3D69C0E7F}"/>
              </a:ext>
            </a:extLst>
          </p:cNvPr>
          <p:cNvSpPr/>
          <p:nvPr/>
        </p:nvSpPr>
        <p:spPr>
          <a:xfrm>
            <a:off x="0" y="13761"/>
            <a:ext cx="9144000" cy="750943"/>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DE5CCC90-CDF2-9B4C-67F0-6E490C019371}"/>
              </a:ext>
            </a:extLst>
          </p:cNvPr>
          <p:cNvSpPr>
            <a:spLocks noGrp="1"/>
          </p:cNvSpPr>
          <p:nvPr>
            <p:ph type="title"/>
          </p:nvPr>
        </p:nvSpPr>
        <p:spPr bwMode="auto">
          <a:xfrm>
            <a:off x="0" y="108129"/>
            <a:ext cx="9144000" cy="563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US" sz="3800" dirty="0">
                <a:latin typeface="Franklin Gothic Medium" panose="020B0603020102020204" pitchFamily="34" charset="0"/>
                <a:ea typeface="ＭＳ Ｐゴシック" charset="0"/>
                <a:cs typeface="ＭＳ Ｐゴシック" charset="0"/>
              </a:rPr>
              <a:t>Fair Experiments:</a:t>
            </a:r>
          </a:p>
        </p:txBody>
      </p:sp>
      <p:sp>
        <p:nvSpPr>
          <p:cNvPr id="13" name="TextBox 12">
            <a:extLst>
              <a:ext uri="{FF2B5EF4-FFF2-40B4-BE49-F238E27FC236}">
                <a16:creationId xmlns:a16="http://schemas.microsoft.com/office/drawing/2014/main" id="{7763AF9F-6410-C5CF-024B-C6D8ACBD338D}"/>
              </a:ext>
            </a:extLst>
          </p:cNvPr>
          <p:cNvSpPr txBox="1"/>
          <p:nvPr/>
        </p:nvSpPr>
        <p:spPr>
          <a:xfrm>
            <a:off x="159456" y="924547"/>
            <a:ext cx="2756360" cy="830997"/>
          </a:xfrm>
          <a:prstGeom prst="rect">
            <a:avLst/>
          </a:prstGeom>
          <a:solidFill>
            <a:srgbClr val="ABFFF6"/>
          </a:solidFill>
        </p:spPr>
        <p:txBody>
          <a:bodyPr wrap="square">
            <a:spAutoFit/>
          </a:bodyPr>
          <a:lstStyle/>
          <a:p>
            <a:pPr algn="ctr"/>
            <a:r>
              <a:rPr lang="en-US" sz="4800" dirty="0">
                <a:latin typeface="Franklin Gothic Medium" panose="020B0603020102020204" pitchFamily="34" charset="0"/>
              </a:rPr>
              <a:t>Example:</a:t>
            </a:r>
            <a:r>
              <a:rPr lang="en-US" sz="4800" dirty="0"/>
              <a:t> </a:t>
            </a:r>
          </a:p>
        </p:txBody>
      </p:sp>
      <p:sp>
        <p:nvSpPr>
          <p:cNvPr id="12" name="TextBox 2">
            <a:extLst>
              <a:ext uri="{FF2B5EF4-FFF2-40B4-BE49-F238E27FC236}">
                <a16:creationId xmlns:a16="http://schemas.microsoft.com/office/drawing/2014/main" id="{A3DBBB9F-C3FB-5AD8-F590-5C253EE1737B}"/>
              </a:ext>
            </a:extLst>
          </p:cNvPr>
          <p:cNvSpPr txBox="1">
            <a:spLocks noChangeArrowheads="1"/>
          </p:cNvSpPr>
          <p:nvPr/>
        </p:nvSpPr>
        <p:spPr bwMode="auto">
          <a:xfrm>
            <a:off x="2976428" y="836712"/>
            <a:ext cx="600811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In order to test the effectiveness of a new medicine, 50 volunteers are selected and divided into two groups.  One group will be the control group and the other will be the experimental group.  Both groups are given a pill to take that is identical in size, shape,  </a:t>
            </a:r>
            <a:r>
              <a:rPr lang="en-US" sz="2000" b="1" dirty="0" err="1"/>
              <a:t>colour</a:t>
            </a:r>
            <a:r>
              <a:rPr lang="en-US" sz="2000" b="1" dirty="0"/>
              <a:t> and texture.  </a:t>
            </a:r>
          </a:p>
        </p:txBody>
      </p:sp>
      <p:sp>
        <p:nvSpPr>
          <p:cNvPr id="8" name="TextBox 7"/>
          <p:cNvSpPr txBox="1">
            <a:spLocks noChangeArrowheads="1"/>
          </p:cNvSpPr>
          <p:nvPr/>
        </p:nvSpPr>
        <p:spPr bwMode="auto">
          <a:xfrm>
            <a:off x="1187624" y="3083481"/>
            <a:ext cx="789197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3225" indent="-403225" eaLnBrk="1" hangingPunct="1"/>
            <a:r>
              <a:rPr lang="en-US" dirty="0">
                <a:solidFill>
                  <a:srgbClr val="521B93"/>
                </a:solidFill>
                <a:latin typeface="Franklin Gothic Medium" panose="020B0603020102020204" pitchFamily="34" charset="0"/>
              </a:rPr>
              <a:t>e) In order to make this experiment FAIR, what are some controls (also called constants) that must be kept the same?</a:t>
            </a:r>
          </a:p>
        </p:txBody>
      </p:sp>
    </p:spTree>
    <p:extLst>
      <p:ext uri="{BB962C8B-B14F-4D97-AF65-F5344CB8AC3E}">
        <p14:creationId xmlns:p14="http://schemas.microsoft.com/office/powerpoint/2010/main" val="378807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586C99-A635-73C7-27B8-D7C2E5514DDD}"/>
              </a:ext>
            </a:extLst>
          </p:cNvPr>
          <p:cNvSpPr/>
          <p:nvPr/>
        </p:nvSpPr>
        <p:spPr>
          <a:xfrm>
            <a:off x="0" y="-28588"/>
            <a:ext cx="9144000" cy="1412776"/>
          </a:xfrm>
          <a:prstGeom prst="rect">
            <a:avLst/>
          </a:prstGeom>
          <a:solidFill>
            <a:srgbClr val="0949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7" name="Title 1"/>
          <p:cNvSpPr>
            <a:spLocks noGrp="1"/>
          </p:cNvSpPr>
          <p:nvPr>
            <p:ph type="title"/>
          </p:nvPr>
        </p:nvSpPr>
        <p:spPr bwMode="auto">
          <a:xfrm>
            <a:off x="0" y="-21117"/>
            <a:ext cx="9144000" cy="13930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US" sz="4000" b="1" dirty="0">
                <a:solidFill>
                  <a:schemeClr val="bg1"/>
                </a:solidFill>
                <a:latin typeface="Arial" charset="0"/>
                <a:ea typeface="ＭＳ Ｐゴシック" charset="0"/>
                <a:cs typeface="ＭＳ Ｐゴシック" charset="0"/>
              </a:rPr>
              <a:t>Step 4:  </a:t>
            </a:r>
            <a:br>
              <a:rPr lang="en-US" sz="4000" b="1" dirty="0">
                <a:solidFill>
                  <a:schemeClr val="bg1"/>
                </a:solidFill>
                <a:latin typeface="Arial" charset="0"/>
                <a:ea typeface="ＭＳ Ｐゴシック" charset="0"/>
                <a:cs typeface="ＭＳ Ｐゴシック" charset="0"/>
              </a:rPr>
            </a:br>
            <a:r>
              <a:rPr lang="en-US" sz="4000" b="1" dirty="0">
                <a:solidFill>
                  <a:schemeClr val="bg1"/>
                </a:solidFill>
                <a:latin typeface="Arial" charset="0"/>
                <a:ea typeface="ＭＳ Ｐゴシック" charset="0"/>
                <a:cs typeface="ＭＳ Ｐゴシック" charset="0"/>
              </a:rPr>
              <a:t>Recording and Analyzing Results</a:t>
            </a:r>
          </a:p>
        </p:txBody>
      </p:sp>
      <p:pic>
        <p:nvPicPr>
          <p:cNvPr id="5" name="Picture 4">
            <a:extLst>
              <a:ext uri="{FF2B5EF4-FFF2-40B4-BE49-F238E27FC236}">
                <a16:creationId xmlns:a16="http://schemas.microsoft.com/office/drawing/2014/main" id="{3868EA24-DA31-E5A7-AC5D-FE051E28595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676764"/>
            <a:ext cx="5715366" cy="4176464"/>
          </a:xfrm>
          <a:prstGeom prst="rect">
            <a:avLst/>
          </a:prstGeom>
        </p:spPr>
      </p:pic>
      <p:sp>
        <p:nvSpPr>
          <p:cNvPr id="25604" name="TextBox 4"/>
          <p:cNvSpPr txBox="1">
            <a:spLocks noChangeArrowheads="1"/>
          </p:cNvSpPr>
          <p:nvPr/>
        </p:nvSpPr>
        <p:spPr bwMode="auto">
          <a:xfrm>
            <a:off x="160690" y="1593720"/>
            <a:ext cx="8534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08000" indent="-508000" eaLnBrk="1" hangingPunct="1"/>
            <a:r>
              <a:rPr lang="en-US" sz="3200" b="1" dirty="0">
                <a:solidFill>
                  <a:srgbClr val="851B9B"/>
                </a:solidFill>
              </a:rPr>
              <a:t>1.  The data that has been collected must be</a:t>
            </a:r>
            <a:r>
              <a:rPr lang="en-US" sz="3200" b="1" dirty="0">
                <a:solidFill>
                  <a:srgbClr val="FF0000"/>
                </a:solidFill>
              </a:rPr>
              <a:t> organized </a:t>
            </a:r>
            <a:r>
              <a:rPr lang="en-US" sz="3200" b="1" dirty="0">
                <a:solidFill>
                  <a:srgbClr val="851B9B"/>
                </a:solidFill>
              </a:rPr>
              <a:t>and </a:t>
            </a:r>
            <a:r>
              <a:rPr lang="en-US" sz="3200" b="1" dirty="0">
                <a:solidFill>
                  <a:srgbClr val="FF0000"/>
                </a:solidFill>
              </a:rPr>
              <a:t>analyzed</a:t>
            </a:r>
            <a:r>
              <a:rPr lang="en-US" sz="3200" b="1" dirty="0">
                <a:solidFill>
                  <a:srgbClr val="851B9B"/>
                </a:solidFill>
              </a:rPr>
              <a:t> to determine whether it is reliable.</a:t>
            </a:r>
          </a:p>
        </p:txBody>
      </p:sp>
      <p:sp>
        <p:nvSpPr>
          <p:cNvPr id="6" name="TextBox 5"/>
          <p:cNvSpPr txBox="1">
            <a:spLocks noChangeArrowheads="1"/>
          </p:cNvSpPr>
          <p:nvPr/>
        </p:nvSpPr>
        <p:spPr bwMode="auto">
          <a:xfrm>
            <a:off x="5148064" y="4424899"/>
            <a:ext cx="432048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08000" indent="-508000" eaLnBrk="1" hangingPunct="1"/>
            <a:r>
              <a:rPr lang="en-US" sz="3200" b="1" dirty="0">
                <a:solidFill>
                  <a:srgbClr val="3A5654"/>
                </a:solidFill>
              </a:rPr>
              <a:t>2. Does the data support or not support the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900" decel="100000" fill="hold"/>
                                        <p:tgtEl>
                                          <p:spTgt spid="256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BEA67D-D6E1-352C-9E8A-7B0D5C224748}"/>
              </a:ext>
            </a:extLst>
          </p:cNvPr>
          <p:cNvSpPr/>
          <p:nvPr/>
        </p:nvSpPr>
        <p:spPr>
          <a:xfrm>
            <a:off x="0" y="0"/>
            <a:ext cx="9144000" cy="1124744"/>
          </a:xfrm>
          <a:prstGeom prst="rect">
            <a:avLst/>
          </a:prstGeom>
          <a:solidFill>
            <a:srgbClr val="521B93"/>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97" name="Title 1"/>
          <p:cNvSpPr>
            <a:spLocks noGrp="1"/>
          </p:cNvSpPr>
          <p:nvPr>
            <p:ph type="title"/>
          </p:nvPr>
        </p:nvSpPr>
        <p:spPr bwMode="auto">
          <a:xfrm>
            <a:off x="179512" y="179882"/>
            <a:ext cx="8784976" cy="764979"/>
          </a:xfrm>
          <a:solidFill>
            <a:schemeClr val="accent5">
              <a:lumMod val="90000"/>
            </a:schemeClr>
          </a:solidFill>
          <a:ln w="57150">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b="1" dirty="0">
                <a:latin typeface="Arial" charset="0"/>
                <a:ea typeface="ＭＳ Ｐゴシック" charset="0"/>
                <a:cs typeface="ＭＳ Ｐゴシック" charset="0"/>
              </a:rPr>
              <a:t>What is Science?</a:t>
            </a:r>
          </a:p>
        </p:txBody>
      </p:sp>
      <p:sp>
        <p:nvSpPr>
          <p:cNvPr id="5" name="TextBox 4"/>
          <p:cNvSpPr txBox="1">
            <a:spLocks noChangeArrowheads="1"/>
          </p:cNvSpPr>
          <p:nvPr/>
        </p:nvSpPr>
        <p:spPr bwMode="auto">
          <a:xfrm>
            <a:off x="2661182" y="1234866"/>
            <a:ext cx="622903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The goal of science is to investigate and understand the natural world, to explain events in the natural world, and to use those explanations to make useful predictions.</a:t>
            </a:r>
          </a:p>
        </p:txBody>
      </p:sp>
      <p:sp>
        <p:nvSpPr>
          <p:cNvPr id="7" name="TextBox 6"/>
          <p:cNvSpPr txBox="1">
            <a:spLocks noChangeArrowheads="1"/>
          </p:cNvSpPr>
          <p:nvPr/>
        </p:nvSpPr>
        <p:spPr bwMode="auto">
          <a:xfrm>
            <a:off x="2661182" y="3462073"/>
            <a:ext cx="378529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1638" indent="-401638" eaLnBrk="1" hangingPunct="1"/>
            <a:r>
              <a:rPr lang="en-US" sz="2800" b="1" dirty="0"/>
              <a:t>1. Science deals only with the natural world.</a:t>
            </a:r>
          </a:p>
        </p:txBody>
      </p:sp>
      <p:sp>
        <p:nvSpPr>
          <p:cNvPr id="9" name="TextBox 8"/>
          <p:cNvSpPr txBox="1">
            <a:spLocks noChangeArrowheads="1"/>
          </p:cNvSpPr>
          <p:nvPr/>
        </p:nvSpPr>
        <p:spPr bwMode="auto">
          <a:xfrm>
            <a:off x="105235" y="5030596"/>
            <a:ext cx="648299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0050" indent="-392113" eaLnBrk="1" hangingPunct="1"/>
            <a:r>
              <a:rPr lang="en-US" b="1" dirty="0"/>
              <a:t>2.  Scientists … </a:t>
            </a:r>
          </a:p>
          <a:p>
            <a:pPr marL="400050" eaLnBrk="1" hangingPunct="1"/>
            <a:r>
              <a:rPr lang="en-US" b="1" dirty="0"/>
              <a:t>… collect and organize information in a careful, orderly way, looking for </a:t>
            </a:r>
            <a:r>
              <a:rPr lang="en-US" b="1" dirty="0">
                <a:solidFill>
                  <a:srgbClr val="FF0000"/>
                </a:solidFill>
              </a:rPr>
              <a:t>patterns</a:t>
            </a:r>
            <a:r>
              <a:rPr lang="en-US" b="1" dirty="0"/>
              <a:t> and </a:t>
            </a:r>
            <a:r>
              <a:rPr lang="en-US" b="1" dirty="0">
                <a:solidFill>
                  <a:srgbClr val="FF0000"/>
                </a:solidFill>
              </a:rPr>
              <a:t>connections</a:t>
            </a:r>
            <a:r>
              <a:rPr lang="en-US" b="1" dirty="0"/>
              <a:t> between events.</a:t>
            </a:r>
          </a:p>
        </p:txBody>
      </p:sp>
      <p:pic>
        <p:nvPicPr>
          <p:cNvPr id="2" name="Picture 1" descr="AdobeStock_2985614.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322728"/>
            <a:ext cx="2339923" cy="3509884"/>
          </a:xfrm>
          <a:prstGeom prst="rect">
            <a:avLst/>
          </a:prstGeom>
          <a:ln w="28575" cmpd="sng">
            <a:solidFill>
              <a:srgbClr val="FF0000"/>
            </a:solidFill>
          </a:ln>
        </p:spPr>
      </p:pic>
      <p:pic>
        <p:nvPicPr>
          <p:cNvPr id="6" name="Picture 5">
            <a:extLst>
              <a:ext uri="{FF2B5EF4-FFF2-40B4-BE49-F238E27FC236}">
                <a16:creationId xmlns:a16="http://schemas.microsoft.com/office/drawing/2014/main" id="{503D097D-F89E-550B-694B-D9118B80E7CA}"/>
              </a:ext>
            </a:extLst>
          </p:cNvPr>
          <p:cNvPicPr>
            <a:picLocks noChangeAspect="1"/>
          </p:cNvPicPr>
          <p:nvPr/>
        </p:nvPicPr>
        <p:blipFill>
          <a:blip r:embed="rId4"/>
          <a:stretch>
            <a:fillRect/>
          </a:stretch>
        </p:blipFill>
        <p:spPr>
          <a:xfrm>
            <a:off x="6476176" y="3044553"/>
            <a:ext cx="2560320" cy="3724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lide(fromBottom)">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slide(fromBottom)">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A1B69C-7C28-3E9F-5E82-E9D5237BFE43}"/>
              </a:ext>
            </a:extLst>
          </p:cNvPr>
          <p:cNvSpPr/>
          <p:nvPr/>
        </p:nvSpPr>
        <p:spPr>
          <a:xfrm>
            <a:off x="0" y="4772"/>
            <a:ext cx="9144000" cy="1412776"/>
          </a:xfrm>
          <a:prstGeom prst="rect">
            <a:avLst/>
          </a:prstGeom>
          <a:solidFill>
            <a:srgbClr val="A7D6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1" name="Title 1"/>
          <p:cNvSpPr>
            <a:spLocks noGrp="1"/>
          </p:cNvSpPr>
          <p:nvPr>
            <p:ph type="title"/>
          </p:nvPr>
        </p:nvSpPr>
        <p:spPr bwMode="auto">
          <a:xfrm>
            <a:off x="0" y="1334"/>
            <a:ext cx="9144000" cy="141277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US" sz="4000" b="1" dirty="0">
                <a:latin typeface="Arial" charset="0"/>
                <a:ea typeface="ＭＳ Ｐゴシック" charset="0"/>
                <a:cs typeface="ＭＳ Ｐゴシック" charset="0"/>
              </a:rPr>
              <a:t>Step 5:  </a:t>
            </a:r>
            <a:br>
              <a:rPr lang="en-US" sz="4000" b="1" dirty="0">
                <a:latin typeface="Arial" charset="0"/>
                <a:ea typeface="ＭＳ Ｐゴシック" charset="0"/>
                <a:cs typeface="ＭＳ Ｐゴシック" charset="0"/>
              </a:rPr>
            </a:br>
            <a:r>
              <a:rPr lang="en-US" sz="4000" b="1" dirty="0">
                <a:latin typeface="Arial" charset="0"/>
                <a:ea typeface="ＭＳ Ｐゴシック" charset="0"/>
                <a:cs typeface="ＭＳ Ｐゴシック" charset="0"/>
              </a:rPr>
              <a:t>Drawing Conclusions</a:t>
            </a:r>
            <a:br>
              <a:rPr lang="en-US" sz="4000" b="1" dirty="0">
                <a:latin typeface="Arial" charset="0"/>
                <a:ea typeface="ＭＳ Ｐゴシック" charset="0"/>
                <a:cs typeface="ＭＳ Ｐゴシック" charset="0"/>
              </a:rPr>
            </a:br>
            <a:endParaRPr lang="en-US" sz="4000" b="1" dirty="0">
              <a:latin typeface="Arial" charset="0"/>
              <a:ea typeface="ＭＳ Ｐゴシック" charset="0"/>
              <a:cs typeface="ＭＳ Ｐゴシック" charset="0"/>
            </a:endParaRPr>
          </a:p>
        </p:txBody>
      </p:sp>
      <p:sp>
        <p:nvSpPr>
          <p:cNvPr id="3" name="TextBox 2"/>
          <p:cNvSpPr txBox="1"/>
          <p:nvPr/>
        </p:nvSpPr>
        <p:spPr>
          <a:xfrm>
            <a:off x="179512" y="1628800"/>
            <a:ext cx="8964488" cy="984885"/>
          </a:xfrm>
          <a:prstGeom prst="rect">
            <a:avLst/>
          </a:prstGeom>
          <a:noFill/>
        </p:spPr>
        <p:txBody>
          <a:bodyPr wrap="square">
            <a:spAutoFit/>
          </a:bodyPr>
          <a:lstStyle/>
          <a:p>
            <a:pPr>
              <a:defRPr/>
            </a:pPr>
            <a:r>
              <a:rPr lang="en-US" sz="2900" dirty="0">
                <a:solidFill>
                  <a:srgbClr val="800000"/>
                </a:solidFill>
                <a:latin typeface="Franklin Gothic Medium" panose="020B0603020102020204" pitchFamily="34" charset="0"/>
                <a:ea typeface="+mn-ea"/>
                <a:cs typeface="+mn-cs"/>
              </a:rPr>
              <a:t>The evidence from the experiment is used to determine if the hypothesis is </a:t>
            </a:r>
            <a:r>
              <a:rPr lang="en-US" sz="2900" u="sng" dirty="0">
                <a:solidFill>
                  <a:srgbClr val="FF0000"/>
                </a:solidFill>
                <a:latin typeface="Franklin Gothic Medium" panose="020B0603020102020204" pitchFamily="34" charset="0"/>
                <a:ea typeface="+mn-ea"/>
                <a:cs typeface="+mn-cs"/>
              </a:rPr>
              <a:t>supported or not supported</a:t>
            </a:r>
            <a:r>
              <a:rPr lang="en-US" sz="2900" u="sng" dirty="0">
                <a:solidFill>
                  <a:schemeClr val="accent1">
                    <a:lumMod val="25000"/>
                  </a:schemeClr>
                </a:solidFill>
                <a:latin typeface="Franklin Gothic Medium" panose="020B0603020102020204" pitchFamily="34" charset="0"/>
                <a:ea typeface="+mn-ea"/>
                <a:cs typeface="+mn-cs"/>
              </a:rPr>
              <a:t>. </a:t>
            </a:r>
          </a:p>
        </p:txBody>
      </p:sp>
      <p:sp>
        <p:nvSpPr>
          <p:cNvPr id="15363" name="TextBox 3"/>
          <p:cNvSpPr txBox="1">
            <a:spLocks noChangeArrowheads="1"/>
          </p:cNvSpPr>
          <p:nvPr/>
        </p:nvSpPr>
        <p:spPr bwMode="auto">
          <a:xfrm>
            <a:off x="201428" y="2980667"/>
            <a:ext cx="4076399"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t>Experiments must be </a:t>
            </a:r>
            <a:r>
              <a:rPr lang="en-US" sz="2800" b="1" dirty="0">
                <a:solidFill>
                  <a:srgbClr val="FF0000"/>
                </a:solidFill>
              </a:rPr>
              <a:t>repeated</a:t>
            </a:r>
            <a:r>
              <a:rPr lang="en-US" sz="2800" b="1" dirty="0"/>
              <a:t> over and over.  When repeated, the results should always be the same before a valid conclusion can be reached.  </a:t>
            </a:r>
          </a:p>
        </p:txBody>
      </p:sp>
      <p:pic>
        <p:nvPicPr>
          <p:cNvPr id="2" name="Picture 1" descr="lab result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86232" y="3015703"/>
            <a:ext cx="4757768" cy="380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ppt_w</p:attrName>
                                        </p:attrNameLst>
                                      </p:cBhvr>
                                      <p:tavLst>
                                        <p:tav tm="0">
                                          <p:val>
                                            <p:fltVal val="0"/>
                                          </p:val>
                                        </p:tav>
                                        <p:tav tm="100000">
                                          <p:val>
                                            <p:strVal val="#ppt_w"/>
                                          </p:val>
                                        </p:tav>
                                      </p:tavLst>
                                    </p:anim>
                                    <p:anim calcmode="lin" valueType="num">
                                      <p:cBhvr>
                                        <p:cTn id="14" dur="500" fill="hold"/>
                                        <p:tgtEl>
                                          <p:spTgt spid="153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A5D7"/>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A74CF3C-3123-65DD-E683-7BF93FE2E37B}"/>
              </a:ext>
            </a:extLst>
          </p:cNvPr>
          <p:cNvGrpSpPr/>
          <p:nvPr/>
        </p:nvGrpSpPr>
        <p:grpSpPr>
          <a:xfrm>
            <a:off x="136733" y="127756"/>
            <a:ext cx="8984146" cy="6727785"/>
            <a:chOff x="136733" y="127756"/>
            <a:chExt cx="8984146" cy="6727785"/>
          </a:xfrm>
        </p:grpSpPr>
        <p:sp>
          <p:nvSpPr>
            <p:cNvPr id="4" name="Rectangle 3">
              <a:extLst>
                <a:ext uri="{FF2B5EF4-FFF2-40B4-BE49-F238E27FC236}">
                  <a16:creationId xmlns:a16="http://schemas.microsoft.com/office/drawing/2014/main" id="{C41AD7EF-2427-92B0-E035-9B6C69083DC4}"/>
                </a:ext>
              </a:extLst>
            </p:cNvPr>
            <p:cNvSpPr/>
            <p:nvPr/>
          </p:nvSpPr>
          <p:spPr>
            <a:xfrm>
              <a:off x="7596336" y="6495501"/>
              <a:ext cx="1524543" cy="360040"/>
            </a:xfrm>
            <a:prstGeom prst="rect">
              <a:avLst/>
            </a:prstGeom>
            <a:solidFill>
              <a:srgbClr val="25A5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25ADBC4-F372-FEC6-733C-B6C180D1D4DA}"/>
                </a:ext>
              </a:extLst>
            </p:cNvPr>
            <p:cNvSpPr/>
            <p:nvPr/>
          </p:nvSpPr>
          <p:spPr>
            <a:xfrm>
              <a:off x="136733" y="127756"/>
              <a:ext cx="8870534" cy="6605899"/>
            </a:xfrm>
            <a:prstGeom prst="rect">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385" name="Title 1"/>
          <p:cNvSpPr>
            <a:spLocks noGrp="1"/>
          </p:cNvSpPr>
          <p:nvPr>
            <p:ph type="title"/>
          </p:nvPr>
        </p:nvSpPr>
        <p:spPr bwMode="auto">
          <a:xfrm>
            <a:off x="457200" y="318912"/>
            <a:ext cx="8229600" cy="821763"/>
          </a:xfrm>
          <a:solidFill>
            <a:srgbClr val="8FFDD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b="1" dirty="0">
                <a:latin typeface="Arial" charset="0"/>
                <a:ea typeface="ＭＳ Ｐゴシック" charset="0"/>
                <a:cs typeface="ＭＳ Ｐゴシック" charset="0"/>
              </a:rPr>
              <a:t>Forming a Theory</a:t>
            </a:r>
          </a:p>
        </p:txBody>
      </p:sp>
      <p:sp>
        <p:nvSpPr>
          <p:cNvPr id="16387" name="TextBox 3"/>
          <p:cNvSpPr txBox="1">
            <a:spLocks noChangeArrowheads="1"/>
          </p:cNvSpPr>
          <p:nvPr/>
        </p:nvSpPr>
        <p:spPr bwMode="auto">
          <a:xfrm>
            <a:off x="418067" y="1237539"/>
            <a:ext cx="858919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155D79"/>
                </a:solidFill>
              </a:rPr>
              <a:t>A theory may be formed after the hypothesis has been tested many times and is supported by substantial evidence.</a:t>
            </a:r>
          </a:p>
        </p:txBody>
      </p:sp>
      <p:sp>
        <p:nvSpPr>
          <p:cNvPr id="5" name="TextBox 4"/>
          <p:cNvSpPr txBox="1">
            <a:spLocks noChangeArrowheads="1"/>
          </p:cNvSpPr>
          <p:nvPr/>
        </p:nvSpPr>
        <p:spPr bwMode="auto">
          <a:xfrm>
            <a:off x="251520" y="2719398"/>
            <a:ext cx="20601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t>Theory: </a:t>
            </a:r>
          </a:p>
        </p:txBody>
      </p:sp>
      <p:sp>
        <p:nvSpPr>
          <p:cNvPr id="7" name="TextBox 6"/>
          <p:cNvSpPr txBox="1">
            <a:spLocks noChangeArrowheads="1"/>
          </p:cNvSpPr>
          <p:nvPr/>
        </p:nvSpPr>
        <p:spPr bwMode="auto">
          <a:xfrm>
            <a:off x="675184" y="5507912"/>
            <a:ext cx="5596077"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t>A theory is supported by considerable </a:t>
            </a:r>
            <a:r>
              <a:rPr lang="en-US" sz="2800" b="1" dirty="0">
                <a:solidFill>
                  <a:srgbClr val="FF0000"/>
                </a:solidFill>
              </a:rPr>
              <a:t>evidence</a:t>
            </a:r>
            <a:r>
              <a:rPr lang="en-US" sz="2800" b="1" dirty="0"/>
              <a:t>.</a:t>
            </a:r>
          </a:p>
        </p:txBody>
      </p:sp>
      <p:pic>
        <p:nvPicPr>
          <p:cNvPr id="2" name="Picture 1"/>
          <p:cNvPicPr>
            <a:picLocks noChangeAspect="1"/>
          </p:cNvPicPr>
          <p:nvPr/>
        </p:nvPicPr>
        <p:blipFill>
          <a:blip r:embed="rId2"/>
          <a:stretch>
            <a:fillRect/>
          </a:stretch>
        </p:blipFill>
        <p:spPr>
          <a:xfrm>
            <a:off x="5018138" y="2214984"/>
            <a:ext cx="4090553" cy="4454376"/>
          </a:xfrm>
          <a:prstGeom prst="rect">
            <a:avLst/>
          </a:prstGeom>
        </p:spPr>
      </p:pic>
      <p:sp>
        <p:nvSpPr>
          <p:cNvPr id="6" name="TextBox 5"/>
          <p:cNvSpPr txBox="1">
            <a:spLocks noChangeArrowheads="1"/>
          </p:cNvSpPr>
          <p:nvPr/>
        </p:nvSpPr>
        <p:spPr bwMode="auto">
          <a:xfrm>
            <a:off x="675184" y="3347072"/>
            <a:ext cx="447288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C30032"/>
                </a:solidFill>
              </a:rPr>
              <a:t>A broad and comprehensive statement of what is thought to be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5" grpId="0"/>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062890"/>
            <a:ext cx="4495800" cy="5678478"/>
          </a:xfrm>
          <a:prstGeom prst="rect">
            <a:avLst/>
          </a:prstGeom>
          <a:ln w="5715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tIns="182880" bIns="18288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22238" eaLnBrk="1" hangingPunct="1">
              <a:defRPr/>
            </a:pPr>
            <a:r>
              <a:rPr lang="en-US" sz="2300" b="1" dirty="0">
                <a:solidFill>
                  <a:srgbClr val="000000"/>
                </a:solidFill>
                <a:latin typeface="Candara" charset="0"/>
                <a:cs typeface="Candara" charset="0"/>
              </a:rPr>
              <a:t>You want to determine the effect of a certain fertilizer on the growth of orchids grown in a greenhouse.  Materials that are available to you include:  greenhouse, 100 orchid plants, water, fertilizer, and soil.  You want to know if the orchids will grow best with a weak concentration of fertilizer, a medium concentration of fertilizer, or a high concentration of fertilizer.  How will you design an experiment to test different concentrations of this fertilizer?</a:t>
            </a:r>
          </a:p>
        </p:txBody>
      </p:sp>
      <p:sp>
        <p:nvSpPr>
          <p:cNvPr id="6" name="TextBox 5"/>
          <p:cNvSpPr txBox="1"/>
          <p:nvPr/>
        </p:nvSpPr>
        <p:spPr>
          <a:xfrm>
            <a:off x="4742496" y="3404214"/>
            <a:ext cx="4294000" cy="3170099"/>
          </a:xfrm>
          <a:prstGeom prst="rect">
            <a:avLst/>
          </a:prstGeom>
          <a:solidFill>
            <a:srgbClr val="8FFDD0"/>
          </a:solidFill>
        </p:spPr>
        <p:style>
          <a:lnRef idx="2">
            <a:schemeClr val="accent6">
              <a:shade val="50000"/>
            </a:schemeClr>
          </a:lnRef>
          <a:fillRef idx="1">
            <a:schemeClr val="accent6"/>
          </a:fillRef>
          <a:effectRef idx="0">
            <a:schemeClr val="accent6"/>
          </a:effectRef>
          <a:fontRef idx="minor">
            <a:schemeClr val="lt1"/>
          </a:fontRef>
        </p:style>
        <p:txBody>
          <a:bodyPr wrap="square" lIns="365760">
            <a:spAutoFit/>
          </a:bodyPr>
          <a:lstStyle/>
          <a:p>
            <a:pPr>
              <a:defRPr/>
            </a:pPr>
            <a:r>
              <a:rPr lang="en-US" sz="3000" b="1" dirty="0">
                <a:solidFill>
                  <a:schemeClr val="tx1"/>
                </a:solidFill>
              </a:rPr>
              <a:t>Possible answer: </a:t>
            </a:r>
          </a:p>
          <a:p>
            <a:pPr>
              <a:defRPr/>
            </a:pPr>
            <a:endParaRPr lang="en-US" b="1" dirty="0">
              <a:solidFill>
                <a:schemeClr val="tx1"/>
              </a:solidFill>
            </a:endParaRPr>
          </a:p>
          <a:p>
            <a:pPr>
              <a:defRPr/>
            </a:pPr>
            <a:r>
              <a:rPr lang="en-US" sz="3000" b="1" dirty="0">
                <a:solidFill>
                  <a:schemeClr val="tx1"/>
                </a:solidFill>
              </a:rPr>
              <a:t>I predict that the orchids will grow best with a medium concentration of fertilizer.</a:t>
            </a:r>
          </a:p>
        </p:txBody>
      </p:sp>
      <p:pic>
        <p:nvPicPr>
          <p:cNvPr id="3" name="Picture 2"/>
          <p:cNvPicPr>
            <a:picLocks noChangeAspect="1"/>
          </p:cNvPicPr>
          <p:nvPr/>
        </p:nvPicPr>
        <p:blipFill>
          <a:blip r:embed="rId3"/>
          <a:stretch>
            <a:fillRect/>
          </a:stretch>
        </p:blipFill>
        <p:spPr>
          <a:xfrm>
            <a:off x="5364088" y="260648"/>
            <a:ext cx="3240360" cy="2143288"/>
          </a:xfrm>
          <a:prstGeom prst="rect">
            <a:avLst/>
          </a:prstGeom>
        </p:spPr>
      </p:pic>
      <p:sp>
        <p:nvSpPr>
          <p:cNvPr id="8" name="TextBox 7">
            <a:extLst>
              <a:ext uri="{FF2B5EF4-FFF2-40B4-BE49-F238E27FC236}">
                <a16:creationId xmlns:a16="http://schemas.microsoft.com/office/drawing/2014/main" id="{BE8AF2A5-BB5F-1934-6E84-AEA19C23CD72}"/>
              </a:ext>
            </a:extLst>
          </p:cNvPr>
          <p:cNvSpPr txBox="1"/>
          <p:nvPr/>
        </p:nvSpPr>
        <p:spPr>
          <a:xfrm>
            <a:off x="5780" y="140544"/>
            <a:ext cx="4699248" cy="830997"/>
          </a:xfrm>
          <a:prstGeom prst="rect">
            <a:avLst/>
          </a:prstGeom>
          <a:noFill/>
        </p:spPr>
        <p:txBody>
          <a:bodyPr wrap="square" rtlCol="0">
            <a:spAutoFit/>
          </a:bodyPr>
          <a:lstStyle/>
          <a:p>
            <a:pPr algn="ctr"/>
            <a:r>
              <a:rPr lang="en-US" sz="4800" b="1" dirty="0">
                <a:solidFill>
                  <a:srgbClr val="C30032"/>
                </a:solidFill>
                <a:latin typeface="Candara" panose="020E0502030303020204" pitchFamily="34" charset="0"/>
              </a:rPr>
              <a:t>Practice Problem</a:t>
            </a:r>
          </a:p>
        </p:txBody>
      </p:sp>
      <p:sp>
        <p:nvSpPr>
          <p:cNvPr id="9" name="TextBox 8">
            <a:extLst>
              <a:ext uri="{FF2B5EF4-FFF2-40B4-BE49-F238E27FC236}">
                <a16:creationId xmlns:a16="http://schemas.microsoft.com/office/drawing/2014/main" id="{5C4839B5-715B-1BFC-FB42-CCD05F62BF89}"/>
              </a:ext>
            </a:extLst>
          </p:cNvPr>
          <p:cNvSpPr txBox="1"/>
          <p:nvPr/>
        </p:nvSpPr>
        <p:spPr>
          <a:xfrm>
            <a:off x="4618537" y="2564904"/>
            <a:ext cx="4417959" cy="584775"/>
          </a:xfrm>
          <a:prstGeom prst="rect">
            <a:avLst/>
          </a:prstGeom>
          <a:noFill/>
        </p:spPr>
        <p:txBody>
          <a:bodyPr wrap="square" rtlCol="0">
            <a:spAutoFit/>
          </a:bodyPr>
          <a:lstStyle/>
          <a:p>
            <a:pPr algn="ctr"/>
            <a:r>
              <a:rPr lang="en-US" sz="3200" b="1" dirty="0">
                <a:solidFill>
                  <a:srgbClr val="C30032"/>
                </a:solidFill>
                <a:latin typeface="Candara" panose="020E0502030303020204" pitchFamily="34" charset="0"/>
              </a:rPr>
              <a:t>State Your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4818B5-C46A-BF91-9D9F-FB1214B258D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20503653">
            <a:off x="5967180" y="1582262"/>
            <a:ext cx="2808313" cy="2171376"/>
          </a:xfrm>
          <a:prstGeom prst="rect">
            <a:avLst/>
          </a:prstGeom>
        </p:spPr>
      </p:pic>
      <p:sp>
        <p:nvSpPr>
          <p:cNvPr id="15" name="Rectangle 14">
            <a:extLst>
              <a:ext uri="{FF2B5EF4-FFF2-40B4-BE49-F238E27FC236}">
                <a16:creationId xmlns:a16="http://schemas.microsoft.com/office/drawing/2014/main" id="{23473626-0A7D-BD00-4C96-A9578B6C3A7E}"/>
              </a:ext>
            </a:extLst>
          </p:cNvPr>
          <p:cNvSpPr/>
          <p:nvPr/>
        </p:nvSpPr>
        <p:spPr>
          <a:xfrm>
            <a:off x="34386" y="60755"/>
            <a:ext cx="9111834" cy="877283"/>
          </a:xfrm>
          <a:prstGeom prst="rect">
            <a:avLst/>
          </a:prstGeom>
          <a:gradFill>
            <a:gsLst>
              <a:gs pos="0">
                <a:schemeClr val="accent1">
                  <a:lumMod val="90000"/>
                </a:schemeClr>
              </a:gs>
              <a:gs pos="100000">
                <a:schemeClr val="accent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47233B-A9EF-8717-917E-02294422DE0E}"/>
              </a:ext>
            </a:extLst>
          </p:cNvPr>
          <p:cNvSpPr/>
          <p:nvPr/>
        </p:nvSpPr>
        <p:spPr>
          <a:xfrm>
            <a:off x="32166" y="22578"/>
            <a:ext cx="9093531" cy="6821424"/>
          </a:xfrm>
          <a:prstGeom prst="rect">
            <a:avLst/>
          </a:prstGeom>
          <a:noFill/>
          <a:ln w="76200">
            <a:solidFill>
              <a:srgbClr val="8C03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8303" y="188077"/>
            <a:ext cx="9144000" cy="584776"/>
          </a:xfrm>
          <a:prstGeom prst="rect">
            <a:avLst/>
          </a:prstGeom>
          <a:noFill/>
        </p:spPr>
        <p:txBody>
          <a:bodyPr>
            <a:spAutoFit/>
          </a:bodyPr>
          <a:lstStyle/>
          <a:p>
            <a:pPr algn="ctr">
              <a:defRPr/>
            </a:pPr>
            <a:r>
              <a:rPr lang="en-US" sz="3200" b="1" dirty="0">
                <a:ln w="1905"/>
                <a:solidFill>
                  <a:srgbClr val="521B93"/>
                </a:solidFill>
                <a:effectLst>
                  <a:innerShdw blurRad="69850" dist="43180" dir="5400000">
                    <a:srgbClr val="000000">
                      <a:alpha val="65000"/>
                    </a:srgbClr>
                  </a:innerShdw>
                </a:effectLst>
                <a:ea typeface="+mn-ea"/>
                <a:cs typeface="+mn-cs"/>
              </a:rPr>
              <a:t>How will you set up a controlled experiment? </a:t>
            </a:r>
          </a:p>
        </p:txBody>
      </p:sp>
      <p:sp>
        <p:nvSpPr>
          <p:cNvPr id="5" name="TextBox 4"/>
          <p:cNvSpPr txBox="1">
            <a:spLocks noChangeArrowheads="1"/>
          </p:cNvSpPr>
          <p:nvPr/>
        </p:nvSpPr>
        <p:spPr bwMode="auto">
          <a:xfrm>
            <a:off x="323528" y="991601"/>
            <a:ext cx="864096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Here is one possibility:  The 100 plants will be divided into 4 groups as follows:</a:t>
            </a:r>
          </a:p>
        </p:txBody>
      </p:sp>
      <p:grpSp>
        <p:nvGrpSpPr>
          <p:cNvPr id="2" name="Group 1">
            <a:extLst>
              <a:ext uri="{FF2B5EF4-FFF2-40B4-BE49-F238E27FC236}">
                <a16:creationId xmlns:a16="http://schemas.microsoft.com/office/drawing/2014/main" id="{D9943A0B-EE78-72F9-C70C-E348DC18344F}"/>
              </a:ext>
            </a:extLst>
          </p:cNvPr>
          <p:cNvGrpSpPr/>
          <p:nvPr/>
        </p:nvGrpSpPr>
        <p:grpSpPr>
          <a:xfrm>
            <a:off x="323528" y="1816409"/>
            <a:ext cx="5696272" cy="1109052"/>
            <a:chOff x="323528" y="1816409"/>
            <a:chExt cx="5696272" cy="1109052"/>
          </a:xfrm>
        </p:grpSpPr>
        <p:sp>
          <p:nvSpPr>
            <p:cNvPr id="11" name="TextBox 10"/>
            <p:cNvSpPr txBox="1">
              <a:spLocks noChangeArrowheads="1"/>
            </p:cNvSpPr>
            <p:nvPr/>
          </p:nvSpPr>
          <p:spPr bwMode="auto">
            <a:xfrm>
              <a:off x="1371600" y="1988840"/>
              <a:ext cx="4648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t>Group 1:  </a:t>
              </a:r>
            </a:p>
            <a:p>
              <a:pPr eaLnBrk="1" hangingPunct="1"/>
              <a:r>
                <a:rPr lang="en-US" sz="2200" b="1" dirty="0"/>
                <a:t>25 plants will receive plain water.</a:t>
              </a:r>
            </a:p>
          </p:txBody>
        </p:sp>
        <p:pic>
          <p:nvPicPr>
            <p:cNvPr id="17" name="Picture 16">
              <a:extLst>
                <a:ext uri="{FF2B5EF4-FFF2-40B4-BE49-F238E27FC236}">
                  <a16:creationId xmlns:a16="http://schemas.microsoft.com/office/drawing/2014/main" id="{814EF5F5-DC7D-35B5-C8BE-7DE2CCE42E8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528" y="1816409"/>
              <a:ext cx="914400" cy="1109052"/>
            </a:xfrm>
            <a:prstGeom prst="rect">
              <a:avLst/>
            </a:prstGeom>
          </p:spPr>
        </p:pic>
      </p:grpSp>
      <p:grpSp>
        <p:nvGrpSpPr>
          <p:cNvPr id="4" name="Group 3">
            <a:extLst>
              <a:ext uri="{FF2B5EF4-FFF2-40B4-BE49-F238E27FC236}">
                <a16:creationId xmlns:a16="http://schemas.microsoft.com/office/drawing/2014/main" id="{88D4A08B-A487-6AD9-23CA-12524267870B}"/>
              </a:ext>
            </a:extLst>
          </p:cNvPr>
          <p:cNvGrpSpPr/>
          <p:nvPr/>
        </p:nvGrpSpPr>
        <p:grpSpPr>
          <a:xfrm>
            <a:off x="323528" y="3031011"/>
            <a:ext cx="5696272" cy="1109052"/>
            <a:chOff x="323528" y="3031011"/>
            <a:chExt cx="5696272" cy="1109052"/>
          </a:xfrm>
        </p:grpSpPr>
        <p:sp>
          <p:nvSpPr>
            <p:cNvPr id="12" name="TextBox 11"/>
            <p:cNvSpPr txBox="1">
              <a:spLocks noChangeArrowheads="1"/>
            </p:cNvSpPr>
            <p:nvPr/>
          </p:nvSpPr>
          <p:spPr bwMode="auto">
            <a:xfrm>
              <a:off x="1371600" y="3031011"/>
              <a:ext cx="46482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t>Group 2:  </a:t>
              </a:r>
            </a:p>
            <a:p>
              <a:pPr eaLnBrk="1" hangingPunct="1"/>
              <a:r>
                <a:rPr lang="en-US" sz="2200" b="1" dirty="0"/>
                <a:t>25 plants will receive a weak concentration of fertilizer.</a:t>
              </a:r>
            </a:p>
          </p:txBody>
        </p:sp>
        <p:pic>
          <p:nvPicPr>
            <p:cNvPr id="18" name="Picture 17">
              <a:extLst>
                <a:ext uri="{FF2B5EF4-FFF2-40B4-BE49-F238E27FC236}">
                  <a16:creationId xmlns:a16="http://schemas.microsoft.com/office/drawing/2014/main" id="{DF18A4BF-FF2F-39BA-4A63-1E115BA0D4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528" y="3031011"/>
              <a:ext cx="914400" cy="1109052"/>
            </a:xfrm>
            <a:prstGeom prst="rect">
              <a:avLst/>
            </a:prstGeom>
          </p:spPr>
        </p:pic>
      </p:grpSp>
      <p:grpSp>
        <p:nvGrpSpPr>
          <p:cNvPr id="7" name="Group 6">
            <a:extLst>
              <a:ext uri="{FF2B5EF4-FFF2-40B4-BE49-F238E27FC236}">
                <a16:creationId xmlns:a16="http://schemas.microsoft.com/office/drawing/2014/main" id="{CE9B47BC-206B-9B1D-2891-A1F252978861}"/>
              </a:ext>
            </a:extLst>
          </p:cNvPr>
          <p:cNvGrpSpPr/>
          <p:nvPr/>
        </p:nvGrpSpPr>
        <p:grpSpPr>
          <a:xfrm>
            <a:off x="323528" y="4296469"/>
            <a:ext cx="5696272" cy="1109052"/>
            <a:chOff x="323528" y="4296469"/>
            <a:chExt cx="5696272" cy="1109052"/>
          </a:xfrm>
        </p:grpSpPr>
        <p:sp>
          <p:nvSpPr>
            <p:cNvPr id="13" name="TextBox 12"/>
            <p:cNvSpPr txBox="1">
              <a:spLocks noChangeArrowheads="1"/>
            </p:cNvSpPr>
            <p:nvPr/>
          </p:nvSpPr>
          <p:spPr bwMode="auto">
            <a:xfrm>
              <a:off x="1371600" y="4296469"/>
              <a:ext cx="46482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t>Group 3:  </a:t>
              </a:r>
            </a:p>
            <a:p>
              <a:pPr eaLnBrk="1" hangingPunct="1"/>
              <a:r>
                <a:rPr lang="en-US" sz="2200" b="1" dirty="0"/>
                <a:t>25 plants will receive a medium concentration of fertilizer.</a:t>
              </a:r>
            </a:p>
          </p:txBody>
        </p:sp>
        <p:pic>
          <p:nvPicPr>
            <p:cNvPr id="19" name="Picture 18">
              <a:extLst>
                <a:ext uri="{FF2B5EF4-FFF2-40B4-BE49-F238E27FC236}">
                  <a16:creationId xmlns:a16="http://schemas.microsoft.com/office/drawing/2014/main" id="{88F32C36-D3BB-9866-57BE-51DA41676F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528" y="4296469"/>
              <a:ext cx="914400" cy="1109052"/>
            </a:xfrm>
            <a:prstGeom prst="rect">
              <a:avLst/>
            </a:prstGeom>
          </p:spPr>
        </p:pic>
      </p:grpSp>
      <p:grpSp>
        <p:nvGrpSpPr>
          <p:cNvPr id="8" name="Group 7">
            <a:extLst>
              <a:ext uri="{FF2B5EF4-FFF2-40B4-BE49-F238E27FC236}">
                <a16:creationId xmlns:a16="http://schemas.microsoft.com/office/drawing/2014/main" id="{AD35AC14-0036-8C3C-0171-03B5490E3B97}"/>
              </a:ext>
            </a:extLst>
          </p:cNvPr>
          <p:cNvGrpSpPr/>
          <p:nvPr/>
        </p:nvGrpSpPr>
        <p:grpSpPr>
          <a:xfrm>
            <a:off x="323528" y="5561927"/>
            <a:ext cx="5696272" cy="1109052"/>
            <a:chOff x="323528" y="5561927"/>
            <a:chExt cx="5696272" cy="1109052"/>
          </a:xfrm>
        </p:grpSpPr>
        <p:sp>
          <p:nvSpPr>
            <p:cNvPr id="14" name="TextBox 13"/>
            <p:cNvSpPr txBox="1">
              <a:spLocks noChangeArrowheads="1"/>
            </p:cNvSpPr>
            <p:nvPr/>
          </p:nvSpPr>
          <p:spPr bwMode="auto">
            <a:xfrm>
              <a:off x="1371600" y="5561927"/>
              <a:ext cx="46482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dirty="0"/>
                <a:t>Group 4:  </a:t>
              </a:r>
            </a:p>
            <a:p>
              <a:pPr eaLnBrk="1" hangingPunct="1"/>
              <a:r>
                <a:rPr lang="en-US" sz="2200" b="1" dirty="0"/>
                <a:t>25 plants will receive a high concentration of fertilizer.</a:t>
              </a:r>
            </a:p>
          </p:txBody>
        </p:sp>
        <p:pic>
          <p:nvPicPr>
            <p:cNvPr id="20" name="Picture 19">
              <a:extLst>
                <a:ext uri="{FF2B5EF4-FFF2-40B4-BE49-F238E27FC236}">
                  <a16:creationId xmlns:a16="http://schemas.microsoft.com/office/drawing/2014/main" id="{0CB0C2E8-A98D-55AA-9AD6-C1E07C735B8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528" y="5561927"/>
              <a:ext cx="914400" cy="1109052"/>
            </a:xfrm>
            <a:prstGeom prst="rect">
              <a:avLst/>
            </a:prstGeom>
          </p:spPr>
        </p:pic>
      </p:grpSp>
      <p:sp>
        <p:nvSpPr>
          <p:cNvPr id="28677" name="TextBox 5"/>
          <p:cNvSpPr txBox="1">
            <a:spLocks noChangeArrowheads="1"/>
          </p:cNvSpPr>
          <p:nvPr/>
        </p:nvSpPr>
        <p:spPr bwMode="auto">
          <a:xfrm>
            <a:off x="5796136" y="3933056"/>
            <a:ext cx="3168352" cy="267765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521B93"/>
                </a:solidFill>
              </a:rPr>
              <a:t>The plants will be watered daily.</a:t>
            </a:r>
          </a:p>
          <a:p>
            <a:pPr algn="ctr" eaLnBrk="1" hangingPunct="1">
              <a:defRPr/>
            </a:pPr>
            <a:r>
              <a:rPr lang="en-US" b="1" dirty="0">
                <a:solidFill>
                  <a:srgbClr val="521B93"/>
                </a:solidFill>
              </a:rPr>
              <a:t>Over a period of a month, the plants will be measured to see which ones grew the tallest.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8677"/>
                                        </p:tgtEl>
                                        <p:attrNameLst>
                                          <p:attrName>style.visibility</p:attrName>
                                        </p:attrNameLst>
                                      </p:cBhvr>
                                      <p:to>
                                        <p:strVal val="visible"/>
                                      </p:to>
                                    </p:set>
                                    <p:animEffect transition="in" filter="diamond(in)">
                                      <p:cBhvr>
                                        <p:cTn id="46"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86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16FEB2-2815-921D-DAF6-0FE7998FF5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5400000">
            <a:off x="915751" y="3793493"/>
            <a:ext cx="2664296" cy="3231455"/>
          </a:xfrm>
          <a:prstGeom prst="rect">
            <a:avLst/>
          </a:prstGeom>
        </p:spPr>
      </p:pic>
      <p:sp>
        <p:nvSpPr>
          <p:cNvPr id="9" name="TextBox 8"/>
          <p:cNvSpPr txBox="1"/>
          <p:nvPr/>
        </p:nvSpPr>
        <p:spPr>
          <a:xfrm>
            <a:off x="4589027" y="8580"/>
            <a:ext cx="4557547" cy="707886"/>
          </a:xfrm>
          <a:prstGeom prst="rect">
            <a:avLst/>
          </a:prstGeom>
          <a:solidFill>
            <a:srgbClr val="CAEEFF"/>
          </a:solidFill>
        </p:spPr>
        <p:txBody>
          <a:bodyPr wrap="square" anchor="b">
            <a:spAutoFit/>
          </a:bodyPr>
          <a:lstStyle/>
          <a:p>
            <a:pPr algn="ctr">
              <a:defRPr/>
            </a:pPr>
            <a:r>
              <a:rPr lang="en-US" sz="4000" dirty="0">
                <a:latin typeface="Franklin Gothic Medium" panose="020B0603020102020204" pitchFamily="34" charset="0"/>
                <a:ea typeface="+mn-ea"/>
                <a:cs typeface="Apple Casual"/>
              </a:rPr>
              <a:t>Experimental Group</a:t>
            </a:r>
          </a:p>
        </p:txBody>
      </p:sp>
      <p:sp>
        <p:nvSpPr>
          <p:cNvPr id="8" name="TextBox 7"/>
          <p:cNvSpPr txBox="1"/>
          <p:nvPr/>
        </p:nvSpPr>
        <p:spPr>
          <a:xfrm>
            <a:off x="0" y="8580"/>
            <a:ext cx="4648200" cy="707886"/>
          </a:xfrm>
          <a:prstGeom prst="rect">
            <a:avLst/>
          </a:prstGeom>
          <a:solidFill>
            <a:srgbClr val="F0FFCC"/>
          </a:solidFill>
        </p:spPr>
        <p:txBody>
          <a:bodyPr anchor="b">
            <a:spAutoFit/>
          </a:bodyPr>
          <a:lstStyle/>
          <a:p>
            <a:pPr algn="ctr">
              <a:defRPr/>
            </a:pPr>
            <a:r>
              <a:rPr lang="en-US" sz="4000" dirty="0">
                <a:latin typeface="Franklin Gothic Medium" panose="020B0603020102020204" pitchFamily="34" charset="0"/>
                <a:ea typeface="+mn-ea"/>
                <a:cs typeface="Apple Casual"/>
              </a:rPr>
              <a:t>Control Group</a:t>
            </a:r>
          </a:p>
        </p:txBody>
      </p:sp>
      <p:cxnSp>
        <p:nvCxnSpPr>
          <p:cNvPr id="3" name="Straight Connector 2"/>
          <p:cNvCxnSpPr/>
          <p:nvPr/>
        </p:nvCxnSpPr>
        <p:spPr>
          <a:xfrm rot="5400000">
            <a:off x="1181100" y="3390900"/>
            <a:ext cx="6858000" cy="76200"/>
          </a:xfrm>
          <a:prstGeom prst="line">
            <a:avLst/>
          </a:prstGeom>
          <a:ln w="38100">
            <a:solidFill>
              <a:schemeClr val="tx1"/>
            </a:solidFill>
          </a:ln>
          <a:effectLst/>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685800"/>
            <a:ext cx="9144000" cy="1588"/>
          </a:xfrm>
          <a:prstGeom prst="line">
            <a:avLst/>
          </a:prstGeom>
          <a:ln w="38100">
            <a:solidFill>
              <a:schemeClr val="tx1"/>
            </a:solidFill>
          </a:ln>
          <a:effectLst/>
        </p:spPr>
        <p:style>
          <a:lnRef idx="2">
            <a:schemeClr val="accent4"/>
          </a:lnRef>
          <a:fillRef idx="0">
            <a:schemeClr val="accent4"/>
          </a:fillRef>
          <a:effectRef idx="1">
            <a:schemeClr val="accent4"/>
          </a:effectRef>
          <a:fontRef idx="minor">
            <a:schemeClr val="tx1"/>
          </a:fontRef>
        </p:style>
      </p:cxnSp>
      <p:sp>
        <p:nvSpPr>
          <p:cNvPr id="10" name="TextBox 9"/>
          <p:cNvSpPr txBox="1">
            <a:spLocks noChangeArrowheads="1"/>
          </p:cNvSpPr>
          <p:nvPr/>
        </p:nvSpPr>
        <p:spPr bwMode="auto">
          <a:xfrm>
            <a:off x="-1" y="838200"/>
            <a:ext cx="4648199" cy="3585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t>What is the control group in this experiment?</a:t>
            </a:r>
          </a:p>
          <a:p>
            <a:pPr algn="ctr" eaLnBrk="1" hangingPunct="1"/>
            <a:r>
              <a:rPr lang="en-US" sz="2800" b="1" dirty="0"/>
              <a:t>  </a:t>
            </a:r>
          </a:p>
          <a:p>
            <a:pPr algn="ctr" eaLnBrk="1" hangingPunct="1"/>
            <a:r>
              <a:rPr lang="en-US" sz="2800" b="1" dirty="0">
                <a:solidFill>
                  <a:srgbClr val="801A74"/>
                </a:solidFill>
              </a:rPr>
              <a:t>The control group consists of the 25 plants that are receiving plain water.   </a:t>
            </a:r>
          </a:p>
          <a:p>
            <a:pPr algn="ctr" eaLnBrk="1" hangingPunct="1"/>
            <a:endParaRPr lang="en-US" sz="3100" dirty="0">
              <a:solidFill>
                <a:srgbClr val="801A74"/>
              </a:solidFill>
            </a:endParaRPr>
          </a:p>
        </p:txBody>
      </p:sp>
      <p:sp>
        <p:nvSpPr>
          <p:cNvPr id="11" name="TextBox 10"/>
          <p:cNvSpPr txBox="1">
            <a:spLocks noChangeArrowheads="1"/>
          </p:cNvSpPr>
          <p:nvPr/>
        </p:nvSpPr>
        <p:spPr bwMode="auto">
          <a:xfrm>
            <a:off x="4648198" y="3587492"/>
            <a:ext cx="4419600" cy="3077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700" b="1" dirty="0"/>
              <a:t>What is the experimental group in this experiment?</a:t>
            </a:r>
          </a:p>
          <a:p>
            <a:pPr algn="ctr" eaLnBrk="1" hangingPunct="1"/>
            <a:r>
              <a:rPr lang="en-US" sz="2800" b="1" dirty="0">
                <a:solidFill>
                  <a:srgbClr val="7F1A73"/>
                </a:solidFill>
              </a:rPr>
              <a:t>The experimental group consists of the 75 plants that are receiving various concentrations of fertilizer.</a:t>
            </a:r>
          </a:p>
        </p:txBody>
      </p:sp>
      <p:pic>
        <p:nvPicPr>
          <p:cNvPr id="4" name="Picture 3">
            <a:extLst>
              <a:ext uri="{FF2B5EF4-FFF2-40B4-BE49-F238E27FC236}">
                <a16:creationId xmlns:a16="http://schemas.microsoft.com/office/drawing/2014/main" id="{4FE99EE4-53DE-9E8B-F9BE-FCD26FD7567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6200000" flipH="1">
            <a:off x="5642975" y="460873"/>
            <a:ext cx="2664296" cy="3231455"/>
          </a:xfrm>
          <a:prstGeom prst="rect">
            <a:avLst/>
          </a:prstGeom>
        </p:spPr>
      </p:pic>
      <p:sp>
        <p:nvSpPr>
          <p:cNvPr id="5" name="Rectangle 4">
            <a:extLst>
              <a:ext uri="{FF2B5EF4-FFF2-40B4-BE49-F238E27FC236}">
                <a16:creationId xmlns:a16="http://schemas.microsoft.com/office/drawing/2014/main" id="{20990C5A-B8DC-36EF-7125-3842700C3912}"/>
              </a:ext>
            </a:extLst>
          </p:cNvPr>
          <p:cNvSpPr/>
          <p:nvPr/>
        </p:nvSpPr>
        <p:spPr>
          <a:xfrm>
            <a:off x="32166" y="22578"/>
            <a:ext cx="9093531" cy="6821424"/>
          </a:xfrm>
          <a:prstGeom prst="rect">
            <a:avLst/>
          </a:prstGeom>
          <a:noFill/>
          <a:ln w="76200">
            <a:solidFill>
              <a:srgbClr val="155D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1000" fill="hold"/>
                                        <p:tgtEl>
                                          <p:spTgt spid="10">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8084B7-B345-35EE-A922-E96803CAD6A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0" y="1371600"/>
            <a:ext cx="2903076" cy="3773998"/>
          </a:xfrm>
          <a:prstGeom prst="rect">
            <a:avLst/>
          </a:prstGeom>
        </p:spPr>
      </p:pic>
      <p:sp>
        <p:nvSpPr>
          <p:cNvPr id="9" name="TextBox 8"/>
          <p:cNvSpPr txBox="1"/>
          <p:nvPr/>
        </p:nvSpPr>
        <p:spPr>
          <a:xfrm>
            <a:off x="342900" y="5254500"/>
            <a:ext cx="8458200" cy="1292225"/>
          </a:xfrm>
          <a:prstGeom prst="rect">
            <a:avLst/>
          </a:prstGeom>
          <a:ln w="38100" cap="flat" cmpd="sng" algn="ctr">
            <a:solidFill>
              <a:srgbClr val="D5002A"/>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b="1" dirty="0">
                <a:solidFill>
                  <a:schemeClr val="tx1"/>
                </a:solidFill>
              </a:rPr>
              <a:t>What variable is being changed in this experiment?</a:t>
            </a:r>
          </a:p>
          <a:p>
            <a:pPr algn="ctr">
              <a:defRPr/>
            </a:pPr>
            <a:r>
              <a:rPr lang="en-US" sz="2600" b="1" dirty="0">
                <a:solidFill>
                  <a:srgbClr val="7F1A73"/>
                </a:solidFill>
              </a:rPr>
              <a:t>The variable being changed is the amount of fertilizer received by each group of plants.</a:t>
            </a:r>
          </a:p>
        </p:txBody>
      </p:sp>
      <p:sp>
        <p:nvSpPr>
          <p:cNvPr id="2" name="TextBox 1"/>
          <p:cNvSpPr txBox="1"/>
          <p:nvPr/>
        </p:nvSpPr>
        <p:spPr>
          <a:xfrm>
            <a:off x="152400" y="116632"/>
            <a:ext cx="8839200" cy="954107"/>
          </a:xfrm>
          <a:prstGeom prst="rect">
            <a:avLst/>
          </a:prstGeom>
          <a:ln w="57150">
            <a:solidFill>
              <a:srgbClr val="28A79A"/>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solidFill>
                  <a:srgbClr val="FFF62D"/>
                </a:solidFill>
                <a:latin typeface="Franklin Gothic Medium" panose="020B0603020102020204" pitchFamily="34" charset="0"/>
                <a:cs typeface="Charcoal CY"/>
              </a:rPr>
              <a:t>In a “controlled experiment”, all variables must be kept constant except the one variable that is being changed.</a:t>
            </a:r>
          </a:p>
        </p:txBody>
      </p:sp>
      <p:sp>
        <p:nvSpPr>
          <p:cNvPr id="6" name="TextBox 5">
            <a:extLst>
              <a:ext uri="{FF2B5EF4-FFF2-40B4-BE49-F238E27FC236}">
                <a16:creationId xmlns:a16="http://schemas.microsoft.com/office/drawing/2014/main" id="{C773D929-E03D-7573-AD83-878AF7C1E478}"/>
              </a:ext>
            </a:extLst>
          </p:cNvPr>
          <p:cNvSpPr txBox="1"/>
          <p:nvPr/>
        </p:nvSpPr>
        <p:spPr>
          <a:xfrm>
            <a:off x="2483768" y="1389236"/>
            <a:ext cx="6507832" cy="954107"/>
          </a:xfrm>
          <a:prstGeom prst="rect">
            <a:avLst/>
          </a:prstGeom>
          <a:noFill/>
        </p:spPr>
        <p:txBody>
          <a:bodyPr wrap="square">
            <a:spAutoFit/>
          </a:bodyPr>
          <a:lstStyle/>
          <a:p>
            <a:pPr algn="ctr" eaLnBrk="1" hangingPunct="1"/>
            <a:r>
              <a:rPr lang="en-US" sz="2800" dirty="0">
                <a:solidFill>
                  <a:srgbClr val="D5002A"/>
                </a:solidFill>
                <a:latin typeface="Franklin Gothic Medium" panose="020B0603020102020204" pitchFamily="34" charset="0"/>
                <a:cs typeface="Apple Casual" charset="0"/>
              </a:rPr>
              <a:t>What variables must be kept constant in this experiment?</a:t>
            </a:r>
          </a:p>
        </p:txBody>
      </p:sp>
      <p:sp>
        <p:nvSpPr>
          <p:cNvPr id="8" name="TextBox 7"/>
          <p:cNvSpPr txBox="1">
            <a:spLocks noChangeArrowheads="1"/>
          </p:cNvSpPr>
          <p:nvPr/>
        </p:nvSpPr>
        <p:spPr bwMode="auto">
          <a:xfrm>
            <a:off x="2741914" y="2406551"/>
            <a:ext cx="6402086"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60375" indent="-460375" eaLnBrk="1" hangingPunct="1">
              <a:buFont typeface="Wingdings" pitchFamily="2" charset="2"/>
              <a:buChar char="ü"/>
            </a:pPr>
            <a:r>
              <a:rPr lang="en-US" dirty="0">
                <a:latin typeface="Franklin Gothic Medium" panose="020B0603020102020204" pitchFamily="34" charset="0"/>
                <a:cs typeface="Apple Casual" charset="0"/>
              </a:rPr>
              <a:t> All plants must receive the same amount of fluid each day.</a:t>
            </a:r>
          </a:p>
          <a:p>
            <a:pPr marL="460375" indent="-460375" eaLnBrk="1" hangingPunct="1">
              <a:buFont typeface="Wingdings" pitchFamily="2" charset="2"/>
              <a:buChar char="ü"/>
            </a:pPr>
            <a:r>
              <a:rPr lang="en-US" dirty="0">
                <a:latin typeface="Franklin Gothic Medium" panose="020B0603020102020204" pitchFamily="34" charset="0"/>
                <a:cs typeface="Apple Casual" charset="0"/>
              </a:rPr>
              <a:t>All plants are grown in pots of equal size.  </a:t>
            </a:r>
          </a:p>
          <a:p>
            <a:pPr marL="460375" indent="-460375" eaLnBrk="1" hangingPunct="1">
              <a:buFont typeface="Wingdings" pitchFamily="2" charset="2"/>
              <a:buChar char="ü"/>
            </a:pPr>
            <a:r>
              <a:rPr lang="en-US" dirty="0">
                <a:latin typeface="Franklin Gothic Medium" panose="020B0603020102020204" pitchFamily="34" charset="0"/>
                <a:cs typeface="Apple Casual" charset="0"/>
              </a:rPr>
              <a:t>All plants are grown at the same temperature.  </a:t>
            </a:r>
          </a:p>
          <a:p>
            <a:pPr marL="460375" indent="-460375" eaLnBrk="1" hangingPunct="1">
              <a:buFont typeface="Wingdings" pitchFamily="2" charset="2"/>
              <a:buChar char="ü"/>
            </a:pPr>
            <a:r>
              <a:rPr lang="en-US" dirty="0">
                <a:latin typeface="Franklin Gothic Medium" panose="020B0603020102020204" pitchFamily="34" charset="0"/>
                <a:cs typeface="Apple Casual" charset="0"/>
              </a:rPr>
              <a:t>All plants receive the same amount of sunlight.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 calcmode="lin" valueType="num">
                                      <p:cBhvr>
                                        <p:cTn id="37" dur="500" fill="hold"/>
                                        <p:tgtEl>
                                          <p:spTgt spid="9">
                                            <p:bg/>
                                          </p:spTgt>
                                        </p:tgtEl>
                                        <p:attrNameLst>
                                          <p:attrName>ppt_w</p:attrName>
                                        </p:attrNameLst>
                                      </p:cBhvr>
                                      <p:tavLst>
                                        <p:tav tm="0">
                                          <p:val>
                                            <p:fltVal val="0"/>
                                          </p:val>
                                        </p:tav>
                                        <p:tav tm="100000">
                                          <p:val>
                                            <p:strVal val="#ppt_w"/>
                                          </p:val>
                                        </p:tav>
                                      </p:tavLst>
                                    </p:anim>
                                    <p:anim calcmode="lin" valueType="num">
                                      <p:cBhvr>
                                        <p:cTn id="38" dur="500" fill="hold"/>
                                        <p:tgtEl>
                                          <p:spTgt spid="9">
                                            <p:bg/>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p:cTn id="4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02467" y="1406260"/>
            <a:ext cx="744153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314700" indent="-3314700" eaLnBrk="1" hangingPunct="1"/>
            <a:r>
              <a:rPr lang="en-US" sz="2100" dirty="0">
                <a:latin typeface="Franklin Gothic Medium" panose="020B0603020102020204" pitchFamily="34" charset="0"/>
              </a:rPr>
              <a:t>Group 1 (Control Group):  Grew to an average height of 15 cm.</a:t>
            </a:r>
          </a:p>
          <a:p>
            <a:pPr eaLnBrk="1" hangingPunct="1"/>
            <a:endParaRPr lang="en-US" sz="1200" dirty="0">
              <a:latin typeface="Franklin Gothic Medium" panose="020B0603020102020204" pitchFamily="34" charset="0"/>
            </a:endParaRPr>
          </a:p>
          <a:p>
            <a:pPr marL="3033713" indent="-3033713" eaLnBrk="1" hangingPunct="1"/>
            <a:r>
              <a:rPr lang="en-US" sz="2100" dirty="0">
                <a:latin typeface="Franklin Gothic Medium" panose="020B0603020102020204" pitchFamily="34" charset="0"/>
              </a:rPr>
              <a:t>Group 2 (Weak conc.):  Grew to an average height of 35 cm.</a:t>
            </a:r>
          </a:p>
          <a:p>
            <a:pPr eaLnBrk="1" hangingPunct="1"/>
            <a:endParaRPr lang="en-US" sz="1200" dirty="0">
              <a:latin typeface="Franklin Gothic Medium" panose="020B0603020102020204" pitchFamily="34" charset="0"/>
            </a:endParaRPr>
          </a:p>
          <a:p>
            <a:pPr marL="3314700" indent="-3314700" eaLnBrk="1" hangingPunct="1"/>
            <a:r>
              <a:rPr lang="en-US" sz="2100" dirty="0">
                <a:latin typeface="Franklin Gothic Medium" panose="020B0603020102020204" pitchFamily="34" charset="0"/>
              </a:rPr>
              <a:t>Group 3 (Medium conc.):  Grew to an average height of 28 cm.</a:t>
            </a:r>
          </a:p>
          <a:p>
            <a:pPr eaLnBrk="1" hangingPunct="1"/>
            <a:endParaRPr lang="en-US" sz="1200" dirty="0">
              <a:latin typeface="Franklin Gothic Medium" panose="020B0603020102020204" pitchFamily="34" charset="0"/>
            </a:endParaRPr>
          </a:p>
          <a:p>
            <a:pPr marL="2865438" indent="-2865438" eaLnBrk="1" hangingPunct="1"/>
            <a:r>
              <a:rPr lang="en-US" sz="2100" dirty="0">
                <a:latin typeface="Franklin Gothic Medium" panose="020B0603020102020204" pitchFamily="34" charset="0"/>
              </a:rPr>
              <a:t>Group 4 (High conc.):  Grew to an average height of 10 cm.</a:t>
            </a:r>
          </a:p>
        </p:txBody>
      </p:sp>
      <p:sp>
        <p:nvSpPr>
          <p:cNvPr id="5" name="TextBox 4"/>
          <p:cNvSpPr txBox="1"/>
          <p:nvPr/>
        </p:nvSpPr>
        <p:spPr>
          <a:xfrm>
            <a:off x="152400" y="4828475"/>
            <a:ext cx="7443936" cy="1692771"/>
          </a:xfrm>
          <a:prstGeom prst="rect">
            <a:avLst/>
          </a:prstGeom>
          <a:solidFill>
            <a:srgbClr val="B7FAF1"/>
          </a:solidFill>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en-US" sz="2600" b="1" dirty="0">
                <a:solidFill>
                  <a:schemeClr val="tx1"/>
                </a:solidFill>
              </a:rPr>
              <a:t>We hypothesized that the orchids would grow best with a medium concentration of fertilizer.</a:t>
            </a:r>
          </a:p>
          <a:p>
            <a:pPr>
              <a:defRPr/>
            </a:pPr>
            <a:r>
              <a:rPr lang="en-US" sz="2600" b="1" dirty="0">
                <a:solidFill>
                  <a:schemeClr val="tx1"/>
                </a:solidFill>
              </a:rPr>
              <a:t>The results do not support this.  </a:t>
            </a:r>
          </a:p>
          <a:p>
            <a:pPr>
              <a:defRPr/>
            </a:pPr>
            <a:r>
              <a:rPr lang="en-US" sz="2600" b="1" dirty="0">
                <a:solidFill>
                  <a:schemeClr val="tx1"/>
                </a:solidFill>
              </a:rPr>
              <a:t>The results do not support our hypothesis.</a:t>
            </a:r>
          </a:p>
        </p:txBody>
      </p:sp>
      <p:sp>
        <p:nvSpPr>
          <p:cNvPr id="3" name="TextBox 2">
            <a:extLst>
              <a:ext uri="{FF2B5EF4-FFF2-40B4-BE49-F238E27FC236}">
                <a16:creationId xmlns:a16="http://schemas.microsoft.com/office/drawing/2014/main" id="{4E8CBCCB-CEB5-A8CB-9160-928452B7D6C7}"/>
              </a:ext>
            </a:extLst>
          </p:cNvPr>
          <p:cNvSpPr txBox="1"/>
          <p:nvPr/>
        </p:nvSpPr>
        <p:spPr>
          <a:xfrm>
            <a:off x="152400" y="116632"/>
            <a:ext cx="8839200" cy="954107"/>
          </a:xfrm>
          <a:prstGeom prst="rect">
            <a:avLst/>
          </a:prstGeom>
          <a:solidFill>
            <a:srgbClr val="DFBFEB"/>
          </a:solidFill>
          <a:ln w="57150">
            <a:solidFill>
              <a:srgbClr val="28A79A"/>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solidFill>
                  <a:schemeClr val="tx1"/>
                </a:solidFill>
                <a:latin typeface="Franklin Gothic Medium" panose="020B0603020102020204" pitchFamily="34" charset="0"/>
                <a:cs typeface="Charcoal CY"/>
              </a:rPr>
              <a:t>After one month of measuring the orchids, the following data is obtained:</a:t>
            </a:r>
          </a:p>
        </p:txBody>
      </p:sp>
      <p:pic>
        <p:nvPicPr>
          <p:cNvPr id="22530" name="Picture 2" descr="MC900413636.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496" y="908720"/>
            <a:ext cx="1666971" cy="2934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MC900413636.WMF">
            <a:extLst>
              <a:ext uri="{FF2B5EF4-FFF2-40B4-BE49-F238E27FC236}">
                <a16:creationId xmlns:a16="http://schemas.microsoft.com/office/drawing/2014/main" id="{9C8F44B0-597D-96BF-BF8B-6DDF959EEF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41533" y="3802514"/>
            <a:ext cx="1666971" cy="2934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42D2556E-7221-6072-07EE-577E9F2454F2}"/>
              </a:ext>
            </a:extLst>
          </p:cNvPr>
          <p:cNvSpPr txBox="1"/>
          <p:nvPr/>
        </p:nvSpPr>
        <p:spPr>
          <a:xfrm>
            <a:off x="1475656" y="3609810"/>
            <a:ext cx="6408712" cy="954107"/>
          </a:xfrm>
          <a:prstGeom prst="rect">
            <a:avLst/>
          </a:prstGeom>
          <a:noFill/>
        </p:spPr>
        <p:txBody>
          <a:bodyPr wrap="square">
            <a:spAutoFit/>
          </a:bodyPr>
          <a:lstStyle/>
          <a:p>
            <a:pPr>
              <a:defRPr/>
            </a:pPr>
            <a:r>
              <a:rPr lang="en-US" sz="2800" b="1" dirty="0">
                <a:solidFill>
                  <a:srgbClr val="4A5D3F"/>
                </a:solidFill>
              </a:rPr>
              <a:t>Is your hypothesis supported or not supported by these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 calcmode="lin" valueType="num">
                                      <p:cBhvr>
                                        <p:cTn id="45" dur="500" fill="hold"/>
                                        <p:tgtEl>
                                          <p:spTgt spid="5">
                                            <p:bg/>
                                          </p:spTgt>
                                        </p:tgtEl>
                                        <p:attrNameLst>
                                          <p:attrName>ppt_w</p:attrName>
                                        </p:attrNameLst>
                                      </p:cBhvr>
                                      <p:tavLst>
                                        <p:tav tm="0">
                                          <p:val>
                                            <p:fltVal val="0"/>
                                          </p:val>
                                        </p:tav>
                                        <p:tav tm="100000">
                                          <p:val>
                                            <p:strVal val="#ppt_w"/>
                                          </p:val>
                                        </p:tav>
                                      </p:tavLst>
                                    </p:anim>
                                    <p:anim calcmode="lin" valueType="num">
                                      <p:cBhvr>
                                        <p:cTn id="46"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calcmode="lin" valueType="num">
                                      <p:cBhvr>
                                        <p:cTn id="5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02467" y="1406260"/>
            <a:ext cx="744153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314700" indent="-3314700" eaLnBrk="1" hangingPunct="1"/>
            <a:r>
              <a:rPr lang="en-US" sz="2100" dirty="0">
                <a:latin typeface="Franklin Gothic Medium" panose="020B0603020102020204" pitchFamily="34" charset="0"/>
              </a:rPr>
              <a:t>Group 1 (Control Group):  Grew to an average height of 15 cm.</a:t>
            </a:r>
          </a:p>
          <a:p>
            <a:pPr eaLnBrk="1" hangingPunct="1"/>
            <a:endParaRPr lang="en-US" sz="1200" dirty="0">
              <a:latin typeface="Franklin Gothic Medium" panose="020B0603020102020204" pitchFamily="34" charset="0"/>
            </a:endParaRPr>
          </a:p>
          <a:p>
            <a:pPr marL="3033713" indent="-3033713" eaLnBrk="1" hangingPunct="1"/>
            <a:r>
              <a:rPr lang="en-US" sz="2100" dirty="0">
                <a:latin typeface="Franklin Gothic Medium" panose="020B0603020102020204" pitchFamily="34" charset="0"/>
              </a:rPr>
              <a:t>Group 2 (Weak conc.):  Grew to an average height of 35 cm.</a:t>
            </a:r>
          </a:p>
          <a:p>
            <a:pPr eaLnBrk="1" hangingPunct="1"/>
            <a:endParaRPr lang="en-US" sz="1200" dirty="0">
              <a:latin typeface="Franklin Gothic Medium" panose="020B0603020102020204" pitchFamily="34" charset="0"/>
            </a:endParaRPr>
          </a:p>
          <a:p>
            <a:pPr marL="3314700" indent="-3314700" eaLnBrk="1" hangingPunct="1"/>
            <a:r>
              <a:rPr lang="en-US" sz="2100" dirty="0">
                <a:latin typeface="Franklin Gothic Medium" panose="020B0603020102020204" pitchFamily="34" charset="0"/>
              </a:rPr>
              <a:t>Group 3 (Medium conc.):  Grew to an average height of 28 cm.</a:t>
            </a:r>
          </a:p>
          <a:p>
            <a:pPr eaLnBrk="1" hangingPunct="1"/>
            <a:endParaRPr lang="en-US" sz="1200" dirty="0">
              <a:latin typeface="Franklin Gothic Medium" panose="020B0603020102020204" pitchFamily="34" charset="0"/>
            </a:endParaRPr>
          </a:p>
          <a:p>
            <a:pPr marL="2865438" indent="-2865438" eaLnBrk="1" hangingPunct="1"/>
            <a:r>
              <a:rPr lang="en-US" sz="2100" dirty="0">
                <a:latin typeface="Franklin Gothic Medium" panose="020B0603020102020204" pitchFamily="34" charset="0"/>
              </a:rPr>
              <a:t>Group 4 (High conc.):  Grew to an average height of 10 cm.</a:t>
            </a:r>
          </a:p>
        </p:txBody>
      </p:sp>
      <p:sp>
        <p:nvSpPr>
          <p:cNvPr id="3" name="TextBox 2">
            <a:extLst>
              <a:ext uri="{FF2B5EF4-FFF2-40B4-BE49-F238E27FC236}">
                <a16:creationId xmlns:a16="http://schemas.microsoft.com/office/drawing/2014/main" id="{4E8CBCCB-CEB5-A8CB-9160-928452B7D6C7}"/>
              </a:ext>
            </a:extLst>
          </p:cNvPr>
          <p:cNvSpPr txBox="1"/>
          <p:nvPr/>
        </p:nvSpPr>
        <p:spPr>
          <a:xfrm>
            <a:off x="152400" y="116632"/>
            <a:ext cx="8839200" cy="954107"/>
          </a:xfrm>
          <a:prstGeom prst="rect">
            <a:avLst/>
          </a:prstGeom>
          <a:solidFill>
            <a:srgbClr val="DFBFEB"/>
          </a:solidFill>
          <a:ln w="57150">
            <a:solidFill>
              <a:srgbClr val="28A79A"/>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solidFill>
                  <a:schemeClr val="tx1"/>
                </a:solidFill>
                <a:latin typeface="Franklin Gothic Medium" panose="020B0603020102020204" pitchFamily="34" charset="0"/>
                <a:cs typeface="Charcoal CY"/>
              </a:rPr>
              <a:t>After one month of measuring the orchids, the following data is obtained:</a:t>
            </a:r>
          </a:p>
        </p:txBody>
      </p:sp>
      <p:pic>
        <p:nvPicPr>
          <p:cNvPr id="22530" name="Picture 2" descr="MC900413636.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496" y="908720"/>
            <a:ext cx="1666971" cy="2934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MC900413636.WMF">
            <a:extLst>
              <a:ext uri="{FF2B5EF4-FFF2-40B4-BE49-F238E27FC236}">
                <a16:creationId xmlns:a16="http://schemas.microsoft.com/office/drawing/2014/main" id="{9C8F44B0-597D-96BF-BF8B-6DDF959EEF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41533" y="3802514"/>
            <a:ext cx="1666971" cy="2934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781782-3E5F-C9A6-35F3-6EE1401DF006}"/>
              </a:ext>
            </a:extLst>
          </p:cNvPr>
          <p:cNvSpPr txBox="1"/>
          <p:nvPr/>
        </p:nvSpPr>
        <p:spPr>
          <a:xfrm>
            <a:off x="278733" y="4838662"/>
            <a:ext cx="7162800" cy="1815882"/>
          </a:xfrm>
          <a:prstGeom prst="rect">
            <a:avLst/>
          </a:prstGeom>
          <a:solidFill>
            <a:srgbClr val="F7FFCC"/>
          </a:solidFill>
        </p:spPr>
        <p:style>
          <a:lnRef idx="3">
            <a:schemeClr val="lt1"/>
          </a:lnRef>
          <a:fillRef idx="1">
            <a:schemeClr val="accent6"/>
          </a:fillRef>
          <a:effectRef idx="1">
            <a:schemeClr val="accent6"/>
          </a:effectRef>
          <a:fontRef idx="minor">
            <a:schemeClr val="lt1"/>
          </a:fontRef>
        </p:style>
        <p:txBody>
          <a:bodyPr>
            <a:spAutoFit/>
          </a:bodyPr>
          <a:lstStyle/>
          <a:p>
            <a:pPr marL="565150" indent="-276225">
              <a:buFont typeface="Wingdings" charset="2"/>
              <a:buChar char="§"/>
              <a:defRPr/>
            </a:pPr>
            <a:r>
              <a:rPr lang="en-US" sz="2800" b="1" dirty="0">
                <a:solidFill>
                  <a:srgbClr val="002060"/>
                </a:solidFill>
              </a:rPr>
              <a:t>Orchids grow best with a weak concentration of fertilizer.</a:t>
            </a:r>
          </a:p>
          <a:p>
            <a:pPr marL="565150" indent="-276225">
              <a:buFont typeface="Wingdings" charset="2"/>
              <a:buChar char="§"/>
              <a:defRPr/>
            </a:pPr>
            <a:r>
              <a:rPr lang="en-US" sz="2800" b="1" dirty="0">
                <a:solidFill>
                  <a:srgbClr val="002060"/>
                </a:solidFill>
              </a:rPr>
              <a:t>At medium to high concentrations, plant growth is inhibited.</a:t>
            </a:r>
          </a:p>
        </p:txBody>
      </p:sp>
      <p:sp>
        <p:nvSpPr>
          <p:cNvPr id="9" name="TextBox 8">
            <a:extLst>
              <a:ext uri="{FF2B5EF4-FFF2-40B4-BE49-F238E27FC236}">
                <a16:creationId xmlns:a16="http://schemas.microsoft.com/office/drawing/2014/main" id="{2300BA71-9FDC-6DF1-83A9-A640349CDE59}"/>
              </a:ext>
            </a:extLst>
          </p:cNvPr>
          <p:cNvSpPr txBox="1"/>
          <p:nvPr/>
        </p:nvSpPr>
        <p:spPr>
          <a:xfrm>
            <a:off x="1043608" y="3802514"/>
            <a:ext cx="6696744" cy="954107"/>
          </a:xfrm>
          <a:prstGeom prst="rect">
            <a:avLst/>
          </a:prstGeom>
          <a:noFill/>
        </p:spPr>
        <p:txBody>
          <a:bodyPr wrap="square">
            <a:spAutoFit/>
          </a:bodyPr>
          <a:lstStyle/>
          <a:p>
            <a:pPr marL="288925">
              <a:defRPr/>
            </a:pPr>
            <a:r>
              <a:rPr lang="en-US" sz="2800" b="1" dirty="0">
                <a:solidFill>
                  <a:srgbClr val="002060"/>
                </a:solidFill>
              </a:rPr>
              <a:t>What is your conclusion based on these results?  </a:t>
            </a:r>
          </a:p>
        </p:txBody>
      </p:sp>
    </p:spTree>
    <p:extLst>
      <p:ext uri="{BB962C8B-B14F-4D97-AF65-F5344CB8AC3E}">
        <p14:creationId xmlns:p14="http://schemas.microsoft.com/office/powerpoint/2010/main" val="779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p:cTn id="13" dur="500" fill="hold"/>
                                        <p:tgtEl>
                                          <p:spTgt spid="2">
                                            <p:bg/>
                                          </p:spTgt>
                                        </p:tgtEl>
                                        <p:attrNameLst>
                                          <p:attrName>ppt_w</p:attrName>
                                        </p:attrNameLst>
                                      </p:cBhvr>
                                      <p:tavLst>
                                        <p:tav tm="0">
                                          <p:val>
                                            <p:fltVal val="0"/>
                                          </p:val>
                                        </p:tav>
                                        <p:tav tm="100000">
                                          <p:val>
                                            <p:strVal val="#ppt_w"/>
                                          </p:val>
                                        </p:tav>
                                      </p:tavLst>
                                    </p:anim>
                                    <p:anim calcmode="lin" valueType="num">
                                      <p:cBhvr>
                                        <p:cTn id="14" dur="5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24578" name="Picture 5"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6" descr="MC900363168.WM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1000" y="1526549"/>
            <a:ext cx="8382000" cy="12003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b="1" dirty="0"/>
              <a:t>Why is it important to have a large sample size in any experiment? </a:t>
            </a:r>
          </a:p>
        </p:txBody>
      </p:sp>
      <p:pic>
        <p:nvPicPr>
          <p:cNvPr id="24581" name="Picture 9" descr="MC900349125.WM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22363" y="2850539"/>
            <a:ext cx="2992437"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p:nvSpPr>
        <p:spPr bwMode="auto">
          <a:xfrm>
            <a:off x="381000" y="2971179"/>
            <a:ext cx="563116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66604"/>
                </a:solidFill>
              </a:rPr>
              <a:t>It is important to test a large sample in order to get a true picture of the results of the experiment.  If the sample size is too small, an inaccurate conclusion may be reached.  Results obtained by testing a large number of individuals would be much more accurate than if only a few individuals had been tested.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094" y="1495865"/>
            <a:ext cx="8382000" cy="12003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600" b="1" dirty="0">
                <a:solidFill>
                  <a:schemeClr val="bg1"/>
                </a:solidFill>
              </a:rPr>
              <a:t>Why is it important to repeat the experiment many times? </a:t>
            </a:r>
          </a:p>
        </p:txBody>
      </p:sp>
      <p:sp>
        <p:nvSpPr>
          <p:cNvPr id="11" name="TextBox 10"/>
          <p:cNvSpPr txBox="1">
            <a:spLocks noChangeArrowheads="1"/>
          </p:cNvSpPr>
          <p:nvPr/>
        </p:nvSpPr>
        <p:spPr bwMode="auto">
          <a:xfrm>
            <a:off x="369094" y="3132235"/>
            <a:ext cx="48006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7A0055"/>
                </a:solidFill>
              </a:rPr>
              <a:t>Experiments should be repeated to see if the same results are obtained each time.  This gives validity to the test results.</a:t>
            </a:r>
          </a:p>
        </p:txBody>
      </p:sp>
      <p:sp>
        <p:nvSpPr>
          <p:cNvPr id="3" name="TextBox 4">
            <a:extLst>
              <a:ext uri="{FF2B5EF4-FFF2-40B4-BE49-F238E27FC236}">
                <a16:creationId xmlns:a16="http://schemas.microsoft.com/office/drawing/2014/main" id="{2AC6BE83-0465-89E0-A518-CC070FBBCBD5}"/>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4" name="Picture 5" descr="MC900363168.WMF">
            <a:extLst>
              <a:ext uri="{FF2B5EF4-FFF2-40B4-BE49-F238E27FC236}">
                <a16:creationId xmlns:a16="http://schemas.microsoft.com/office/drawing/2014/main" id="{E3ADFB1A-B12C-6284-8AAA-D6E5B7811C0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MC900363168.WMF">
            <a:extLst>
              <a:ext uri="{FF2B5EF4-FFF2-40B4-BE49-F238E27FC236}">
                <a16:creationId xmlns:a16="http://schemas.microsoft.com/office/drawing/2014/main" id="{248F79F1-345D-1F4B-EF63-A6613D1CF3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descr="MC900446242.WMF">
            <a:extLst>
              <a:ext uri="{FF2B5EF4-FFF2-40B4-BE49-F238E27FC236}">
                <a16:creationId xmlns:a16="http://schemas.microsoft.com/office/drawing/2014/main" id="{70748C2A-9C4F-CE56-E20D-E62E4CB1E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33016"/>
            <a:ext cx="32924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E406BAC5-5258-60B8-09AE-2ADFF516FB0F}"/>
              </a:ext>
            </a:extLst>
          </p:cNvPr>
          <p:cNvSpPr txBox="1">
            <a:spLocks noChangeArrowheads="1"/>
          </p:cNvSpPr>
          <p:nvPr/>
        </p:nvSpPr>
        <p:spPr bwMode="auto">
          <a:xfrm>
            <a:off x="7524328" y="6642900"/>
            <a:ext cx="1728192" cy="262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dirty="0"/>
              <a:t>© Amy Brown Science</a:t>
            </a:r>
          </a:p>
        </p:txBody>
      </p:sp>
      <p:pic>
        <p:nvPicPr>
          <p:cNvPr id="16" name="Picture 15">
            <a:extLst>
              <a:ext uri="{FF2B5EF4-FFF2-40B4-BE49-F238E27FC236}">
                <a16:creationId xmlns:a16="http://schemas.microsoft.com/office/drawing/2014/main" id="{C7756872-A1D9-F516-965A-2B3FEFAC02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48700" y="10060"/>
            <a:ext cx="4394363" cy="6885384"/>
          </a:xfrm>
          <a:prstGeom prst="rect">
            <a:avLst/>
          </a:prstGeom>
          <a:ln w="38100">
            <a:noFill/>
          </a:ln>
        </p:spPr>
      </p:pic>
      <p:sp>
        <p:nvSpPr>
          <p:cNvPr id="10" name="TextBox 9"/>
          <p:cNvSpPr txBox="1">
            <a:spLocks noChangeArrowheads="1"/>
          </p:cNvSpPr>
          <p:nvPr/>
        </p:nvSpPr>
        <p:spPr bwMode="auto">
          <a:xfrm>
            <a:off x="245612" y="553904"/>
            <a:ext cx="432638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1638" indent="-401638" eaLnBrk="1" hangingPunct="1"/>
            <a:r>
              <a:rPr lang="en-US" sz="3000" dirty="0">
                <a:solidFill>
                  <a:srgbClr val="008000"/>
                </a:solidFill>
                <a:latin typeface="Franklin Gothic Medium" panose="020B0603020102020204" pitchFamily="34" charset="0"/>
              </a:rPr>
              <a:t>3. Scientists propose ___________ that can be ______ by examining evidence.</a:t>
            </a:r>
          </a:p>
        </p:txBody>
      </p:sp>
      <p:sp>
        <p:nvSpPr>
          <p:cNvPr id="11" name="TextBox 10"/>
          <p:cNvSpPr txBox="1">
            <a:spLocks noChangeArrowheads="1"/>
          </p:cNvSpPr>
          <p:nvPr/>
        </p:nvSpPr>
        <p:spPr bwMode="auto">
          <a:xfrm>
            <a:off x="652535" y="977608"/>
            <a:ext cx="26670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DB0025"/>
                </a:solidFill>
                <a:latin typeface="Franklin Gothic Medium" panose="020B0603020102020204" pitchFamily="34" charset="0"/>
              </a:rPr>
              <a:t>explanations</a:t>
            </a:r>
          </a:p>
        </p:txBody>
      </p:sp>
      <p:sp>
        <p:nvSpPr>
          <p:cNvPr id="12" name="TextBox 11"/>
          <p:cNvSpPr txBox="1">
            <a:spLocks noChangeArrowheads="1"/>
          </p:cNvSpPr>
          <p:nvPr/>
        </p:nvSpPr>
        <p:spPr bwMode="auto">
          <a:xfrm>
            <a:off x="1202568" y="1459598"/>
            <a:ext cx="120919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DB0025"/>
                </a:solidFill>
                <a:latin typeface="Franklin Gothic Medium" panose="020B0603020102020204" pitchFamily="34" charset="0"/>
              </a:rPr>
              <a:t>tested</a:t>
            </a:r>
          </a:p>
        </p:txBody>
      </p:sp>
      <p:sp>
        <p:nvSpPr>
          <p:cNvPr id="13" name="TextBox 12"/>
          <p:cNvSpPr txBox="1"/>
          <p:nvPr/>
        </p:nvSpPr>
        <p:spPr>
          <a:xfrm>
            <a:off x="245612" y="2708920"/>
            <a:ext cx="4505900" cy="193899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a:spAutoFit/>
          </a:bodyPr>
          <a:lstStyle/>
          <a:p>
            <a:pPr marL="401638" indent="-401638">
              <a:defRPr/>
            </a:pPr>
            <a:r>
              <a:rPr lang="en-US" sz="3000" dirty="0">
                <a:solidFill>
                  <a:srgbClr val="521B93"/>
                </a:solidFill>
                <a:latin typeface="Franklin Gothic Medium" panose="020B0603020102020204" pitchFamily="34" charset="0"/>
              </a:rPr>
              <a:t>4.	Science is an organized way of using </a:t>
            </a:r>
            <a:r>
              <a:rPr lang="en-US" sz="3000" dirty="0">
                <a:solidFill>
                  <a:srgbClr val="FF0000"/>
                </a:solidFill>
                <a:latin typeface="Franklin Gothic Medium" panose="020B0603020102020204" pitchFamily="34" charset="0"/>
              </a:rPr>
              <a:t>evidence</a:t>
            </a:r>
            <a:r>
              <a:rPr lang="en-US" sz="3000" dirty="0">
                <a:solidFill>
                  <a:srgbClr val="521B93"/>
                </a:solidFill>
                <a:latin typeface="Franklin Gothic Medium" panose="020B0603020102020204" pitchFamily="34" charset="0"/>
              </a:rPr>
              <a:t> to learn about the natural world. </a:t>
            </a:r>
          </a:p>
        </p:txBody>
      </p:sp>
      <p:pic>
        <p:nvPicPr>
          <p:cNvPr id="19" name="Picture 18">
            <a:extLst>
              <a:ext uri="{FF2B5EF4-FFF2-40B4-BE49-F238E27FC236}">
                <a16:creationId xmlns:a16="http://schemas.microsoft.com/office/drawing/2014/main" id="{EC1B4DEF-815E-A8D7-C55F-4AB9E9E756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9511" y="5201816"/>
            <a:ext cx="4392489" cy="1233291"/>
          </a:xfrm>
          <a:prstGeom prst="rect">
            <a:avLst/>
          </a:prstGeom>
        </p:spPr>
      </p:pic>
      <p:sp>
        <p:nvSpPr>
          <p:cNvPr id="2" name="Rectangle 1">
            <a:extLst>
              <a:ext uri="{FF2B5EF4-FFF2-40B4-BE49-F238E27FC236}">
                <a16:creationId xmlns:a16="http://schemas.microsoft.com/office/drawing/2014/main" id="{7CD07C62-13FE-480D-82F0-6DDA7BE50131}"/>
              </a:ext>
            </a:extLst>
          </p:cNvPr>
          <p:cNvSpPr/>
          <p:nvPr/>
        </p:nvSpPr>
        <p:spPr>
          <a:xfrm>
            <a:off x="32166" y="22578"/>
            <a:ext cx="9093531" cy="6821424"/>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6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484867"/>
            <a:ext cx="8382000" cy="12003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b="1" dirty="0">
                <a:solidFill>
                  <a:schemeClr val="bg1"/>
                </a:solidFill>
              </a:rPr>
              <a:t>What is the importance of the control (group)?</a:t>
            </a:r>
          </a:p>
        </p:txBody>
      </p:sp>
      <p:sp>
        <p:nvSpPr>
          <p:cNvPr id="11" name="TextBox 10"/>
          <p:cNvSpPr txBox="1">
            <a:spLocks noChangeArrowheads="1"/>
          </p:cNvSpPr>
          <p:nvPr/>
        </p:nvSpPr>
        <p:spPr bwMode="auto">
          <a:xfrm>
            <a:off x="376123" y="3068960"/>
            <a:ext cx="5657682"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D05305"/>
                </a:solidFill>
              </a:rPr>
              <a:t>The control shows what will happen when the experimental factor is omitted.  Without the control, there would be no basis for comparison, and you would not know how the experimental factor affected the results.</a:t>
            </a:r>
          </a:p>
        </p:txBody>
      </p:sp>
      <p:pic>
        <p:nvPicPr>
          <p:cNvPr id="26630" name="Picture 8" descr="gif_scientists001_robg.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91405" y="2902942"/>
            <a:ext cx="2376178" cy="378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4">
            <a:extLst>
              <a:ext uri="{FF2B5EF4-FFF2-40B4-BE49-F238E27FC236}">
                <a16:creationId xmlns:a16="http://schemas.microsoft.com/office/drawing/2014/main" id="{502E749F-BA3F-47FF-99EE-744729635897}"/>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3" name="Picture 5" descr="MC900363168.WMF">
            <a:extLst>
              <a:ext uri="{FF2B5EF4-FFF2-40B4-BE49-F238E27FC236}">
                <a16:creationId xmlns:a16="http://schemas.microsoft.com/office/drawing/2014/main" id="{0A423FEE-4356-4C46-1F4D-88BF1F8972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descr="MC900363168.WMF">
            <a:extLst>
              <a:ext uri="{FF2B5EF4-FFF2-40B4-BE49-F238E27FC236}">
                <a16:creationId xmlns:a16="http://schemas.microsoft.com/office/drawing/2014/main" id="{E5163E61-48F7-7D19-DC02-C8C291950D7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535721"/>
            <a:ext cx="8382000" cy="12001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b="1" dirty="0">
                <a:solidFill>
                  <a:schemeClr val="bg1"/>
                </a:solidFill>
              </a:rPr>
              <a:t>How is a theory different than a hypothesis? </a:t>
            </a:r>
          </a:p>
        </p:txBody>
      </p:sp>
      <p:sp>
        <p:nvSpPr>
          <p:cNvPr id="11" name="TextBox 10"/>
          <p:cNvSpPr txBox="1">
            <a:spLocks noChangeArrowheads="1"/>
          </p:cNvSpPr>
          <p:nvPr/>
        </p:nvSpPr>
        <p:spPr bwMode="auto">
          <a:xfrm>
            <a:off x="2920752" y="3105067"/>
            <a:ext cx="5842248"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7F1A73"/>
                </a:solidFill>
              </a:rPr>
              <a:t>A hypothesis is an “educated guess” that is testable through observations and experimentation.  A theory is a broad statement of what is believed to be true based on many experiments and considerable amounts of data.</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51520" y="3068960"/>
            <a:ext cx="2354720" cy="2948663"/>
          </a:xfrm>
          <a:prstGeom prst="rect">
            <a:avLst/>
          </a:prstGeom>
        </p:spPr>
      </p:pic>
      <p:sp>
        <p:nvSpPr>
          <p:cNvPr id="3" name="TextBox 4">
            <a:extLst>
              <a:ext uri="{FF2B5EF4-FFF2-40B4-BE49-F238E27FC236}">
                <a16:creationId xmlns:a16="http://schemas.microsoft.com/office/drawing/2014/main" id="{616BEFCA-094D-694F-5D2C-89902E0A59D3}"/>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4" name="Picture 5" descr="MC900363168.WMF">
            <a:extLst>
              <a:ext uri="{FF2B5EF4-FFF2-40B4-BE49-F238E27FC236}">
                <a16:creationId xmlns:a16="http://schemas.microsoft.com/office/drawing/2014/main" id="{8B53AA16-C8B4-71B0-17CB-C4808D564B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MC900363168.WMF">
            <a:extLst>
              <a:ext uri="{FF2B5EF4-FFF2-40B4-BE49-F238E27FC236}">
                <a16:creationId xmlns:a16="http://schemas.microsoft.com/office/drawing/2014/main" id="{EF8A2C4F-243C-4E07-0C94-88C4BF91FF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526549"/>
            <a:ext cx="8382000" cy="17541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b="1" dirty="0">
                <a:solidFill>
                  <a:schemeClr val="bg1"/>
                </a:solidFill>
              </a:rPr>
              <a:t>Why is it so important that a scientist accurately describes the procedure used in the experiment? </a:t>
            </a:r>
          </a:p>
        </p:txBody>
      </p:sp>
      <p:sp>
        <p:nvSpPr>
          <p:cNvPr id="11" name="TextBox 10"/>
          <p:cNvSpPr txBox="1">
            <a:spLocks noChangeArrowheads="1"/>
          </p:cNvSpPr>
          <p:nvPr/>
        </p:nvSpPr>
        <p:spPr bwMode="auto">
          <a:xfrm>
            <a:off x="0" y="3690609"/>
            <a:ext cx="377991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066604"/>
                </a:solidFill>
              </a:rPr>
              <a:t>It allows other scientists to repeat the experiment and verify the results.</a:t>
            </a:r>
          </a:p>
        </p:txBody>
      </p:sp>
      <p:pic>
        <p:nvPicPr>
          <p:cNvPr id="2" name="Picture 1" descr="scientists in la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4510" y="3748371"/>
            <a:ext cx="5208490" cy="2880133"/>
          </a:xfrm>
          <a:prstGeom prst="rect">
            <a:avLst/>
          </a:prstGeom>
          <a:ln>
            <a:solidFill>
              <a:srgbClr val="000000"/>
            </a:solidFill>
          </a:ln>
        </p:spPr>
      </p:pic>
      <p:sp>
        <p:nvSpPr>
          <p:cNvPr id="3" name="TextBox 4">
            <a:extLst>
              <a:ext uri="{FF2B5EF4-FFF2-40B4-BE49-F238E27FC236}">
                <a16:creationId xmlns:a16="http://schemas.microsoft.com/office/drawing/2014/main" id="{1397F302-904B-7088-4200-EBD368D313D2}"/>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4" name="Picture 5" descr="MC900363168.WMF">
            <a:extLst>
              <a:ext uri="{FF2B5EF4-FFF2-40B4-BE49-F238E27FC236}">
                <a16:creationId xmlns:a16="http://schemas.microsoft.com/office/drawing/2014/main" id="{F90C082E-7DF0-C434-9427-E7E9C56841C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MC900363168.WMF">
            <a:extLst>
              <a:ext uri="{FF2B5EF4-FFF2-40B4-BE49-F238E27FC236}">
                <a16:creationId xmlns:a16="http://schemas.microsoft.com/office/drawing/2014/main" id="{E884B7DF-0459-CDBB-AA7A-AF0FF51C34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094" y="1521178"/>
            <a:ext cx="8382000" cy="1754188"/>
          </a:xfrm>
          <a:prstGeom prst="rect">
            <a:avLst/>
          </a:prstGeom>
          <a:ln w="76200" cmpd="sng">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b="1" dirty="0">
                <a:solidFill>
                  <a:schemeClr val="bg1"/>
                </a:solidFill>
              </a:rPr>
              <a:t>What is the difference between the independent and the dependent variables in an experiment? </a:t>
            </a:r>
          </a:p>
        </p:txBody>
      </p:sp>
      <p:sp>
        <p:nvSpPr>
          <p:cNvPr id="11" name="TextBox 10"/>
          <p:cNvSpPr txBox="1">
            <a:spLocks noChangeArrowheads="1"/>
          </p:cNvSpPr>
          <p:nvPr/>
        </p:nvSpPr>
        <p:spPr bwMode="auto">
          <a:xfrm>
            <a:off x="2896427" y="3487314"/>
            <a:ext cx="6228184"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08000"/>
                </a:solidFill>
              </a:rPr>
              <a:t>The independent variable is the variable that is deliberately changed by the scientist.  The dependent variable is the one observed during the experiment.  The dependent variable is the data we collect during the experiment.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3212976"/>
            <a:ext cx="2520280" cy="3640404"/>
          </a:xfrm>
          <a:prstGeom prst="rect">
            <a:avLst/>
          </a:prstGeom>
        </p:spPr>
      </p:pic>
      <p:sp>
        <p:nvSpPr>
          <p:cNvPr id="3" name="TextBox 4">
            <a:extLst>
              <a:ext uri="{FF2B5EF4-FFF2-40B4-BE49-F238E27FC236}">
                <a16:creationId xmlns:a16="http://schemas.microsoft.com/office/drawing/2014/main" id="{D9F5F8E7-276F-94D3-A097-1E299425D9EB}"/>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4" name="Picture 5" descr="MC900363168.WMF">
            <a:extLst>
              <a:ext uri="{FF2B5EF4-FFF2-40B4-BE49-F238E27FC236}">
                <a16:creationId xmlns:a16="http://schemas.microsoft.com/office/drawing/2014/main" id="{BE6DC915-E3CE-1748-02A2-FB96CF016B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MC900363168.WMF">
            <a:extLst>
              <a:ext uri="{FF2B5EF4-FFF2-40B4-BE49-F238E27FC236}">
                <a16:creationId xmlns:a16="http://schemas.microsoft.com/office/drawing/2014/main" id="{B3F6273D-B121-7958-495F-2276479725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094" y="1526549"/>
            <a:ext cx="8382000" cy="156966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200" b="1" dirty="0">
                <a:solidFill>
                  <a:schemeClr val="bg1"/>
                </a:solidFill>
              </a:rPr>
              <a:t>In a “controlled experiment”, why must all of the variables, except one, be kept constant throughout the experiment?</a:t>
            </a:r>
          </a:p>
        </p:txBody>
      </p:sp>
      <p:sp>
        <p:nvSpPr>
          <p:cNvPr id="11" name="TextBox 10"/>
          <p:cNvSpPr txBox="1">
            <a:spLocks noChangeArrowheads="1"/>
          </p:cNvSpPr>
          <p:nvPr/>
        </p:nvSpPr>
        <p:spPr bwMode="auto">
          <a:xfrm>
            <a:off x="2973178" y="3761792"/>
            <a:ext cx="577517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C5003B"/>
                </a:solidFill>
              </a:rPr>
              <a:t>If several variables were changed at the same time, the scientist would not know which variable was responsible for the observed results.</a:t>
            </a:r>
          </a:p>
        </p:txBody>
      </p:sp>
      <p:pic>
        <p:nvPicPr>
          <p:cNvPr id="30726" name="Picture 14" descr="MC900186164.WM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000" y="3581400"/>
            <a:ext cx="2049463"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4">
            <a:extLst>
              <a:ext uri="{FF2B5EF4-FFF2-40B4-BE49-F238E27FC236}">
                <a16:creationId xmlns:a16="http://schemas.microsoft.com/office/drawing/2014/main" id="{65FD24F7-B47E-C18E-5938-5BC179EA89CF}"/>
              </a:ext>
            </a:extLst>
          </p:cNvPr>
          <p:cNvSpPr txBox="1">
            <a:spLocks noChangeArrowheads="1"/>
          </p:cNvSpPr>
          <p:nvPr/>
        </p:nvSpPr>
        <p:spPr bwMode="auto">
          <a:xfrm>
            <a:off x="2045494" y="351799"/>
            <a:ext cx="502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i="1" dirty="0">
                <a:solidFill>
                  <a:schemeClr val="accent2"/>
                </a:solidFill>
                <a:latin typeface="Calibri" panose="020F0502020204030204" pitchFamily="34" charset="0"/>
                <a:cs typeface="Calibri" panose="020F0502020204030204" pitchFamily="34" charset="0"/>
              </a:rPr>
              <a:t>Analysis Questions</a:t>
            </a:r>
          </a:p>
        </p:txBody>
      </p:sp>
      <p:pic>
        <p:nvPicPr>
          <p:cNvPr id="3" name="Picture 5" descr="MC900363168.WMF">
            <a:extLst>
              <a:ext uri="{FF2B5EF4-FFF2-40B4-BE49-F238E27FC236}">
                <a16:creationId xmlns:a16="http://schemas.microsoft.com/office/drawing/2014/main" id="{DBAB662D-35D1-B3B0-B9B8-4108C010BD7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descr="MC900363168.WMF">
            <a:extLst>
              <a:ext uri="{FF2B5EF4-FFF2-40B4-BE49-F238E27FC236}">
                <a16:creationId xmlns:a16="http://schemas.microsoft.com/office/drawing/2014/main" id="{79D96552-26DF-16AD-BACE-173823ABE3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6018"/>
            <a:ext cx="8905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EB82FCD3-C61A-CB4D-E5E6-07D6399F1FA7}"/>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30723" name="Picture 5" descr="MC900363168.WMF">
            <a:extLst>
              <a:ext uri="{FF2B5EF4-FFF2-40B4-BE49-F238E27FC236}">
                <a16:creationId xmlns:a16="http://schemas.microsoft.com/office/drawing/2014/main" id="{2FF668D9-3B1B-65BA-1DDA-E2B51EB19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MC900363168.WMF">
            <a:extLst>
              <a:ext uri="{FF2B5EF4-FFF2-40B4-BE49-F238E27FC236}">
                <a16:creationId xmlns:a16="http://schemas.microsoft.com/office/drawing/2014/main" id="{F5C614AA-DB1A-A792-E8BA-69232DB3A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02F0A70-395F-B62D-651C-1F500F94F5AE}"/>
              </a:ext>
            </a:extLst>
          </p:cNvPr>
          <p:cNvSpPr txBox="1"/>
          <p:nvPr/>
        </p:nvSpPr>
        <p:spPr>
          <a:xfrm>
            <a:off x="381000" y="1371600"/>
            <a:ext cx="838200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3600" dirty="0">
                <a:solidFill>
                  <a:schemeClr val="bg1"/>
                </a:solidFill>
              </a:rPr>
              <a:t>You have probably heard the expression “it’s just a theory” or “here’s my theory” in everyday language. Does the word</a:t>
            </a:r>
            <a:r>
              <a:rPr lang="en-US" altLang="en-US" sz="3600" b="1" dirty="0">
                <a:solidFill>
                  <a:schemeClr val="bg1"/>
                </a:solidFill>
              </a:rPr>
              <a:t> ‘theory’ in science</a:t>
            </a:r>
            <a:r>
              <a:rPr lang="en-US" altLang="en-US" sz="3600" dirty="0">
                <a:solidFill>
                  <a:schemeClr val="bg1"/>
                </a:solidFill>
              </a:rPr>
              <a:t> have the same meaning as in everyday conversation?</a:t>
            </a:r>
          </a:p>
        </p:txBody>
      </p:sp>
      <p:pic>
        <p:nvPicPr>
          <p:cNvPr id="31746" name="Picture 2" descr="That's Just a Theory, A Game Theory | Know Your Meme">
            <a:extLst>
              <a:ext uri="{FF2B5EF4-FFF2-40B4-BE49-F238E27FC236}">
                <a16:creationId xmlns:a16="http://schemas.microsoft.com/office/drawing/2014/main" id="{C0255C03-34C3-36F4-7414-AA7B5F47E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30442"/>
            <a:ext cx="2410189" cy="241018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Well, It's Just a Theory | WIRED">
            <a:extLst>
              <a:ext uri="{FF2B5EF4-FFF2-40B4-BE49-F238E27FC236}">
                <a16:creationId xmlns:a16="http://schemas.microsoft.com/office/drawing/2014/main" id="{0B94A30B-93C4-6334-BE2D-3B3A797C5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065" y="4248565"/>
            <a:ext cx="2955429" cy="25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5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91344-A767-EB26-5916-42817971229C}"/>
              </a:ext>
            </a:extLst>
          </p:cNvPr>
          <p:cNvSpPr txBox="1">
            <a:spLocks noChangeArrowheads="1"/>
          </p:cNvSpPr>
          <p:nvPr/>
        </p:nvSpPr>
        <p:spPr bwMode="auto">
          <a:xfrm>
            <a:off x="2123728" y="692696"/>
            <a:ext cx="5410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FF0000"/>
                </a:solidFill>
              </a:rPr>
              <a:t>In everyday language, the word ‘theory’ actually means something more similar to ‘hypothesis’ or a simple idea. </a:t>
            </a:r>
          </a:p>
        </p:txBody>
      </p:sp>
      <p:pic>
        <p:nvPicPr>
          <p:cNvPr id="32772" name="Picture 4" descr="Just A Theory : r/atheism">
            <a:extLst>
              <a:ext uri="{FF2B5EF4-FFF2-40B4-BE49-F238E27FC236}">
                <a16:creationId xmlns:a16="http://schemas.microsoft.com/office/drawing/2014/main" id="{51CA0D67-CB59-A518-5426-D60E231D3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331" y="2708920"/>
            <a:ext cx="4714142" cy="3144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n Science, It's Never 'Just a Theory' - The New York Times">
            <a:extLst>
              <a:ext uri="{FF2B5EF4-FFF2-40B4-BE49-F238E27FC236}">
                <a16:creationId xmlns:a16="http://schemas.microsoft.com/office/drawing/2014/main" id="{7EAA2545-65FE-C09E-2492-C1F47C415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52936"/>
            <a:ext cx="430925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844" y="347433"/>
            <a:ext cx="7271477" cy="1143000"/>
          </a:xfrm>
          <a:ln>
            <a:solidFill>
              <a:srgbClr val="FFFC00"/>
            </a:solidFill>
          </a:ln>
        </p:spPr>
        <p:style>
          <a:lnRef idx="3">
            <a:schemeClr val="lt1"/>
          </a:lnRef>
          <a:fillRef idx="1">
            <a:schemeClr val="accent6"/>
          </a:fillRef>
          <a:effectRef idx="1">
            <a:schemeClr val="accent6"/>
          </a:effectRef>
          <a:fontRef idx="minor">
            <a:schemeClr val="lt1"/>
          </a:fontRef>
        </p:style>
        <p:txBody>
          <a:bodyPr wrap="square" lIns="91440" tIns="45720" rIns="91440" bIns="45720" numCol="1" anchor="ctr" anchorCtr="0" compatLnSpc="1">
            <a:prstTxWarp prst="textNoShape">
              <a:avLst/>
            </a:prstTxWarp>
          </a:bodyPr>
          <a:lstStyle/>
          <a:p>
            <a:pPr>
              <a:defRPr/>
            </a:pPr>
            <a:r>
              <a:rPr lang="en-US" sz="4800" b="1" dirty="0">
                <a:solidFill>
                  <a:srgbClr val="FFFF00"/>
                </a:solidFill>
                <a:latin typeface="Arial" charset="0"/>
                <a:ea typeface="ＭＳ Ｐゴシック" charset="0"/>
                <a:cs typeface="ＭＳ Ｐゴシック" charset="0"/>
              </a:rPr>
              <a:t>How is Science Done?</a:t>
            </a:r>
          </a:p>
        </p:txBody>
      </p:sp>
      <p:pic>
        <p:nvPicPr>
          <p:cNvPr id="6147" name="Picture 3" descr="images.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7679" y="156180"/>
            <a:ext cx="1477963" cy="1846263"/>
          </a:xfrm>
          <a:prstGeom prst="rect">
            <a:avLst/>
          </a:prstGeom>
          <a:noFill/>
          <a:ln w="381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a:spLocks noChangeArrowheads="1"/>
          </p:cNvSpPr>
          <p:nvPr/>
        </p:nvSpPr>
        <p:spPr bwMode="auto">
          <a:xfrm>
            <a:off x="32047" y="2204864"/>
            <a:ext cx="3657600" cy="326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t>Science begins with an __________.  </a:t>
            </a:r>
          </a:p>
          <a:p>
            <a:pPr eaLnBrk="1" hangingPunct="1"/>
            <a:endParaRPr lang="en-US" sz="2000" b="1" dirty="0"/>
          </a:p>
          <a:p>
            <a:pPr eaLnBrk="1" hangingPunct="1"/>
            <a:r>
              <a:rPr lang="en-US" sz="2600" b="1" dirty="0"/>
              <a:t>This is the process of gathering information about events or processes in a careful, orderly way.</a:t>
            </a:r>
          </a:p>
        </p:txBody>
      </p:sp>
      <p:sp>
        <p:nvSpPr>
          <p:cNvPr id="6" name="TextBox 5"/>
          <p:cNvSpPr txBox="1">
            <a:spLocks noChangeArrowheads="1"/>
          </p:cNvSpPr>
          <p:nvPr/>
        </p:nvSpPr>
        <p:spPr bwMode="auto">
          <a:xfrm>
            <a:off x="516638" y="2624513"/>
            <a:ext cx="23991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DB0025"/>
                </a:solidFill>
              </a:rPr>
              <a:t>observation</a:t>
            </a:r>
          </a:p>
        </p:txBody>
      </p:sp>
      <p:sp>
        <p:nvSpPr>
          <p:cNvPr id="9" name="TextBox 8"/>
          <p:cNvSpPr txBox="1">
            <a:spLocks noChangeArrowheads="1"/>
          </p:cNvSpPr>
          <p:nvPr/>
        </p:nvSpPr>
        <p:spPr bwMode="auto">
          <a:xfrm>
            <a:off x="2699792" y="5572756"/>
            <a:ext cx="643603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DB0025"/>
                </a:solidFill>
                <a:latin typeface="Franklin Gothic Medium" panose="020B0603020102020204" pitchFamily="34" charset="0"/>
              </a:rPr>
              <a:t>Data</a:t>
            </a:r>
            <a:r>
              <a:rPr lang="en-US" sz="3200" dirty="0">
                <a:solidFill>
                  <a:srgbClr val="0000FF"/>
                </a:solidFill>
                <a:latin typeface="Franklin Gothic Medium" panose="020B0603020102020204" pitchFamily="34" charset="0"/>
              </a:rPr>
              <a:t> </a:t>
            </a:r>
            <a:r>
              <a:rPr lang="en-US" sz="3200" dirty="0">
                <a:solidFill>
                  <a:srgbClr val="521B93"/>
                </a:solidFill>
                <a:latin typeface="Franklin Gothic Medium" panose="020B0603020102020204" pitchFamily="34" charset="0"/>
              </a:rPr>
              <a:t>is the information gathered from making observations.</a:t>
            </a:r>
          </a:p>
        </p:txBody>
      </p:sp>
      <p:pic>
        <p:nvPicPr>
          <p:cNvPr id="3" name="Picture 2" descr="dreamstimeextrasmall_608201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9647" y="1808989"/>
            <a:ext cx="5238329" cy="3492219"/>
          </a:xfrm>
          <a:prstGeom prst="rect">
            <a:avLst/>
          </a:prstGeom>
          <a:ln w="38100" cmpd="sng">
            <a:solidFill>
              <a:schemeClr val="tx1"/>
            </a:solidFill>
          </a:ln>
        </p:spPr>
      </p:pic>
      <p:pic>
        <p:nvPicPr>
          <p:cNvPr id="7" name="Picture 6">
            <a:extLst>
              <a:ext uri="{FF2B5EF4-FFF2-40B4-BE49-F238E27FC236}">
                <a16:creationId xmlns:a16="http://schemas.microsoft.com/office/drawing/2014/main" id="{3D04363F-93FA-B27D-B8FE-0EB9E82C11B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9861" y="5344373"/>
            <a:ext cx="1991562" cy="1513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9"/>
                                        </p:tgtEl>
                                        <p:attrNameLst>
                                          <p:attrName>style.visibility</p:attrName>
                                        </p:attrNameLst>
                                      </p:cBhvr>
                                      <p:to>
                                        <p:strVal val="visible"/>
                                      </p:to>
                                    </p:set>
                                    <p:anim calcmode="discrete" valueType="clr">
                                      <p:cBhvr override="childStyle">
                                        <p:cTn id="2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
                                        </p:tgtEl>
                                        <p:attrNameLst>
                                          <p:attrName>fillcolor</p:attrName>
                                        </p:attrNameLst>
                                      </p:cBhvr>
                                      <p:tavLst>
                                        <p:tav tm="0">
                                          <p:val>
                                            <p:clrVal>
                                              <a:schemeClr val="accent2"/>
                                            </p:clrVal>
                                          </p:val>
                                        </p:tav>
                                        <p:tav tm="50000">
                                          <p:val>
                                            <p:clrVal>
                                              <a:schemeClr val="hlink"/>
                                            </p:clrVal>
                                          </p:val>
                                        </p:tav>
                                      </p:tavLst>
                                    </p:anim>
                                    <p:set>
                                      <p:cBhvr>
                                        <p:cTn id="2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938488-CDDC-5B26-80D2-6906CC9C871C}"/>
              </a:ext>
            </a:extLst>
          </p:cNvPr>
          <p:cNvPicPr>
            <a:picLocks/>
          </p:cNvPicPr>
          <p:nvPr/>
        </p:nvPicPr>
        <p:blipFill>
          <a:blip r:embed="rId2" cstate="hqprint">
            <a:extLst>
              <a:ext uri="{28A0092B-C50C-407E-A947-70E740481C1C}">
                <a14:useLocalDpi xmlns:a14="http://schemas.microsoft.com/office/drawing/2010/main"/>
              </a:ext>
            </a:extLst>
          </a:blip>
          <a:stretch>
            <a:fillRect/>
          </a:stretch>
        </p:blipFill>
        <p:spPr>
          <a:xfrm>
            <a:off x="134225" y="116632"/>
            <a:ext cx="8875550" cy="6624736"/>
          </a:xfrm>
          <a:prstGeom prst="rect">
            <a:avLst/>
          </a:prstGeom>
          <a:ln w="28575">
            <a:solidFill>
              <a:schemeClr val="tx1"/>
            </a:solidFill>
          </a:ln>
        </p:spPr>
      </p:pic>
      <p:sp>
        <p:nvSpPr>
          <p:cNvPr id="7170" name="TextBox 3"/>
          <p:cNvSpPr txBox="1">
            <a:spLocks noChangeArrowheads="1"/>
          </p:cNvSpPr>
          <p:nvPr/>
        </p:nvSpPr>
        <p:spPr bwMode="auto">
          <a:xfrm>
            <a:off x="872167" y="133936"/>
            <a:ext cx="8137608" cy="815975"/>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700" b="1" dirty="0">
                <a:solidFill>
                  <a:srgbClr val="FFFC00"/>
                </a:solidFill>
              </a:rPr>
              <a:t>There are two types of data:</a:t>
            </a:r>
          </a:p>
        </p:txBody>
      </p:sp>
      <p:sp>
        <p:nvSpPr>
          <p:cNvPr id="16388" name="TextBox 4"/>
          <p:cNvSpPr txBox="1">
            <a:spLocks noChangeArrowheads="1"/>
          </p:cNvSpPr>
          <p:nvPr/>
        </p:nvSpPr>
        <p:spPr bwMode="auto">
          <a:xfrm>
            <a:off x="3707904" y="1296595"/>
            <a:ext cx="4752528"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solidFill>
                  <a:srgbClr val="FF2F92"/>
                </a:solidFill>
              </a:rPr>
              <a:t>Quantitative data are …</a:t>
            </a:r>
          </a:p>
        </p:txBody>
      </p:sp>
      <p:sp>
        <p:nvSpPr>
          <p:cNvPr id="5" name="TextBox 4"/>
          <p:cNvSpPr txBox="1">
            <a:spLocks noChangeArrowheads="1"/>
          </p:cNvSpPr>
          <p:nvPr/>
        </p:nvSpPr>
        <p:spPr bwMode="auto">
          <a:xfrm>
            <a:off x="3972503" y="1807656"/>
            <a:ext cx="503727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solidFill>
                  <a:schemeClr val="bg1"/>
                </a:solidFill>
              </a:rPr>
              <a:t>… </a:t>
            </a:r>
            <a:r>
              <a:rPr lang="en-US" sz="3000" b="1" dirty="0">
                <a:solidFill>
                  <a:srgbClr val="FF0000"/>
                </a:solidFill>
              </a:rPr>
              <a:t>numbers</a:t>
            </a:r>
            <a:r>
              <a:rPr lang="en-US" sz="3000" b="1" dirty="0">
                <a:solidFill>
                  <a:schemeClr val="bg1"/>
                </a:solidFill>
              </a:rPr>
              <a:t> and are obtained by counting or measuring. </a:t>
            </a:r>
          </a:p>
        </p:txBody>
      </p:sp>
      <p:sp>
        <p:nvSpPr>
          <p:cNvPr id="6" name="TextBox 5"/>
          <p:cNvSpPr txBox="1">
            <a:spLocks noChangeArrowheads="1"/>
          </p:cNvSpPr>
          <p:nvPr/>
        </p:nvSpPr>
        <p:spPr bwMode="auto">
          <a:xfrm>
            <a:off x="4562048" y="3786075"/>
            <a:ext cx="45365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solidFill>
                  <a:srgbClr val="FF2F92"/>
                </a:solidFill>
              </a:rPr>
              <a:t>Qualitative data are …</a:t>
            </a:r>
          </a:p>
        </p:txBody>
      </p:sp>
      <p:sp>
        <p:nvSpPr>
          <p:cNvPr id="7" name="TextBox 6"/>
          <p:cNvSpPr txBox="1"/>
          <p:nvPr/>
        </p:nvSpPr>
        <p:spPr>
          <a:xfrm>
            <a:off x="4473272" y="4354830"/>
            <a:ext cx="4536503" cy="1477328"/>
          </a:xfrm>
          <a:prstGeom prst="rect">
            <a:avLst/>
          </a:prstGeom>
          <a:noFill/>
        </p:spPr>
        <p:txBody>
          <a:bodyPr wrap="square">
            <a:spAutoFit/>
          </a:bodyPr>
          <a:lstStyle/>
          <a:p>
            <a:pPr>
              <a:defRPr/>
            </a:pPr>
            <a:r>
              <a:rPr lang="en-US" sz="3000" b="1" dirty="0">
                <a:solidFill>
                  <a:schemeClr val="bg1"/>
                </a:solidFill>
                <a:latin typeface="Arial" pitchFamily="-111" charset="0"/>
                <a:ea typeface="+mn-ea"/>
                <a:cs typeface="+mn-cs"/>
              </a:rPr>
              <a:t>… </a:t>
            </a:r>
            <a:r>
              <a:rPr lang="en-US" sz="3000" b="1" dirty="0">
                <a:solidFill>
                  <a:srgbClr val="FF0000"/>
                </a:solidFill>
                <a:latin typeface="Arial" pitchFamily="-111" charset="0"/>
                <a:ea typeface="+mn-ea"/>
                <a:cs typeface="+mn-cs"/>
              </a:rPr>
              <a:t>descriptions</a:t>
            </a:r>
            <a:r>
              <a:rPr lang="en-US" sz="3000" b="1" dirty="0">
                <a:solidFill>
                  <a:schemeClr val="bg1"/>
                </a:solidFill>
                <a:latin typeface="Arial" pitchFamily="-111" charset="0"/>
                <a:ea typeface="+mn-ea"/>
                <a:cs typeface="+mn-cs"/>
              </a:rPr>
              <a:t> and involve characteristics that cannot be counted.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8"/>
                                        </p:tgtEl>
                                        <p:attrNameLst>
                                          <p:attrName>fillcolor</p:attrName>
                                        </p:attrNameLst>
                                      </p:cBhvr>
                                      <p:tavLst>
                                        <p:tav tm="0">
                                          <p:val>
                                            <p:clrVal>
                                              <a:schemeClr val="accent2"/>
                                            </p:clrVal>
                                          </p:val>
                                        </p:tav>
                                        <p:tav tm="50000">
                                          <p:val>
                                            <p:clrVal>
                                              <a:schemeClr val="hlink"/>
                                            </p:clrVal>
                                          </p:val>
                                        </p:tav>
                                      </p:tavLst>
                                    </p:anim>
                                    <p:set>
                                      <p:cBhvr>
                                        <p:cTn id="9" dur="80"/>
                                        <p:tgtEl>
                                          <p:spTgt spid="163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36378817"/>
              </p:ext>
            </p:extLst>
          </p:nvPr>
        </p:nvGraphicFramePr>
        <p:xfrm>
          <a:off x="36512"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F6853BFD-313C-0174-8666-9D8F7C80B61D}"/>
              </a:ext>
            </a:extLst>
          </p:cNvPr>
          <p:cNvSpPr/>
          <p:nvPr/>
        </p:nvSpPr>
        <p:spPr>
          <a:xfrm>
            <a:off x="0" y="-2833"/>
            <a:ext cx="899592" cy="6858000"/>
          </a:xfrm>
          <a:prstGeom prst="rect">
            <a:avLst/>
          </a:prstGeom>
          <a:solidFill>
            <a:schemeClr val="accent1">
              <a:lumMod val="9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68D812-4E91-4EF9-66F5-D7A09DC9DCC0}"/>
              </a:ext>
            </a:extLst>
          </p:cNvPr>
          <p:cNvSpPr txBox="1"/>
          <p:nvPr/>
        </p:nvSpPr>
        <p:spPr>
          <a:xfrm>
            <a:off x="35496" y="13087"/>
            <a:ext cx="899592" cy="6863417"/>
          </a:xfrm>
          <a:prstGeom prst="rect">
            <a:avLst/>
          </a:prstGeom>
          <a:noFill/>
        </p:spPr>
        <p:txBody>
          <a:bodyPr wrap="square" rtlCol="0">
            <a:spAutoFit/>
          </a:bodyPr>
          <a:lstStyle/>
          <a:p>
            <a:pPr algn="ctr"/>
            <a:r>
              <a:rPr lang="en-US" sz="4400" dirty="0">
                <a:latin typeface="Britannic Bold" panose="020B0903060703020204" pitchFamily="34" charset="77"/>
              </a:rPr>
              <a:t>H</a:t>
            </a:r>
          </a:p>
          <a:p>
            <a:pPr algn="ctr"/>
            <a:r>
              <a:rPr lang="en-US" sz="4400" dirty="0">
                <a:latin typeface="Britannic Bold" panose="020B0903060703020204" pitchFamily="34" charset="77"/>
              </a:rPr>
              <a:t>Y</a:t>
            </a:r>
          </a:p>
          <a:p>
            <a:pPr algn="ctr"/>
            <a:r>
              <a:rPr lang="en-US" sz="4400" dirty="0">
                <a:latin typeface="Britannic Bold" panose="020B0903060703020204" pitchFamily="34" charset="77"/>
              </a:rPr>
              <a:t>P</a:t>
            </a:r>
          </a:p>
          <a:p>
            <a:pPr algn="ctr"/>
            <a:r>
              <a:rPr lang="en-US" sz="4400" dirty="0">
                <a:latin typeface="Britannic Bold" panose="020B0903060703020204" pitchFamily="34" charset="77"/>
              </a:rPr>
              <a:t>O</a:t>
            </a:r>
          </a:p>
          <a:p>
            <a:pPr algn="ctr"/>
            <a:r>
              <a:rPr lang="en-US" sz="4400" dirty="0">
                <a:latin typeface="Britannic Bold" panose="020B0903060703020204" pitchFamily="34" charset="77"/>
              </a:rPr>
              <a:t>T</a:t>
            </a:r>
          </a:p>
          <a:p>
            <a:pPr algn="ctr"/>
            <a:r>
              <a:rPr lang="en-US" sz="4400" dirty="0">
                <a:latin typeface="Britannic Bold" panose="020B0903060703020204" pitchFamily="34" charset="77"/>
              </a:rPr>
              <a:t>H</a:t>
            </a:r>
          </a:p>
          <a:p>
            <a:pPr algn="ctr"/>
            <a:r>
              <a:rPr lang="en-US" sz="4400" dirty="0">
                <a:latin typeface="Britannic Bold" panose="020B0903060703020204" pitchFamily="34" charset="77"/>
              </a:rPr>
              <a:t>E</a:t>
            </a:r>
          </a:p>
          <a:p>
            <a:pPr algn="ctr"/>
            <a:r>
              <a:rPr lang="en-US" sz="4400" dirty="0">
                <a:latin typeface="Britannic Bold" panose="020B0903060703020204" pitchFamily="34" charset="77"/>
              </a:rPr>
              <a:t>S</a:t>
            </a:r>
          </a:p>
          <a:p>
            <a:pPr algn="ctr"/>
            <a:r>
              <a:rPr lang="en-US" sz="4400" dirty="0">
                <a:latin typeface="Britannic Bold" panose="020B0903060703020204" pitchFamily="34" charset="77"/>
              </a:rPr>
              <a:t>I</a:t>
            </a:r>
          </a:p>
          <a:p>
            <a:pPr algn="ctr"/>
            <a:r>
              <a:rPr lang="en-US" sz="4400" dirty="0">
                <a:latin typeface="Britannic Bold" panose="020B0903060703020204" pitchFamily="34" charset="77"/>
              </a:rPr>
              <a:t>S</a:t>
            </a:r>
          </a:p>
        </p:txBody>
      </p:sp>
      <p:sp>
        <p:nvSpPr>
          <p:cNvPr id="5" name="TextBox 4">
            <a:extLst>
              <a:ext uri="{FF2B5EF4-FFF2-40B4-BE49-F238E27FC236}">
                <a16:creationId xmlns:a16="http://schemas.microsoft.com/office/drawing/2014/main" id="{CA962B1A-0439-55E2-19A3-FF662DAB0E03}"/>
              </a:ext>
            </a:extLst>
          </p:cNvPr>
          <p:cNvSpPr txBox="1"/>
          <p:nvPr/>
        </p:nvSpPr>
        <p:spPr>
          <a:xfrm>
            <a:off x="4248472" y="3789040"/>
            <a:ext cx="4680520" cy="2492990"/>
          </a:xfrm>
          <a:prstGeom prst="rect">
            <a:avLst/>
          </a:prstGeom>
          <a:noFill/>
        </p:spPr>
        <p:txBody>
          <a:bodyPr wrap="square" rtlCol="0">
            <a:spAutoFit/>
          </a:bodyPr>
          <a:lstStyle/>
          <a:p>
            <a:r>
              <a:rPr lang="en-US" sz="2600" b="1" dirty="0"/>
              <a:t>A hypothesis must be stated in a way that makes it “testable”.  The hypothesis is just a possible answer to a question, and it must be thoroughly tested.</a:t>
            </a:r>
          </a:p>
        </p:txBody>
      </p:sp>
      <p:sp>
        <p:nvSpPr>
          <p:cNvPr id="6" name="TextBox 5">
            <a:extLst>
              <a:ext uri="{FF2B5EF4-FFF2-40B4-BE49-F238E27FC236}">
                <a16:creationId xmlns:a16="http://schemas.microsoft.com/office/drawing/2014/main" id="{F9FDAD4D-1F7B-E8B2-CAB4-9C8C863605B4}"/>
              </a:ext>
            </a:extLst>
          </p:cNvPr>
          <p:cNvSpPr txBox="1"/>
          <p:nvPr/>
        </p:nvSpPr>
        <p:spPr>
          <a:xfrm>
            <a:off x="4391980" y="984210"/>
            <a:ext cx="4393504" cy="1292662"/>
          </a:xfrm>
          <a:prstGeom prst="rect">
            <a:avLst/>
          </a:prstGeom>
          <a:noFill/>
        </p:spPr>
        <p:txBody>
          <a:bodyPr wrap="square" rtlCol="0">
            <a:spAutoFit/>
          </a:bodyPr>
          <a:lstStyle/>
          <a:p>
            <a:r>
              <a:rPr lang="en-US" sz="2600" b="1" dirty="0">
                <a:solidFill>
                  <a:schemeClr val="bg1"/>
                </a:solidFill>
              </a:rPr>
              <a:t>A hypothesis is a </a:t>
            </a:r>
            <a:r>
              <a:rPr lang="en-US" sz="2600" b="1" dirty="0">
                <a:solidFill>
                  <a:srgbClr val="FF0000"/>
                </a:solidFill>
              </a:rPr>
              <a:t>scientific explanation </a:t>
            </a:r>
            <a:r>
              <a:rPr lang="en-US" sz="2600" b="1" dirty="0">
                <a:solidFill>
                  <a:schemeClr val="bg1"/>
                </a:solidFill>
              </a:rPr>
              <a:t>for a set of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0A0554C7-2150-BE4A-BCF8-18973B7DCB4A}"/>
                                            </p:graphicEl>
                                          </p:spTgt>
                                        </p:tgtEl>
                                        <p:attrNameLst>
                                          <p:attrName>style.visibility</p:attrName>
                                        </p:attrNameLst>
                                      </p:cBhvr>
                                      <p:to>
                                        <p:strVal val="visible"/>
                                      </p:to>
                                    </p:set>
                                    <p:animEffect transition="in" filter="fade">
                                      <p:cBhvr>
                                        <p:cTn id="7" dur="1000"/>
                                        <p:tgtEl>
                                          <p:spTgt spid="3">
                                            <p:graphicEl>
                                              <a:dgm id="{0A0554C7-2150-BE4A-BCF8-18973B7DCB4A}"/>
                                            </p:graphicEl>
                                          </p:spTgt>
                                        </p:tgtEl>
                                      </p:cBhvr>
                                    </p:animEffect>
                                    <p:anim calcmode="lin" valueType="num">
                                      <p:cBhvr>
                                        <p:cTn id="8" dur="1000" fill="hold"/>
                                        <p:tgtEl>
                                          <p:spTgt spid="3">
                                            <p:graphicEl>
                                              <a:dgm id="{0A0554C7-2150-BE4A-BCF8-18973B7DCB4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0A0554C7-2150-BE4A-BCF8-18973B7DCB4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0A0554C7-2150-BE4A-BCF8-18973B7DCB4A}"/>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394D8228-2E3A-7942-BD18-22740E902E11}"/>
                                            </p:graphicEl>
                                          </p:spTgt>
                                        </p:tgtEl>
                                        <p:attrNameLst>
                                          <p:attrName>style.visibility</p:attrName>
                                        </p:attrNameLst>
                                      </p:cBhvr>
                                      <p:to>
                                        <p:strVal val="visible"/>
                                      </p:to>
                                    </p:set>
                                    <p:animEffect transition="in" filter="fade">
                                      <p:cBhvr>
                                        <p:cTn id="13" dur="1000"/>
                                        <p:tgtEl>
                                          <p:spTgt spid="3">
                                            <p:graphicEl>
                                              <a:dgm id="{394D8228-2E3A-7942-BD18-22740E902E11}"/>
                                            </p:graphicEl>
                                          </p:spTgt>
                                        </p:tgtEl>
                                      </p:cBhvr>
                                    </p:animEffect>
                                    <p:anim calcmode="lin" valueType="num">
                                      <p:cBhvr>
                                        <p:cTn id="14" dur="1000" fill="hold"/>
                                        <p:tgtEl>
                                          <p:spTgt spid="3">
                                            <p:graphicEl>
                                              <a:dgm id="{394D8228-2E3A-7942-BD18-22740E902E11}"/>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394D8228-2E3A-7942-BD18-22740E902E11}"/>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394D8228-2E3A-7942-BD18-22740E902E11}"/>
                                            </p:graphic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graphicEl>
                                              <a:dgm id="{744CC795-80F6-9440-A380-8E390EF55FF8}"/>
                                            </p:graphicEl>
                                          </p:spTgt>
                                        </p:tgtEl>
                                        <p:attrNameLst>
                                          <p:attrName>style.visibility</p:attrName>
                                        </p:attrNameLst>
                                      </p:cBhvr>
                                      <p:to>
                                        <p:strVal val="visible"/>
                                      </p:to>
                                    </p:set>
                                    <p:animEffect transition="in" filter="fade">
                                      <p:cBhvr>
                                        <p:cTn id="29" dur="1000"/>
                                        <p:tgtEl>
                                          <p:spTgt spid="3">
                                            <p:graphicEl>
                                              <a:dgm id="{744CC795-80F6-9440-A380-8E390EF55FF8}"/>
                                            </p:graphicEl>
                                          </p:spTgt>
                                        </p:tgtEl>
                                      </p:cBhvr>
                                    </p:animEffect>
                                    <p:anim calcmode="lin" valueType="num">
                                      <p:cBhvr>
                                        <p:cTn id="30" dur="1000" fill="hold"/>
                                        <p:tgtEl>
                                          <p:spTgt spid="3">
                                            <p:graphicEl>
                                              <a:dgm id="{744CC795-80F6-9440-A380-8E390EF55FF8}"/>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graphicEl>
                                              <a:dgm id="{744CC795-80F6-9440-A380-8E390EF55FF8}"/>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graphicEl>
                                              <a:dgm id="{744CC795-80F6-9440-A380-8E390EF55FF8}"/>
                                            </p:graphic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graphicEl>
                                              <a:dgm id="{8D642DAE-E710-3B4F-8943-E894FA07AB01}"/>
                                            </p:graphicEl>
                                          </p:spTgt>
                                        </p:tgtEl>
                                        <p:attrNameLst>
                                          <p:attrName>style.visibility</p:attrName>
                                        </p:attrNameLst>
                                      </p:cBhvr>
                                      <p:to>
                                        <p:strVal val="visible"/>
                                      </p:to>
                                    </p:set>
                                    <p:animEffect transition="in" filter="fade">
                                      <p:cBhvr>
                                        <p:cTn id="35" dur="1000"/>
                                        <p:tgtEl>
                                          <p:spTgt spid="3">
                                            <p:graphicEl>
                                              <a:dgm id="{8D642DAE-E710-3B4F-8943-E894FA07AB01}"/>
                                            </p:graphicEl>
                                          </p:spTgt>
                                        </p:tgtEl>
                                      </p:cBhvr>
                                    </p:animEffect>
                                    <p:anim calcmode="lin" valueType="num">
                                      <p:cBhvr>
                                        <p:cTn id="36" dur="1000" fill="hold"/>
                                        <p:tgtEl>
                                          <p:spTgt spid="3">
                                            <p:graphicEl>
                                              <a:dgm id="{8D642DAE-E710-3B4F-8943-E894FA07AB01}"/>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graphicEl>
                                              <a:dgm id="{8D642DAE-E710-3B4F-8943-E894FA07AB01}"/>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graphicEl>
                                              <a:dgm id="{8D642DAE-E710-3B4F-8943-E894FA07AB01}"/>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900" decel="100000" fill="hold"/>
                                        <p:tgtEl>
                                          <p:spTgt spid="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88381839.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794" y="170468"/>
            <a:ext cx="4344708" cy="6517064"/>
          </a:xfrm>
          <a:prstGeom prst="rect">
            <a:avLst/>
          </a:prstGeom>
          <a:ln w="28575" cmpd="sng">
            <a:solidFill>
              <a:srgbClr val="000000"/>
            </a:solidFill>
          </a:ln>
        </p:spPr>
      </p:pic>
      <p:sp>
        <p:nvSpPr>
          <p:cNvPr id="4" name="TextBox 3"/>
          <p:cNvSpPr txBox="1"/>
          <p:nvPr/>
        </p:nvSpPr>
        <p:spPr>
          <a:xfrm>
            <a:off x="4623590" y="1718226"/>
            <a:ext cx="4344708" cy="584775"/>
          </a:xfrm>
          <a:prstGeom prst="rect">
            <a:avLst/>
          </a:prstGeom>
          <a:noFill/>
        </p:spPr>
        <p:txBody>
          <a:bodyPr wrap="square">
            <a:spAutoFit/>
          </a:bodyPr>
          <a:lstStyle/>
          <a:p>
            <a:pPr>
              <a:defRPr/>
            </a:pPr>
            <a:r>
              <a:rPr lang="en-US" sz="3200" b="1" dirty="0">
                <a:solidFill>
                  <a:srgbClr val="C70205"/>
                </a:solidFill>
                <a:latin typeface="Calibri" panose="020F0502020204030204" pitchFamily="34" charset="0"/>
                <a:ea typeface="+mn-ea"/>
                <a:cs typeface="Calibri" panose="020F0502020204030204" pitchFamily="34" charset="0"/>
              </a:rPr>
              <a:t>The scientific method is:</a:t>
            </a:r>
          </a:p>
        </p:txBody>
      </p:sp>
      <p:sp>
        <p:nvSpPr>
          <p:cNvPr id="5" name="TextBox 4"/>
          <p:cNvSpPr txBox="1">
            <a:spLocks noChangeArrowheads="1"/>
          </p:cNvSpPr>
          <p:nvPr/>
        </p:nvSpPr>
        <p:spPr bwMode="auto">
          <a:xfrm>
            <a:off x="4678084" y="2303001"/>
            <a:ext cx="44895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chemeClr val="accent5">
                    <a:lumMod val="25000"/>
                  </a:schemeClr>
                </a:solidFill>
                <a:latin typeface="Calibri" panose="020F0502020204030204" pitchFamily="34" charset="0"/>
                <a:cs typeface="Calibri" panose="020F0502020204030204" pitchFamily="34" charset="0"/>
              </a:rPr>
              <a:t>A series of steps used by scientists to solve a problem or answer a question. </a:t>
            </a:r>
          </a:p>
        </p:txBody>
      </p:sp>
      <p:sp>
        <p:nvSpPr>
          <p:cNvPr id="9217" name="Title 1"/>
          <p:cNvSpPr>
            <a:spLocks noGrp="1"/>
          </p:cNvSpPr>
          <p:nvPr>
            <p:ph type="title"/>
          </p:nvPr>
        </p:nvSpPr>
        <p:spPr bwMode="auto">
          <a:xfrm>
            <a:off x="3269202" y="522099"/>
            <a:ext cx="5730004" cy="732329"/>
          </a:xfrm>
          <a:solidFill>
            <a:schemeClr val="accent1">
              <a:lumMod val="90000"/>
            </a:schemeClr>
          </a:solidFill>
          <a:ln w="38100">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Scientific Method</a:t>
            </a:r>
          </a:p>
        </p:txBody>
      </p:sp>
      <p:sp>
        <p:nvSpPr>
          <p:cNvPr id="3" name="TextBox 2">
            <a:extLst>
              <a:ext uri="{FF2B5EF4-FFF2-40B4-BE49-F238E27FC236}">
                <a16:creationId xmlns:a16="http://schemas.microsoft.com/office/drawing/2014/main" id="{25290B0B-57A1-2189-9A6D-39664A1246EA}"/>
              </a:ext>
            </a:extLst>
          </p:cNvPr>
          <p:cNvSpPr txBox="1"/>
          <p:nvPr/>
        </p:nvSpPr>
        <p:spPr>
          <a:xfrm>
            <a:off x="4550996" y="4425573"/>
            <a:ext cx="4593004" cy="1938992"/>
          </a:xfrm>
          <a:prstGeom prst="rect">
            <a:avLst/>
          </a:prstGeom>
          <a:noFill/>
        </p:spPr>
        <p:txBody>
          <a:bodyPr wrap="square">
            <a:spAutoFit/>
          </a:bodyPr>
          <a:lstStyle/>
          <a:p>
            <a:pPr>
              <a:defRPr/>
            </a:pPr>
            <a:endParaRPr lang="en-US" sz="2000" b="1" dirty="0">
              <a:latin typeface="Arial" pitchFamily="-111" charset="0"/>
              <a:ea typeface="+mn-ea"/>
              <a:cs typeface="+mn-cs"/>
            </a:endParaRPr>
          </a:p>
          <a:p>
            <a:pPr marL="342900" indent="-342900">
              <a:buFont typeface="+mj-lt"/>
              <a:buAutoNum type="arabicPeriod"/>
              <a:defRPr/>
            </a:pPr>
            <a:r>
              <a:rPr lang="en-US" sz="2000" b="1" dirty="0">
                <a:latin typeface="Arial" pitchFamily="-111" charset="0"/>
                <a:ea typeface="+mn-ea"/>
                <a:cs typeface="+mn-cs"/>
              </a:rPr>
              <a:t>Observation / Asking a Question</a:t>
            </a:r>
          </a:p>
          <a:p>
            <a:pPr marL="342900" indent="-342900">
              <a:buFont typeface="+mj-lt"/>
              <a:buAutoNum type="arabicPeriod"/>
              <a:defRPr/>
            </a:pPr>
            <a:r>
              <a:rPr lang="en-US" sz="2000" b="1" dirty="0">
                <a:latin typeface="Arial" pitchFamily="-111" charset="0"/>
                <a:ea typeface="+mn-ea"/>
                <a:cs typeface="+mn-cs"/>
              </a:rPr>
              <a:t>Form a </a:t>
            </a:r>
            <a:r>
              <a:rPr lang="en-US" sz="2000" b="1" dirty="0">
                <a:solidFill>
                  <a:srgbClr val="FF0000"/>
                </a:solidFill>
                <a:latin typeface="Arial" pitchFamily="-111" charset="0"/>
                <a:ea typeface="+mn-ea"/>
                <a:cs typeface="+mn-cs"/>
              </a:rPr>
              <a:t>Hypothesis</a:t>
            </a:r>
          </a:p>
          <a:p>
            <a:pPr marL="342900" indent="-342900">
              <a:buFont typeface="+mj-lt"/>
              <a:buAutoNum type="arabicPeriod"/>
              <a:defRPr/>
            </a:pPr>
            <a:r>
              <a:rPr lang="en-US" sz="2000" b="1" dirty="0">
                <a:latin typeface="Arial" pitchFamily="-111" charset="0"/>
                <a:ea typeface="+mn-ea"/>
                <a:cs typeface="+mn-cs"/>
              </a:rPr>
              <a:t>Design a Controlled </a:t>
            </a:r>
            <a:r>
              <a:rPr lang="en-US" sz="2000" b="1" dirty="0">
                <a:solidFill>
                  <a:srgbClr val="FF0000"/>
                </a:solidFill>
                <a:latin typeface="Arial" pitchFamily="-111" charset="0"/>
                <a:ea typeface="+mn-ea"/>
                <a:cs typeface="+mn-cs"/>
              </a:rPr>
              <a:t>Experiment</a:t>
            </a:r>
          </a:p>
          <a:p>
            <a:pPr marL="342900" indent="-342900">
              <a:buFont typeface="+mj-lt"/>
              <a:buAutoNum type="arabicPeriod"/>
              <a:defRPr/>
            </a:pPr>
            <a:r>
              <a:rPr lang="en-US" sz="2000" b="1" dirty="0">
                <a:latin typeface="Arial" pitchFamily="-111" charset="0"/>
                <a:ea typeface="+mn-ea"/>
                <a:cs typeface="+mn-cs"/>
              </a:rPr>
              <a:t>Record and Analyze Results</a:t>
            </a:r>
          </a:p>
          <a:p>
            <a:pPr marL="342900" indent="-342900">
              <a:buFont typeface="+mj-lt"/>
              <a:buAutoNum type="arabicPeriod"/>
              <a:defRPr/>
            </a:pPr>
            <a:r>
              <a:rPr lang="en-US" sz="2000" b="1" dirty="0">
                <a:latin typeface="Arial" pitchFamily="-111" charset="0"/>
                <a:ea typeface="+mn-ea"/>
                <a:cs typeface="+mn-cs"/>
              </a:rPr>
              <a:t>Draw Conclusions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dreamstimeextrasmall_6606131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48879"/>
            <a:ext cx="6012160" cy="4509121"/>
          </a:xfrm>
          <a:prstGeom prst="rect">
            <a:avLst/>
          </a:prstGeom>
          <a:ln w="28575" cmpd="sng">
            <a:noFill/>
          </a:ln>
        </p:spPr>
      </p:pic>
      <p:sp>
        <p:nvSpPr>
          <p:cNvPr id="8" name="TextBox 7"/>
          <p:cNvSpPr txBox="1">
            <a:spLocks noChangeArrowheads="1"/>
          </p:cNvSpPr>
          <p:nvPr/>
        </p:nvSpPr>
        <p:spPr bwMode="auto">
          <a:xfrm>
            <a:off x="251520" y="1683185"/>
            <a:ext cx="864096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C70205"/>
                </a:solidFill>
                <a:latin typeface="Franklin Gothic Medium" panose="020B0603020102020204" pitchFamily="34" charset="0"/>
              </a:rPr>
              <a:t>A problem or a question must first be identified.  </a:t>
            </a:r>
          </a:p>
        </p:txBody>
      </p:sp>
      <p:sp>
        <p:nvSpPr>
          <p:cNvPr id="9" name="TextBox 8"/>
          <p:cNvSpPr txBox="1">
            <a:spLocks noChangeArrowheads="1"/>
          </p:cNvSpPr>
          <p:nvPr/>
        </p:nvSpPr>
        <p:spPr bwMode="auto">
          <a:xfrm>
            <a:off x="5543272" y="3086907"/>
            <a:ext cx="35814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How much water can a root hair absorb?  </a:t>
            </a:r>
          </a:p>
          <a:p>
            <a:pPr eaLnBrk="1" hangingPunct="1"/>
            <a:endParaRPr lang="en-US" b="1" dirty="0"/>
          </a:p>
          <a:p>
            <a:pPr eaLnBrk="1" hangingPunct="1"/>
            <a:r>
              <a:rPr lang="en-US" b="1" dirty="0"/>
              <a:t>Why does a plant stem bend toward the light?  </a:t>
            </a:r>
          </a:p>
          <a:p>
            <a:pPr eaLnBrk="1" hangingPunct="1"/>
            <a:endParaRPr lang="en-US" b="1" dirty="0"/>
          </a:p>
          <a:p>
            <a:pPr eaLnBrk="1" hangingPunct="1"/>
            <a:r>
              <a:rPr lang="en-US" b="1" dirty="0"/>
              <a:t>What effect does temperature have on heart rate?</a:t>
            </a:r>
          </a:p>
        </p:txBody>
      </p:sp>
      <p:sp>
        <p:nvSpPr>
          <p:cNvPr id="5" name="Rectangle 4">
            <a:extLst>
              <a:ext uri="{FF2B5EF4-FFF2-40B4-BE49-F238E27FC236}">
                <a16:creationId xmlns:a16="http://schemas.microsoft.com/office/drawing/2014/main" id="{A40F0704-4107-897F-49F0-4D32E0D34F1F}"/>
              </a:ext>
            </a:extLst>
          </p:cNvPr>
          <p:cNvSpPr/>
          <p:nvPr/>
        </p:nvSpPr>
        <p:spPr>
          <a:xfrm>
            <a:off x="0" y="-27384"/>
            <a:ext cx="9144000" cy="1412776"/>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2" name="TextBox 4"/>
          <p:cNvSpPr txBox="1">
            <a:spLocks noChangeArrowheads="1"/>
          </p:cNvSpPr>
          <p:nvPr/>
        </p:nvSpPr>
        <p:spPr bwMode="auto">
          <a:xfrm>
            <a:off x="5328" y="17284"/>
            <a:ext cx="9144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chemeClr val="bg1"/>
                </a:solidFill>
              </a:rPr>
              <a:t>Step 1: </a:t>
            </a:r>
          </a:p>
          <a:p>
            <a:pPr algn="ctr" eaLnBrk="1" hangingPunct="1"/>
            <a:r>
              <a:rPr lang="en-US" sz="4000" b="1" dirty="0">
                <a:solidFill>
                  <a:schemeClr val="bg1"/>
                </a:solidFill>
              </a:rPr>
              <a:t>Observation / Asking a Question</a:t>
            </a:r>
            <a:endParaRPr lang="en-US" sz="4000" dirty="0">
              <a:solidFill>
                <a:schemeClr val="bg1"/>
              </a:solidFill>
            </a:endParaRPr>
          </a:p>
        </p:txBody>
      </p:sp>
      <p:sp>
        <p:nvSpPr>
          <p:cNvPr id="10" name="TextBox 9">
            <a:extLst>
              <a:ext uri="{FF2B5EF4-FFF2-40B4-BE49-F238E27FC236}">
                <a16:creationId xmlns:a16="http://schemas.microsoft.com/office/drawing/2014/main" id="{75BF29A4-B643-756D-416F-6E2E53D3FB6E}"/>
              </a:ext>
            </a:extLst>
          </p:cNvPr>
          <p:cNvSpPr txBox="1"/>
          <p:nvPr/>
        </p:nvSpPr>
        <p:spPr>
          <a:xfrm>
            <a:off x="5543272" y="2411053"/>
            <a:ext cx="3240360" cy="584775"/>
          </a:xfrm>
          <a:prstGeom prst="rect">
            <a:avLst/>
          </a:prstGeom>
          <a:noFill/>
        </p:spPr>
        <p:txBody>
          <a:bodyPr wrap="square" rtlCol="0">
            <a:spAutoFit/>
          </a:bodyPr>
          <a:lstStyle/>
          <a:p>
            <a:r>
              <a:rPr lang="en-US" sz="3200" dirty="0">
                <a:solidFill>
                  <a:srgbClr val="3C42B3"/>
                </a:solidFill>
                <a:latin typeface="Franklin Gothic Medium" panose="020B0603020102020204" pitchFamily="34" charset="0"/>
              </a:rPr>
              <a:t>For 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796600" y="1525100"/>
            <a:ext cx="4800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C70205"/>
                </a:solidFill>
              </a:rPr>
              <a:t>Hypothesis:</a:t>
            </a:r>
          </a:p>
        </p:txBody>
      </p:sp>
      <p:sp>
        <p:nvSpPr>
          <p:cNvPr id="13" name="TextBox 12"/>
          <p:cNvSpPr txBox="1">
            <a:spLocks noChangeArrowheads="1"/>
          </p:cNvSpPr>
          <p:nvPr/>
        </p:nvSpPr>
        <p:spPr bwMode="auto">
          <a:xfrm>
            <a:off x="4211960" y="2060848"/>
            <a:ext cx="48006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t>A </a:t>
            </a:r>
            <a:r>
              <a:rPr lang="en-US" sz="3000" b="1" dirty="0">
                <a:solidFill>
                  <a:srgbClr val="FF0000"/>
                </a:solidFill>
              </a:rPr>
              <a:t>possible</a:t>
            </a:r>
            <a:r>
              <a:rPr lang="en-US" sz="3000" b="1" dirty="0"/>
              <a:t> explanation to the question or problem. </a:t>
            </a:r>
          </a:p>
        </p:txBody>
      </p:sp>
      <p:sp>
        <p:nvSpPr>
          <p:cNvPr id="14" name="TextBox 13"/>
          <p:cNvSpPr txBox="1">
            <a:spLocks noChangeArrowheads="1"/>
          </p:cNvSpPr>
          <p:nvPr/>
        </p:nvSpPr>
        <p:spPr bwMode="auto">
          <a:xfrm>
            <a:off x="3578596" y="3212976"/>
            <a:ext cx="5577840" cy="1384995"/>
          </a:xfrm>
          <a:prstGeom prst="rect">
            <a:avLst/>
          </a:prstGeom>
          <a:solidFill>
            <a:srgbClr val="FFCED5"/>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000090"/>
                </a:solidFill>
              </a:rPr>
              <a:t>It is simply a prediction and has not yet been </a:t>
            </a:r>
            <a:r>
              <a:rPr lang="en-US" sz="2800" b="1" dirty="0">
                <a:solidFill>
                  <a:srgbClr val="262626"/>
                </a:solidFill>
              </a:rPr>
              <a:t>proven or disproven.  </a:t>
            </a:r>
          </a:p>
        </p:txBody>
      </p:sp>
      <p:sp>
        <p:nvSpPr>
          <p:cNvPr id="16" name="TextBox 15"/>
          <p:cNvSpPr txBox="1"/>
          <p:nvPr/>
        </p:nvSpPr>
        <p:spPr>
          <a:xfrm>
            <a:off x="3739232" y="4725144"/>
            <a:ext cx="5225256" cy="1938992"/>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latin typeface="Franklin Gothic Medium" panose="020B0603020102020204" pitchFamily="34" charset="0"/>
              </a:rPr>
              <a:t>It must be stated in a way that is testable.  </a:t>
            </a:r>
          </a:p>
          <a:p>
            <a:pPr eaLnBrk="1" hangingPunct="1">
              <a:defRPr/>
            </a:pPr>
            <a:r>
              <a:rPr lang="en-US" dirty="0">
                <a:latin typeface="Franklin Gothic Medium" panose="020B0603020102020204" pitchFamily="34" charset="0"/>
              </a:rPr>
              <a:t>A statement is considered “testable” if evidence can be collected that either does or does not support it.</a:t>
            </a:r>
          </a:p>
        </p:txBody>
      </p:sp>
      <p:pic>
        <p:nvPicPr>
          <p:cNvPr id="6" name="Picture 5" descr="190741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04634"/>
            <a:ext cx="3597324" cy="5453365"/>
          </a:xfrm>
          <a:prstGeom prst="rect">
            <a:avLst/>
          </a:prstGeom>
          <a:ln>
            <a:noFill/>
          </a:ln>
        </p:spPr>
      </p:pic>
      <p:sp>
        <p:nvSpPr>
          <p:cNvPr id="5" name="Rectangle 4">
            <a:extLst>
              <a:ext uri="{FF2B5EF4-FFF2-40B4-BE49-F238E27FC236}">
                <a16:creationId xmlns:a16="http://schemas.microsoft.com/office/drawing/2014/main" id="{C8ABA873-BFB4-56B3-0BBA-C393D1512E21}"/>
              </a:ext>
            </a:extLst>
          </p:cNvPr>
          <p:cNvSpPr/>
          <p:nvPr/>
        </p:nvSpPr>
        <p:spPr>
          <a:xfrm>
            <a:off x="0" y="-8141"/>
            <a:ext cx="9144000" cy="141277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0" y="36527"/>
            <a:ext cx="9144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t>Step 2:  </a:t>
            </a:r>
          </a:p>
          <a:p>
            <a:pPr algn="ctr" eaLnBrk="1" hangingPunct="1"/>
            <a:r>
              <a:rPr lang="en-US" sz="4000" b="1" dirty="0"/>
              <a:t>Form a Hypothesis</a:t>
            </a:r>
            <a:endParaRPr lang="en-US" sz="4000" dirty="0"/>
          </a:p>
        </p:txBody>
      </p:sp>
    </p:spTree>
    <p:extLst>
      <p:ext uri="{BB962C8B-B14F-4D97-AF65-F5344CB8AC3E}">
        <p14:creationId xmlns:p14="http://schemas.microsoft.com/office/powerpoint/2010/main" val="2367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 calcmode="lin" valueType="num">
                                      <p:cBhvr>
                                        <p:cTn id="29"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6" grpId="0" build="p"/>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2631</TotalTime>
  <Words>2350</Words>
  <Application>Microsoft Office PowerPoint</Application>
  <PresentationFormat>On-screen Show (4:3)</PresentationFormat>
  <Paragraphs>207</Paragraphs>
  <Slides>36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Rounded MT Bold</vt:lpstr>
      <vt:lpstr>Britannic Bold</vt:lpstr>
      <vt:lpstr>Calibri</vt:lpstr>
      <vt:lpstr>Candara</vt:lpstr>
      <vt:lpstr>Chalkboard</vt:lpstr>
      <vt:lpstr>Franklin Gothic Medium</vt:lpstr>
      <vt:lpstr>Wingdings</vt:lpstr>
      <vt:lpstr>Modèle par défaut</vt:lpstr>
      <vt:lpstr>PowerPoint Presentation</vt:lpstr>
      <vt:lpstr>What is Science?</vt:lpstr>
      <vt:lpstr>PowerPoint Presentation</vt:lpstr>
      <vt:lpstr>How is Science Done?</vt:lpstr>
      <vt:lpstr>PowerPoint Presentation</vt:lpstr>
      <vt:lpstr>PowerPoint Presentation</vt:lpstr>
      <vt:lpstr>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two variables in an experiment:</vt:lpstr>
      <vt:lpstr>There are two variables in an experiment:</vt:lpstr>
      <vt:lpstr>Fair Experiments:</vt:lpstr>
      <vt:lpstr>Step 4:   Recording and Analyzing Results</vt:lpstr>
      <vt:lpstr>Step 5:   Drawing Conclusions </vt:lpstr>
      <vt:lpstr>Forming a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Sky</dc:title>
  <dc:creator>www.powerpointstyles.com</dc:creator>
  <cp:lastModifiedBy>Wes Schmitt</cp:lastModifiedBy>
  <cp:revision>389</cp:revision>
  <dcterms:created xsi:type="dcterms:W3CDTF">2011-07-28T15:16:37Z</dcterms:created>
  <dcterms:modified xsi:type="dcterms:W3CDTF">2024-01-30T05:47:37Z</dcterms:modified>
</cp:coreProperties>
</file>