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35"/>
  </p:notesMasterIdLst>
  <p:sldIdLst>
    <p:sldId id="297" r:id="rId4"/>
    <p:sldId id="259" r:id="rId5"/>
    <p:sldId id="260" r:id="rId6"/>
    <p:sldId id="261" r:id="rId7"/>
    <p:sldId id="262" r:id="rId8"/>
    <p:sldId id="276" r:id="rId9"/>
    <p:sldId id="277" r:id="rId10"/>
    <p:sldId id="278" r:id="rId11"/>
    <p:sldId id="279" r:id="rId12"/>
    <p:sldId id="280" r:id="rId13"/>
    <p:sldId id="305" r:id="rId14"/>
    <p:sldId id="281" r:id="rId15"/>
    <p:sldId id="282" r:id="rId16"/>
    <p:sldId id="306" r:id="rId17"/>
    <p:sldId id="283" r:id="rId18"/>
    <p:sldId id="304"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302" r:id="rId33"/>
    <p:sldId id="303" r:id="rId34"/>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CE3"/>
    <a:srgbClr val="FFEBAD"/>
    <a:srgbClr val="B1FF26"/>
    <a:srgbClr val="B9D3FF"/>
    <a:srgbClr val="6962FF"/>
    <a:srgbClr val="FFF62D"/>
    <a:srgbClr val="FF44FF"/>
    <a:srgbClr val="68FF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3092C-5E3C-BE41-9AEB-BA3D3CB073C8}" type="doc">
      <dgm:prSet loTypeId="urn:microsoft.com/office/officeart/2005/8/layout/vList3#1" loCatId="list" qsTypeId="urn:microsoft.com/office/officeart/2005/8/quickstyle/simple4" qsCatId="simple" csTypeId="urn:microsoft.com/office/officeart/2005/8/colors/colorful2" csCatId="colorful" phldr="1"/>
      <dgm:spPr/>
    </dgm:pt>
    <dgm:pt modelId="{320F140F-CA9B-0A45-84A1-9D4B718FB5F3}">
      <dgm:prSet phldrT="[Text]"/>
      <dgm:spPr/>
      <dgm:t>
        <a:bodyPr anchor="b"/>
        <a:lstStyle/>
        <a:p>
          <a:r>
            <a:rPr lang="en-US" dirty="0">
              <a:solidFill>
                <a:srgbClr val="FFFF00"/>
              </a:solidFill>
            </a:rPr>
            <a:t>An inference is a </a:t>
          </a:r>
          <a:r>
            <a:rPr lang="en-US" dirty="0">
              <a:solidFill>
                <a:srgbClr val="FF0000"/>
              </a:solidFill>
            </a:rPr>
            <a:t>scientific </a:t>
          </a:r>
          <a:r>
            <a:rPr lang="en-US" u="sng" dirty="0">
              <a:solidFill>
                <a:srgbClr val="FF0000"/>
              </a:solidFill>
            </a:rPr>
            <a:t>explanation</a:t>
          </a:r>
          <a:r>
            <a:rPr lang="en-US" dirty="0">
              <a:solidFill>
                <a:srgbClr val="FF0000"/>
              </a:solidFill>
            </a:rPr>
            <a:t> for a set of observations.</a:t>
          </a:r>
        </a:p>
        <a:p>
          <a:endParaRPr lang="en-US" dirty="0">
            <a:solidFill>
              <a:srgbClr val="FF0000"/>
            </a:solidFill>
          </a:endParaRPr>
        </a:p>
      </dgm:t>
    </dgm:pt>
    <dgm:pt modelId="{9DDDB06F-7D90-7446-8EFB-C599469F631D}" type="parTrans" cxnId="{2B3D58C4-FDEF-4343-B4E4-3D343289E9BB}">
      <dgm:prSet/>
      <dgm:spPr/>
      <dgm:t>
        <a:bodyPr/>
        <a:lstStyle/>
        <a:p>
          <a:endParaRPr lang="en-US"/>
        </a:p>
      </dgm:t>
    </dgm:pt>
    <dgm:pt modelId="{109CC0E9-2C03-C44C-BAD4-1F2D0FA9C499}" type="sibTrans" cxnId="{2B3D58C4-FDEF-4343-B4E4-3D343289E9BB}">
      <dgm:prSet/>
      <dgm:spPr/>
      <dgm:t>
        <a:bodyPr/>
        <a:lstStyle/>
        <a:p>
          <a:endParaRPr lang="en-US"/>
        </a:p>
      </dgm:t>
    </dgm:pt>
    <dgm:pt modelId="{82EA3A27-261A-6349-92AE-D0F587797326}">
      <dgm:prSet phldrT="[Text]"/>
      <dgm:spPr/>
      <dgm:t>
        <a:bodyPr anchor="b"/>
        <a:lstStyle/>
        <a:p>
          <a:r>
            <a:rPr lang="en-US" dirty="0">
              <a:solidFill>
                <a:srgbClr val="660066"/>
              </a:solidFill>
            </a:rPr>
            <a:t>A hypothesis is a </a:t>
          </a:r>
          <a:r>
            <a:rPr lang="en-US" u="sng" dirty="0">
              <a:solidFill>
                <a:srgbClr val="660066"/>
              </a:solidFill>
            </a:rPr>
            <a:t>testable prediction </a:t>
          </a:r>
          <a:r>
            <a:rPr lang="en-US" dirty="0">
              <a:solidFill>
                <a:srgbClr val="660066"/>
              </a:solidFill>
            </a:rPr>
            <a:t>of what might happen. </a:t>
          </a:r>
        </a:p>
        <a:p>
          <a:endParaRPr lang="en-US" dirty="0">
            <a:solidFill>
              <a:srgbClr val="660066"/>
            </a:solidFill>
          </a:endParaRPr>
        </a:p>
      </dgm:t>
    </dgm:pt>
    <dgm:pt modelId="{A91F4E54-B1B2-6B4F-870B-D954F2336EC8}" type="parTrans" cxnId="{6EA8D3E9-20A3-0C46-9E2E-62D0BD1D059A}">
      <dgm:prSet/>
      <dgm:spPr/>
      <dgm:t>
        <a:bodyPr/>
        <a:lstStyle/>
        <a:p>
          <a:endParaRPr lang="en-US"/>
        </a:p>
      </dgm:t>
    </dgm:pt>
    <dgm:pt modelId="{F7805E01-4E5D-4B48-90E9-8B65C7E93B24}" type="sibTrans" cxnId="{6EA8D3E9-20A3-0C46-9E2E-62D0BD1D059A}">
      <dgm:prSet/>
      <dgm:spPr/>
      <dgm:t>
        <a:bodyPr/>
        <a:lstStyle/>
        <a:p>
          <a:endParaRPr lang="en-US"/>
        </a:p>
      </dgm:t>
    </dgm:pt>
    <dgm:pt modelId="{5C42F607-817D-CF49-85B5-DBE50E6DBAD7}" type="pres">
      <dgm:prSet presAssocID="{CC23092C-5E3C-BE41-9AEB-BA3D3CB073C8}" presName="linearFlow" presStyleCnt="0">
        <dgm:presLayoutVars>
          <dgm:dir/>
          <dgm:resizeHandles val="exact"/>
        </dgm:presLayoutVars>
      </dgm:prSet>
      <dgm:spPr/>
    </dgm:pt>
    <dgm:pt modelId="{1342EAD8-CDAF-5D4F-8639-38ED77835A09}" type="pres">
      <dgm:prSet presAssocID="{320F140F-CA9B-0A45-84A1-9D4B718FB5F3}" presName="composite" presStyleCnt="0"/>
      <dgm:spPr/>
    </dgm:pt>
    <dgm:pt modelId="{0A0554C7-2150-BE4A-BCF8-18973B7DCB4A}" type="pres">
      <dgm:prSet presAssocID="{320F140F-CA9B-0A45-84A1-9D4B718FB5F3}" presName="imgShp" presStyleLbl="fgImgPlace1" presStyleIdx="0" presStyleCnt="2"/>
      <dgm:spPr>
        <a:blipFill rotWithShape="0">
          <a:blip xmlns:r="http://schemas.openxmlformats.org/officeDocument/2006/relationships" r:embed="rId1"/>
          <a:stretch>
            <a:fillRect/>
          </a:stretch>
        </a:blipFill>
      </dgm:spPr>
    </dgm:pt>
    <dgm:pt modelId="{394D8228-2E3A-7942-BD18-22740E902E11}" type="pres">
      <dgm:prSet presAssocID="{320F140F-CA9B-0A45-84A1-9D4B718FB5F3}" presName="txShp" presStyleLbl="node1" presStyleIdx="0" presStyleCnt="2">
        <dgm:presLayoutVars>
          <dgm:bulletEnabled val="1"/>
        </dgm:presLayoutVars>
      </dgm:prSet>
      <dgm:spPr/>
      <dgm:t>
        <a:bodyPr/>
        <a:lstStyle/>
        <a:p>
          <a:endParaRPr lang="en-US"/>
        </a:p>
      </dgm:t>
    </dgm:pt>
    <dgm:pt modelId="{D7568BC6-0F53-2C4C-B2D8-1F9CFF9A1315}" type="pres">
      <dgm:prSet presAssocID="{109CC0E9-2C03-C44C-BAD4-1F2D0FA9C499}" presName="spacing" presStyleCnt="0"/>
      <dgm:spPr/>
    </dgm:pt>
    <dgm:pt modelId="{F2C50E26-9F72-E842-861E-7700B924B6F8}" type="pres">
      <dgm:prSet presAssocID="{82EA3A27-261A-6349-92AE-D0F587797326}" presName="composite" presStyleCnt="0"/>
      <dgm:spPr/>
    </dgm:pt>
    <dgm:pt modelId="{744CC795-80F6-9440-A380-8E390EF55FF8}" type="pres">
      <dgm:prSet presAssocID="{82EA3A27-261A-6349-92AE-D0F587797326}" presName="imgShp" presStyleLbl="fgImgPlace1" presStyleIdx="1" presStyleCnt="2"/>
      <dgm:spPr>
        <a:blipFill rotWithShape="0">
          <a:blip xmlns:r="http://schemas.openxmlformats.org/officeDocument/2006/relationships" r:embed="rId2"/>
          <a:stretch>
            <a:fillRect/>
          </a:stretch>
        </a:blipFill>
      </dgm:spPr>
    </dgm:pt>
    <dgm:pt modelId="{8D642DAE-E710-3B4F-8943-E894FA07AB01}" type="pres">
      <dgm:prSet presAssocID="{82EA3A27-261A-6349-92AE-D0F587797326}" presName="txShp" presStyleLbl="node1" presStyleIdx="1" presStyleCnt="2">
        <dgm:presLayoutVars>
          <dgm:bulletEnabled val="1"/>
        </dgm:presLayoutVars>
      </dgm:prSet>
      <dgm:spPr/>
      <dgm:t>
        <a:bodyPr/>
        <a:lstStyle/>
        <a:p>
          <a:endParaRPr lang="en-US"/>
        </a:p>
      </dgm:t>
    </dgm:pt>
  </dgm:ptLst>
  <dgm:cxnLst>
    <dgm:cxn modelId="{C90CBE39-4E1E-4076-9A82-8724E92B3388}" type="presOf" srcId="{CC23092C-5E3C-BE41-9AEB-BA3D3CB073C8}" destId="{5C42F607-817D-CF49-85B5-DBE50E6DBAD7}" srcOrd="0" destOrd="0" presId="urn:microsoft.com/office/officeart/2005/8/layout/vList3#1"/>
    <dgm:cxn modelId="{6EA8D3E9-20A3-0C46-9E2E-62D0BD1D059A}" srcId="{CC23092C-5E3C-BE41-9AEB-BA3D3CB073C8}" destId="{82EA3A27-261A-6349-92AE-D0F587797326}" srcOrd="1" destOrd="0" parTransId="{A91F4E54-B1B2-6B4F-870B-D954F2336EC8}" sibTransId="{F7805E01-4E5D-4B48-90E9-8B65C7E93B24}"/>
    <dgm:cxn modelId="{71A84307-A63E-485F-9B0B-9AA1FA195CEE}" type="presOf" srcId="{320F140F-CA9B-0A45-84A1-9D4B718FB5F3}" destId="{394D8228-2E3A-7942-BD18-22740E902E11}" srcOrd="0" destOrd="0" presId="urn:microsoft.com/office/officeart/2005/8/layout/vList3#1"/>
    <dgm:cxn modelId="{98AA3234-4911-4F9C-988E-BDF93A319633}" type="presOf" srcId="{82EA3A27-261A-6349-92AE-D0F587797326}" destId="{8D642DAE-E710-3B4F-8943-E894FA07AB01}" srcOrd="0" destOrd="0" presId="urn:microsoft.com/office/officeart/2005/8/layout/vList3#1"/>
    <dgm:cxn modelId="{2B3D58C4-FDEF-4343-B4E4-3D343289E9BB}" srcId="{CC23092C-5E3C-BE41-9AEB-BA3D3CB073C8}" destId="{320F140F-CA9B-0A45-84A1-9D4B718FB5F3}" srcOrd="0" destOrd="0" parTransId="{9DDDB06F-7D90-7446-8EFB-C599469F631D}" sibTransId="{109CC0E9-2C03-C44C-BAD4-1F2D0FA9C499}"/>
    <dgm:cxn modelId="{CFC25612-BEA3-44A9-A5D0-A2DB4DFE1ED0}" type="presParOf" srcId="{5C42F607-817D-CF49-85B5-DBE50E6DBAD7}" destId="{1342EAD8-CDAF-5D4F-8639-38ED77835A09}" srcOrd="0" destOrd="0" presId="urn:microsoft.com/office/officeart/2005/8/layout/vList3#1"/>
    <dgm:cxn modelId="{23BCC087-6B89-43DE-924A-746A2A223774}" type="presParOf" srcId="{1342EAD8-CDAF-5D4F-8639-38ED77835A09}" destId="{0A0554C7-2150-BE4A-BCF8-18973B7DCB4A}" srcOrd="0" destOrd="0" presId="urn:microsoft.com/office/officeart/2005/8/layout/vList3#1"/>
    <dgm:cxn modelId="{76576073-F7F3-44C6-8DFB-794D5986BE39}" type="presParOf" srcId="{1342EAD8-CDAF-5D4F-8639-38ED77835A09}" destId="{394D8228-2E3A-7942-BD18-22740E902E11}" srcOrd="1" destOrd="0" presId="urn:microsoft.com/office/officeart/2005/8/layout/vList3#1"/>
    <dgm:cxn modelId="{840C9357-DF03-4429-B87C-4DE80A717D66}" type="presParOf" srcId="{5C42F607-817D-CF49-85B5-DBE50E6DBAD7}" destId="{D7568BC6-0F53-2C4C-B2D8-1F9CFF9A1315}" srcOrd="1" destOrd="0" presId="urn:microsoft.com/office/officeart/2005/8/layout/vList3#1"/>
    <dgm:cxn modelId="{FD5A2829-322A-4E90-BC2F-40888E3157CB}" type="presParOf" srcId="{5C42F607-817D-CF49-85B5-DBE50E6DBAD7}" destId="{F2C50E26-9F72-E842-861E-7700B924B6F8}" srcOrd="2" destOrd="0" presId="urn:microsoft.com/office/officeart/2005/8/layout/vList3#1"/>
    <dgm:cxn modelId="{0670D83F-F892-4B7B-B663-89F948ECB5D0}" type="presParOf" srcId="{F2C50E26-9F72-E842-861E-7700B924B6F8}" destId="{744CC795-80F6-9440-A380-8E390EF55FF8}" srcOrd="0" destOrd="0" presId="urn:microsoft.com/office/officeart/2005/8/layout/vList3#1"/>
    <dgm:cxn modelId="{1B4ABA26-602F-4765-B6BA-6C901FC438BD}" type="presParOf" srcId="{F2C50E26-9F72-E842-861E-7700B924B6F8}" destId="{8D642DAE-E710-3B4F-8943-E894FA07AB01}"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8228-2E3A-7942-BD18-22740E902E11}">
      <dsp:nvSpPr>
        <dsp:cNvPr id="0" name=""/>
        <dsp:cNvSpPr/>
      </dsp:nvSpPr>
      <dsp:spPr>
        <a:xfrm rot="10800000">
          <a:off x="2277237" y="1384"/>
          <a:ext cx="6080760" cy="2982470"/>
        </a:xfrm>
        <a:prstGeom prst="homePlat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25730" rIns="234696" bIns="125730" numCol="1" spcCol="1270" anchor="b" anchorCtr="0">
          <a:noAutofit/>
        </a:bodyPr>
        <a:lstStyle/>
        <a:p>
          <a:pPr lvl="0" algn="ctr" defTabSz="1466850">
            <a:lnSpc>
              <a:spcPct val="90000"/>
            </a:lnSpc>
            <a:spcBef>
              <a:spcPct val="0"/>
            </a:spcBef>
            <a:spcAft>
              <a:spcPct val="35000"/>
            </a:spcAft>
          </a:pPr>
          <a:r>
            <a:rPr lang="en-US" sz="3300" kern="1200" dirty="0">
              <a:solidFill>
                <a:srgbClr val="FFFF00"/>
              </a:solidFill>
            </a:rPr>
            <a:t>An inference is a </a:t>
          </a:r>
          <a:r>
            <a:rPr lang="en-US" sz="3300" kern="1200" dirty="0">
              <a:solidFill>
                <a:srgbClr val="FF0000"/>
              </a:solidFill>
            </a:rPr>
            <a:t>scientific </a:t>
          </a:r>
          <a:r>
            <a:rPr lang="en-US" sz="3300" u="sng" kern="1200" dirty="0">
              <a:solidFill>
                <a:srgbClr val="FF0000"/>
              </a:solidFill>
            </a:rPr>
            <a:t>explanation</a:t>
          </a:r>
          <a:r>
            <a:rPr lang="en-US" sz="3300" kern="1200" dirty="0">
              <a:solidFill>
                <a:srgbClr val="FF0000"/>
              </a:solidFill>
            </a:rPr>
            <a:t> for a set of observations.</a:t>
          </a:r>
        </a:p>
        <a:p>
          <a:pPr lvl="0" algn="ctr" defTabSz="1466850">
            <a:lnSpc>
              <a:spcPct val="90000"/>
            </a:lnSpc>
            <a:spcBef>
              <a:spcPct val="0"/>
            </a:spcBef>
            <a:spcAft>
              <a:spcPct val="35000"/>
            </a:spcAft>
          </a:pPr>
          <a:endParaRPr lang="en-US" sz="3300" kern="1200" dirty="0">
            <a:solidFill>
              <a:srgbClr val="FF0000"/>
            </a:solidFill>
          </a:endParaRPr>
        </a:p>
      </dsp:txBody>
      <dsp:txXfrm rot="10800000">
        <a:off x="3022854" y="1384"/>
        <a:ext cx="5335143" cy="2982470"/>
      </dsp:txXfrm>
    </dsp:sp>
    <dsp:sp modelId="{0A0554C7-2150-BE4A-BCF8-18973B7DCB4A}">
      <dsp:nvSpPr>
        <dsp:cNvPr id="0" name=""/>
        <dsp:cNvSpPr/>
      </dsp:nvSpPr>
      <dsp:spPr>
        <a:xfrm>
          <a:off x="786002" y="1384"/>
          <a:ext cx="2982470" cy="2982470"/>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642DAE-E710-3B4F-8943-E894FA07AB01}">
      <dsp:nvSpPr>
        <dsp:cNvPr id="0" name=""/>
        <dsp:cNvSpPr/>
      </dsp:nvSpPr>
      <dsp:spPr>
        <a:xfrm rot="10800000">
          <a:off x="2277237" y="3874144"/>
          <a:ext cx="6080760" cy="2982470"/>
        </a:xfrm>
        <a:prstGeom prst="homePlate">
          <a:avLst/>
        </a:prstGeom>
        <a:gradFill rotWithShape="0">
          <a:gsLst>
            <a:gs pos="0">
              <a:schemeClr val="accent2">
                <a:hueOff val="-14400000"/>
                <a:satOff val="-50003"/>
                <a:lumOff val="60001"/>
                <a:alphaOff val="0"/>
                <a:tint val="100000"/>
                <a:shade val="100000"/>
                <a:satMod val="130000"/>
              </a:schemeClr>
            </a:gs>
            <a:gs pos="100000">
              <a:schemeClr val="accent2">
                <a:hueOff val="-14400000"/>
                <a:satOff val="-50003"/>
                <a:lumOff val="6000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15187" tIns="125730" rIns="234696" bIns="125730" numCol="1" spcCol="1270" anchor="b" anchorCtr="0">
          <a:noAutofit/>
        </a:bodyPr>
        <a:lstStyle/>
        <a:p>
          <a:pPr lvl="0" algn="ctr" defTabSz="1466850">
            <a:lnSpc>
              <a:spcPct val="90000"/>
            </a:lnSpc>
            <a:spcBef>
              <a:spcPct val="0"/>
            </a:spcBef>
            <a:spcAft>
              <a:spcPct val="35000"/>
            </a:spcAft>
          </a:pPr>
          <a:r>
            <a:rPr lang="en-US" sz="3300" kern="1200" dirty="0">
              <a:solidFill>
                <a:srgbClr val="660066"/>
              </a:solidFill>
            </a:rPr>
            <a:t>A hypothesis is a </a:t>
          </a:r>
          <a:r>
            <a:rPr lang="en-US" sz="3300" u="sng" kern="1200" dirty="0">
              <a:solidFill>
                <a:srgbClr val="660066"/>
              </a:solidFill>
            </a:rPr>
            <a:t>testable prediction </a:t>
          </a:r>
          <a:r>
            <a:rPr lang="en-US" sz="3300" kern="1200" dirty="0">
              <a:solidFill>
                <a:srgbClr val="660066"/>
              </a:solidFill>
            </a:rPr>
            <a:t>of what might happen. </a:t>
          </a:r>
        </a:p>
        <a:p>
          <a:pPr lvl="0" algn="ctr" defTabSz="1466850">
            <a:lnSpc>
              <a:spcPct val="90000"/>
            </a:lnSpc>
            <a:spcBef>
              <a:spcPct val="0"/>
            </a:spcBef>
            <a:spcAft>
              <a:spcPct val="35000"/>
            </a:spcAft>
          </a:pPr>
          <a:endParaRPr lang="en-US" sz="3300" kern="1200" dirty="0">
            <a:solidFill>
              <a:srgbClr val="660066"/>
            </a:solidFill>
          </a:endParaRPr>
        </a:p>
      </dsp:txBody>
      <dsp:txXfrm rot="10800000">
        <a:off x="3022854" y="3874144"/>
        <a:ext cx="5335143" cy="2982470"/>
      </dsp:txXfrm>
    </dsp:sp>
    <dsp:sp modelId="{744CC795-80F6-9440-A380-8E390EF55FF8}">
      <dsp:nvSpPr>
        <dsp:cNvPr id="0" name=""/>
        <dsp:cNvSpPr/>
      </dsp:nvSpPr>
      <dsp:spPr>
        <a:xfrm>
          <a:off x="786002" y="3874144"/>
          <a:ext cx="2982470" cy="2982470"/>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06131D-5A15-4337-63D6-50C9B7A64D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396D0A02-59BD-A501-4ADE-E1998A47EEA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F1DEAC9-E55C-497D-8979-F55E87D5BFA7}" type="datetime1">
              <a:rPr lang="en-US" altLang="en-US"/>
              <a:pPr>
                <a:defRPr/>
              </a:pPr>
              <a:t>9/11/2022</a:t>
            </a:fld>
            <a:endParaRPr lang="en-US" altLang="en-US"/>
          </a:p>
        </p:txBody>
      </p:sp>
      <p:sp>
        <p:nvSpPr>
          <p:cNvPr id="4" name="Slide Image Placeholder 3">
            <a:extLst>
              <a:ext uri="{FF2B5EF4-FFF2-40B4-BE49-F238E27FC236}">
                <a16:creationId xmlns:a16="http://schemas.microsoft.com/office/drawing/2014/main" id="{0D736B51-B130-DB43-695C-DB9996BC407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023A2E-3CF0-2E6D-9EA5-517726B5D43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06EDB61-A6F9-9507-FB13-AAE20E2EC89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06780C0-A851-30A7-272E-E0DEC5D0E33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CD326BA-A1B1-45FD-B912-9A665E98886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CC154A2C-AE98-0CB5-E69A-D2C3F18893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FAE33D3-D07A-B4F8-ADBA-EC55657E50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124" name="Slide Number Placeholder 3">
            <a:extLst>
              <a:ext uri="{FF2B5EF4-FFF2-40B4-BE49-F238E27FC236}">
                <a16:creationId xmlns:a16="http://schemas.microsoft.com/office/drawing/2014/main" id="{60F00742-B804-14B9-D3F5-3B3BAD5AFC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63795ED-B99A-4AC1-A52A-FD43884ED8EA}"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3BD3D75-4B80-CFBA-4ADA-C89D5D0F1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97EE82D6-97C0-5CCB-F4DA-0F223F8DD3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8436" name="Slide Number Placeholder 3">
            <a:extLst>
              <a:ext uri="{FF2B5EF4-FFF2-40B4-BE49-F238E27FC236}">
                <a16:creationId xmlns:a16="http://schemas.microsoft.com/office/drawing/2014/main" id="{0901F58D-BCB4-2C93-26F9-4B19C0D15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7EAC8FC-E439-47B9-9829-2CF83C089CE9}" type="slidenum">
              <a:rPr lang="en-US" altLang="en-US">
                <a:latin typeface="Arial" panose="020B0604020202020204" pitchFamily="34" charset="0"/>
              </a:rPr>
              <a:pPr>
                <a:spcBef>
                  <a:spcPct val="0"/>
                </a:spcBef>
              </a:pPr>
              <a:t>17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15392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684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98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73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433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55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15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5659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671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278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1" name="Text Box 7">
            <a:extLst>
              <a:ext uri="{FF2B5EF4-FFF2-40B4-BE49-F238E27FC236}">
                <a16:creationId xmlns:a16="http://schemas.microsoft.com/office/drawing/2014/main" id="{A9708533-0C56-15A8-AC93-7F6E63802252}"/>
              </a:ext>
            </a:extLst>
          </p:cNvPr>
          <p:cNvSpPr txBox="1">
            <a:spLocks noChangeArrowheads="1"/>
          </p:cNvSpPr>
          <p:nvPr userDrawn="1"/>
        </p:nvSpPr>
        <p:spPr bwMode="auto">
          <a:xfrm>
            <a:off x="7740650" y="6524625"/>
            <a:ext cx="1260475" cy="304800"/>
          </a:xfrm>
          <a:prstGeom prst="rect">
            <a:avLst/>
          </a:prstGeom>
          <a:noFill/>
          <a:ln w="9525">
            <a:noFill/>
            <a:miter lim="800000"/>
            <a:headEnd/>
            <a:tailEnd/>
          </a:ln>
          <a:effec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fr-FR" altLang="en-US" sz="1400" b="1">
                <a:solidFill>
                  <a:srgbClr val="000099"/>
                </a:solidFill>
                <a:latin typeface="Verdana" panose="020B0604030504040204" pitchFamily="34" charset="0"/>
              </a:rPr>
              <a:t>Page </a:t>
            </a:r>
            <a:fld id="{2C2E1992-B855-46B6-9200-9BDA92035C0E}" type="slidenum">
              <a:rPr lang="fr-FR" altLang="en-US" sz="1400" b="1">
                <a:solidFill>
                  <a:srgbClr val="000099"/>
                </a:solidFill>
                <a:latin typeface="Verdana" panose="020B0604030504040204" pitchFamily="34" charset="0"/>
              </a:rPr>
              <a:pPr algn="ctr" eaLnBrk="1" hangingPunct="1">
                <a:spcBef>
                  <a:spcPct val="50000"/>
                </a:spcBef>
              </a:pPr>
              <a:t>‹#›</a:t>
            </a:fld>
            <a:endParaRPr lang="fr-FR" altLang="en-US" sz="1400" b="1">
              <a:solidFill>
                <a:srgbClr val="000099"/>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wmf"/><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7.wmf"/><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BC485B-4F8D-DEB7-4AC6-CE26FDC08057}"/>
              </a:ext>
            </a:extLst>
          </p:cNvPr>
          <p:cNvSpPr/>
          <p:nvPr/>
        </p:nvSpPr>
        <p:spPr>
          <a:xfrm>
            <a:off x="304800" y="2590800"/>
            <a:ext cx="8527513" cy="1415772"/>
          </a:xfrm>
          <a:prstGeom prst="rect">
            <a:avLst/>
          </a:prstGeom>
          <a:noFill/>
        </p:spPr>
        <p:txBody>
          <a:bodyPr wrap="none">
            <a:spAutoFit/>
          </a:bodyPr>
          <a:lstStyle/>
          <a:p>
            <a:pPr algn="ctr" eaLnBrk="1" hangingPunct="1">
              <a:defRPr/>
            </a:pPr>
            <a:r>
              <a:rPr lang="en-US" sz="43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n-ea"/>
              </a:rPr>
              <a:t>Introduction to Science</a:t>
            </a:r>
          </a:p>
          <a:p>
            <a:pPr algn="ctr" eaLnBrk="1" hangingPunct="1">
              <a:defRPr/>
            </a:pPr>
            <a:r>
              <a:rPr lang="en-US" sz="43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Arial" charset="0"/>
                <a:ea typeface="+mn-ea"/>
              </a:rPr>
              <a:t> and the Scientific Method</a:t>
            </a:r>
          </a:p>
        </p:txBody>
      </p:sp>
      <p:pic>
        <p:nvPicPr>
          <p:cNvPr id="7" name="Picture 6">
            <a:extLst>
              <a:ext uri="{FF2B5EF4-FFF2-40B4-BE49-F238E27FC236}">
                <a16:creationId xmlns:a16="http://schemas.microsoft.com/office/drawing/2014/main" id="{9D4B5A61-2271-3746-9977-EE8417D5859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600" y="228600"/>
            <a:ext cx="2492375" cy="24384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8" name="Picture 7" descr="HouseCentipedeThumbnail.jpg">
            <a:extLst>
              <a:ext uri="{FF2B5EF4-FFF2-40B4-BE49-F238E27FC236}">
                <a16:creationId xmlns:a16="http://schemas.microsoft.com/office/drawing/2014/main" id="{8F1E6870-DD48-EFC7-4F0C-851DF385F738}"/>
              </a:ext>
            </a:extLst>
          </p:cNvPr>
          <p:cNvPicPr>
            <a:picLocks noChangeAspect="1"/>
          </p:cNvPicPr>
          <p:nvPr/>
        </p:nvPicPr>
        <p:blipFill>
          <a:blip r:embed="rId3"/>
          <a:srcRect/>
          <a:stretch>
            <a:fillRect/>
          </a:stretch>
        </p:blipFill>
        <p:spPr bwMode="auto">
          <a:xfrm>
            <a:off x="6400800" y="4648200"/>
            <a:ext cx="2540000" cy="19050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3077" name="Picture 8" descr="gif_science013.gif">
            <a:extLst>
              <a:ext uri="{FF2B5EF4-FFF2-40B4-BE49-F238E27FC236}">
                <a16:creationId xmlns:a16="http://schemas.microsoft.com/office/drawing/2014/main" id="{1BDBC23A-F2A9-0314-9E76-D86D01DC62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00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9" descr="gif_science032.gif">
            <a:extLst>
              <a:ext uri="{FF2B5EF4-FFF2-40B4-BE49-F238E27FC236}">
                <a16:creationId xmlns:a16="http://schemas.microsoft.com/office/drawing/2014/main" id="{BD7EE73A-DEFD-72C9-CD4A-9A76104892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876800"/>
            <a:ext cx="102711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21810614.jpg">
            <a:extLst>
              <a:ext uri="{FF2B5EF4-FFF2-40B4-BE49-F238E27FC236}">
                <a16:creationId xmlns:a16="http://schemas.microsoft.com/office/drawing/2014/main" id="{3B054165-546A-125E-8148-28D9E8677883}"/>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05600" y="304800"/>
            <a:ext cx="1905000" cy="222567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3080" name="Picture 11" descr="images-4.jpeg">
            <a:extLst>
              <a:ext uri="{FF2B5EF4-FFF2-40B4-BE49-F238E27FC236}">
                <a16:creationId xmlns:a16="http://schemas.microsoft.com/office/drawing/2014/main" id="{5FCC9A66-9863-E154-DB74-08721BF7D18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28600"/>
            <a:ext cx="2960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 descr="cheetah.jpeg">
            <a:extLst>
              <a:ext uri="{FF2B5EF4-FFF2-40B4-BE49-F238E27FC236}">
                <a16:creationId xmlns:a16="http://schemas.microsoft.com/office/drawing/2014/main" id="{A1E32DE4-82FC-D9E4-D38F-497329CA9DE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038600"/>
            <a:ext cx="27432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MC900233087.WMF">
            <a:extLst>
              <a:ext uri="{FF2B5EF4-FFF2-40B4-BE49-F238E27FC236}">
                <a16:creationId xmlns:a16="http://schemas.microsoft.com/office/drawing/2014/main" id="{EE9C2E65-4BC9-B1CA-9AB0-8EA5D66B380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16398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MC900300858.WMF">
            <a:extLst>
              <a:ext uri="{FF2B5EF4-FFF2-40B4-BE49-F238E27FC236}">
                <a16:creationId xmlns:a16="http://schemas.microsoft.com/office/drawing/2014/main" id="{57E4EF5C-BF3D-246D-608E-134C7D8A7F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33400"/>
            <a:ext cx="2216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3">
            <a:extLst>
              <a:ext uri="{FF2B5EF4-FFF2-40B4-BE49-F238E27FC236}">
                <a16:creationId xmlns:a16="http://schemas.microsoft.com/office/drawing/2014/main" id="{8C2AFF4E-C790-57EE-D890-530C00FE491D}"/>
              </a:ext>
            </a:extLst>
          </p:cNvPr>
          <p:cNvSpPr>
            <a:spLocks noGrp="1"/>
          </p:cNvSpPr>
          <p:nvPr>
            <p:ph type="title"/>
          </p:nvPr>
        </p:nvSpPr>
        <p:spPr bwMode="auto">
          <a:xfrm>
            <a:off x="457200" y="0"/>
            <a:ext cx="8229600" cy="563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a:ea typeface="ＭＳ Ｐゴシック" panose="020B0600070205080204" pitchFamily="34" charset="-128"/>
              </a:rPr>
              <a:t>There are two variables in an experiment:</a:t>
            </a:r>
          </a:p>
        </p:txBody>
      </p:sp>
      <p:sp>
        <p:nvSpPr>
          <p:cNvPr id="5" name="TextBox 4">
            <a:extLst>
              <a:ext uri="{FF2B5EF4-FFF2-40B4-BE49-F238E27FC236}">
                <a16:creationId xmlns:a16="http://schemas.microsoft.com/office/drawing/2014/main" id="{7F5C2CD5-41C1-EE2D-572A-3434A2294F21}"/>
              </a:ext>
            </a:extLst>
          </p:cNvPr>
          <p:cNvSpPr txBox="1">
            <a:spLocks noChangeArrowheads="1"/>
          </p:cNvSpPr>
          <p:nvPr/>
        </p:nvSpPr>
        <p:spPr bwMode="auto">
          <a:xfrm>
            <a:off x="228600" y="914400"/>
            <a:ext cx="3124200" cy="240030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blurRad="40000" dist="20000" dir="5400000" rotWithShape="0">
              <a:srgbClr val="808080">
                <a:alpha val="37999"/>
              </a:srgbClr>
            </a:outerShdw>
          </a:effectLst>
        </p:spPr>
        <p:txBody>
          <a:bodyPr>
            <a:spAutoFit/>
          </a:bodyPr>
          <a:lstStyle>
            <a:lvl1pPr marL="404813" indent="-4048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500">
                <a:solidFill>
                  <a:srgbClr val="222268"/>
                </a:solidFill>
              </a:rPr>
              <a:t>a) The independent variable is the variable that is </a:t>
            </a:r>
            <a:r>
              <a:rPr lang="en-US" sz="2500">
                <a:solidFill>
                  <a:srgbClr val="800000"/>
                </a:solidFill>
              </a:rPr>
              <a:t>deliberately changed by the scientist</a:t>
            </a:r>
            <a:r>
              <a:rPr lang="en-US" sz="2500">
                <a:solidFill>
                  <a:srgbClr val="222268"/>
                </a:solidFill>
              </a:rPr>
              <a:t>.</a:t>
            </a:r>
            <a:endParaRPr lang="en-US" sz="2500">
              <a:solidFill>
                <a:srgbClr val="800000"/>
              </a:solidFill>
            </a:endParaRPr>
          </a:p>
        </p:txBody>
      </p:sp>
      <p:sp>
        <p:nvSpPr>
          <p:cNvPr id="6" name="TextBox 5">
            <a:extLst>
              <a:ext uri="{FF2B5EF4-FFF2-40B4-BE49-F238E27FC236}">
                <a16:creationId xmlns:a16="http://schemas.microsoft.com/office/drawing/2014/main" id="{3C95CED4-26C7-5057-01A7-79C051E2D5E7}"/>
              </a:ext>
            </a:extLst>
          </p:cNvPr>
          <p:cNvSpPr txBox="1">
            <a:spLocks noChangeArrowheads="1"/>
          </p:cNvSpPr>
          <p:nvPr/>
        </p:nvSpPr>
        <p:spPr bwMode="auto">
          <a:xfrm>
            <a:off x="1447800" y="3717925"/>
            <a:ext cx="441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t>b) The dependent variable is the </a:t>
            </a:r>
            <a:r>
              <a:rPr lang="en-US" altLang="en-US" sz="2200" dirty="0">
                <a:solidFill>
                  <a:srgbClr val="FF0000"/>
                </a:solidFill>
              </a:rPr>
              <a:t>one observed during the experiment.  </a:t>
            </a:r>
            <a:r>
              <a:rPr lang="en-US" altLang="en-US" sz="2200" dirty="0"/>
              <a:t>The dependent variable is the data we collect during the experiment.  This data is collected as a result of changing the independent variable.</a:t>
            </a:r>
          </a:p>
          <a:p>
            <a:pPr eaLnBrk="1" hangingPunct="1"/>
            <a:endParaRPr lang="en-US" altLang="en-US" sz="2200" dirty="0"/>
          </a:p>
        </p:txBody>
      </p:sp>
      <p:sp>
        <p:nvSpPr>
          <p:cNvPr id="8" name="TextBox 7">
            <a:extLst>
              <a:ext uri="{FF2B5EF4-FFF2-40B4-BE49-F238E27FC236}">
                <a16:creationId xmlns:a16="http://schemas.microsoft.com/office/drawing/2014/main" id="{A30BA57F-881D-11F3-DF7F-1A941D8521C0}"/>
              </a:ext>
            </a:extLst>
          </p:cNvPr>
          <p:cNvSpPr txBox="1">
            <a:spLocks noChangeArrowheads="1"/>
          </p:cNvSpPr>
          <p:nvPr/>
        </p:nvSpPr>
        <p:spPr bwMode="auto">
          <a:xfrm>
            <a:off x="5791200" y="609600"/>
            <a:ext cx="3352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0000FF"/>
                </a:solidFill>
              </a:rPr>
              <a:t>c) In the above example, what is the independent variable?  </a:t>
            </a:r>
          </a:p>
          <a:p>
            <a:pPr eaLnBrk="1" hangingPunct="1"/>
            <a:endParaRPr lang="en-US" altLang="en-US" sz="2400">
              <a:solidFill>
                <a:srgbClr val="0000FF"/>
              </a:solidFill>
            </a:endParaRPr>
          </a:p>
        </p:txBody>
      </p:sp>
      <p:sp>
        <p:nvSpPr>
          <p:cNvPr id="9" name="TextBox 8">
            <a:extLst>
              <a:ext uri="{FF2B5EF4-FFF2-40B4-BE49-F238E27FC236}">
                <a16:creationId xmlns:a16="http://schemas.microsoft.com/office/drawing/2014/main" id="{B1BB3CDB-37FE-F975-825B-57C938E4C882}"/>
              </a:ext>
            </a:extLst>
          </p:cNvPr>
          <p:cNvSpPr txBox="1">
            <a:spLocks noChangeArrowheads="1"/>
          </p:cNvSpPr>
          <p:nvPr/>
        </p:nvSpPr>
        <p:spPr bwMode="auto">
          <a:xfrm>
            <a:off x="5791200" y="1981200"/>
            <a:ext cx="33528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dirty="0">
                <a:solidFill>
                  <a:srgbClr val="FF6600"/>
                </a:solidFill>
              </a:rPr>
              <a:t>It is the addition of the </a:t>
            </a:r>
            <a:r>
              <a:rPr lang="en-US" altLang="en-US" sz="2500" dirty="0" smtClean="0">
                <a:solidFill>
                  <a:srgbClr val="FF6600"/>
                </a:solidFill>
              </a:rPr>
              <a:t>medicine </a:t>
            </a:r>
            <a:r>
              <a:rPr lang="en-US" altLang="en-US" sz="2500" dirty="0">
                <a:solidFill>
                  <a:srgbClr val="FF6600"/>
                </a:solidFill>
              </a:rPr>
              <a:t>to the pills that were given to the volunteers.</a:t>
            </a:r>
          </a:p>
          <a:p>
            <a:pPr eaLnBrk="1" hangingPunct="1"/>
            <a:endParaRPr lang="en-US" altLang="en-US" sz="2500" dirty="0">
              <a:solidFill>
                <a:srgbClr val="FF6600"/>
              </a:solidFill>
            </a:endParaRPr>
          </a:p>
        </p:txBody>
      </p:sp>
      <p:sp>
        <p:nvSpPr>
          <p:cNvPr id="10" name="TextBox 9">
            <a:extLst>
              <a:ext uri="{FF2B5EF4-FFF2-40B4-BE49-F238E27FC236}">
                <a16:creationId xmlns:a16="http://schemas.microsoft.com/office/drawing/2014/main" id="{5C20FBBA-2A30-32AA-BE1F-3C37B17D6FFA}"/>
              </a:ext>
            </a:extLst>
          </p:cNvPr>
          <p:cNvSpPr txBox="1">
            <a:spLocks noChangeArrowheads="1"/>
          </p:cNvSpPr>
          <p:nvPr/>
        </p:nvSpPr>
        <p:spPr bwMode="auto">
          <a:xfrm>
            <a:off x="6172200" y="3657600"/>
            <a:ext cx="2971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4813" indent="-4048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a:solidFill>
                  <a:srgbClr val="1E4649"/>
                </a:solidFill>
              </a:rPr>
              <a:t>d) 	In the above example, what is the dependent variable? </a:t>
            </a:r>
          </a:p>
          <a:p>
            <a:pPr eaLnBrk="1" hangingPunct="1"/>
            <a:endParaRPr lang="en-US" altLang="en-US" sz="2400">
              <a:solidFill>
                <a:srgbClr val="1E4649"/>
              </a:solidFill>
            </a:endParaRPr>
          </a:p>
        </p:txBody>
      </p:sp>
      <p:sp>
        <p:nvSpPr>
          <p:cNvPr id="11" name="TextBox 10">
            <a:extLst>
              <a:ext uri="{FF2B5EF4-FFF2-40B4-BE49-F238E27FC236}">
                <a16:creationId xmlns:a16="http://schemas.microsoft.com/office/drawing/2014/main" id="{A097AC8C-FEF7-F452-9DD5-888A2D1CFF88}"/>
              </a:ext>
            </a:extLst>
          </p:cNvPr>
          <p:cNvSpPr txBox="1">
            <a:spLocks noChangeArrowheads="1"/>
          </p:cNvSpPr>
          <p:nvPr/>
        </p:nvSpPr>
        <p:spPr bwMode="auto">
          <a:xfrm>
            <a:off x="6019800" y="5287963"/>
            <a:ext cx="28956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rgbClr val="FF0000"/>
                </a:solidFill>
              </a:rPr>
              <a:t>The observed health of the people receiving the pills.</a:t>
            </a:r>
          </a:p>
          <a:p>
            <a:pPr eaLnBrk="1" hangingPunct="1"/>
            <a:endParaRPr lang="en-US"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3C95CED4-26C7-5057-01A7-79C051E2D5E7}"/>
              </a:ext>
            </a:extLst>
          </p:cNvPr>
          <p:cNvSpPr txBox="1">
            <a:spLocks noChangeArrowheads="1"/>
          </p:cNvSpPr>
          <p:nvPr/>
        </p:nvSpPr>
        <p:spPr bwMode="auto">
          <a:xfrm>
            <a:off x="1475656" y="1844824"/>
            <a:ext cx="600452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4813" indent="-40481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dirty="0"/>
              <a:t>e</a:t>
            </a:r>
            <a:r>
              <a:rPr lang="en-US" altLang="en-US" sz="2200" dirty="0" smtClean="0"/>
              <a:t>) In order to make this experiment FAIR, what are some controls (also called constants) that must be kept the same?</a:t>
            </a:r>
            <a:endParaRPr lang="en-US" altLang="en-US" sz="2200" dirty="0"/>
          </a:p>
          <a:p>
            <a:pPr eaLnBrk="1" hangingPunct="1"/>
            <a:endParaRPr lang="en-US" altLang="en-US" sz="2200" dirty="0"/>
          </a:p>
        </p:txBody>
      </p:sp>
      <p:sp>
        <p:nvSpPr>
          <p:cNvPr id="4" name="TextBox 3">
            <a:extLst>
              <a:ext uri="{FF2B5EF4-FFF2-40B4-BE49-F238E27FC236}">
                <a16:creationId xmlns:a16="http://schemas.microsoft.com/office/drawing/2014/main" id="{A097AC8C-FEF7-F452-9DD5-888A2D1CFF88}"/>
              </a:ext>
            </a:extLst>
          </p:cNvPr>
          <p:cNvSpPr txBox="1">
            <a:spLocks noChangeArrowheads="1"/>
          </p:cNvSpPr>
          <p:nvPr/>
        </p:nvSpPr>
        <p:spPr bwMode="auto">
          <a:xfrm>
            <a:off x="2195736" y="3573016"/>
            <a:ext cx="568863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smtClean="0">
                <a:solidFill>
                  <a:srgbClr val="FF0000"/>
                </a:solidFill>
              </a:rPr>
              <a:t>Everyone will</a:t>
            </a:r>
          </a:p>
          <a:p>
            <a:pPr marL="342900" indent="-342900" eaLnBrk="1" hangingPunct="1">
              <a:buFontTx/>
              <a:buChar char="-"/>
            </a:pPr>
            <a:r>
              <a:rPr lang="en-US" altLang="en-US" sz="2400" dirty="0" smtClean="0">
                <a:solidFill>
                  <a:srgbClr val="FF0000"/>
                </a:solidFill>
              </a:rPr>
              <a:t>start with the same illness</a:t>
            </a:r>
          </a:p>
          <a:p>
            <a:pPr marL="342900" indent="-342900" eaLnBrk="1" hangingPunct="1">
              <a:buFontTx/>
              <a:buChar char="-"/>
            </a:pPr>
            <a:r>
              <a:rPr lang="en-US" altLang="en-US" sz="2400" dirty="0" smtClean="0">
                <a:solidFill>
                  <a:srgbClr val="FF0000"/>
                </a:solidFill>
              </a:rPr>
              <a:t>take the same number of pills</a:t>
            </a:r>
          </a:p>
          <a:p>
            <a:pPr marL="342900" indent="-342900" eaLnBrk="1" hangingPunct="1">
              <a:buFontTx/>
              <a:buChar char="-"/>
            </a:pPr>
            <a:r>
              <a:rPr lang="en-US" altLang="en-US" sz="2400" dirty="0">
                <a:solidFill>
                  <a:srgbClr val="FF0000"/>
                </a:solidFill>
              </a:rPr>
              <a:t>s</a:t>
            </a:r>
            <a:r>
              <a:rPr lang="en-US" altLang="en-US" sz="2400" dirty="0" smtClean="0">
                <a:solidFill>
                  <a:srgbClr val="FF0000"/>
                </a:solidFill>
              </a:rPr>
              <a:t>ame time of day (</a:t>
            </a:r>
            <a:r>
              <a:rPr lang="en-US" altLang="en-US" sz="2400" dirty="0" err="1" smtClean="0">
                <a:solidFill>
                  <a:srgbClr val="FF0000"/>
                </a:solidFill>
              </a:rPr>
              <a:t>eg</a:t>
            </a:r>
            <a:r>
              <a:rPr lang="en-US" altLang="en-US" sz="2400" dirty="0" smtClean="0">
                <a:solidFill>
                  <a:srgbClr val="FF0000"/>
                </a:solidFill>
              </a:rPr>
              <a:t>. </a:t>
            </a:r>
            <a:r>
              <a:rPr lang="en-US" altLang="en-US" sz="2400" dirty="0">
                <a:solidFill>
                  <a:srgbClr val="FF0000"/>
                </a:solidFill>
              </a:rPr>
              <a:t>a</a:t>
            </a:r>
            <a:r>
              <a:rPr lang="en-US" altLang="en-US" sz="2400" dirty="0" smtClean="0">
                <a:solidFill>
                  <a:srgbClr val="FF0000"/>
                </a:solidFill>
              </a:rPr>
              <a:t>fter a meal)</a:t>
            </a:r>
          </a:p>
          <a:p>
            <a:pPr marL="342900" indent="-342900" eaLnBrk="1" hangingPunct="1">
              <a:buFontTx/>
              <a:buChar char="-"/>
            </a:pPr>
            <a:r>
              <a:rPr lang="en-US" altLang="en-US" sz="2400" dirty="0">
                <a:solidFill>
                  <a:srgbClr val="FF0000"/>
                </a:solidFill>
              </a:rPr>
              <a:t>m</a:t>
            </a:r>
            <a:r>
              <a:rPr lang="en-US" altLang="en-US" sz="2400" dirty="0" smtClean="0">
                <a:solidFill>
                  <a:srgbClr val="FF0000"/>
                </a:solidFill>
              </a:rPr>
              <a:t>aintain similar exercise routines</a:t>
            </a:r>
          </a:p>
          <a:p>
            <a:pPr marL="342900" indent="-342900" eaLnBrk="1" hangingPunct="1">
              <a:buFontTx/>
              <a:buChar char="-"/>
            </a:pPr>
            <a:r>
              <a:rPr lang="en-US" altLang="en-US" sz="2400" dirty="0">
                <a:solidFill>
                  <a:srgbClr val="FF0000"/>
                </a:solidFill>
              </a:rPr>
              <a:t>m</a:t>
            </a:r>
            <a:r>
              <a:rPr lang="en-US" altLang="en-US" sz="2400" dirty="0" smtClean="0">
                <a:solidFill>
                  <a:srgbClr val="FF0000"/>
                </a:solidFill>
              </a:rPr>
              <a:t>aintain similar diets</a:t>
            </a:r>
            <a:endParaRPr lang="en-US" altLang="en-US" sz="2400" dirty="0">
              <a:solidFill>
                <a:srgbClr val="FF0000"/>
              </a:solidFill>
            </a:endParaRPr>
          </a:p>
          <a:p>
            <a:pPr eaLnBrk="1" hangingPunct="1"/>
            <a:endParaRPr lang="en-US" altLang="en-US" sz="2400" dirty="0">
              <a:solidFill>
                <a:srgbClr val="FF0000"/>
              </a:solidFill>
            </a:endParaRPr>
          </a:p>
        </p:txBody>
      </p:sp>
    </p:spTree>
    <p:extLst>
      <p:ext uri="{BB962C8B-B14F-4D97-AF65-F5344CB8AC3E}">
        <p14:creationId xmlns:p14="http://schemas.microsoft.com/office/powerpoint/2010/main" val="23489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17A3B30-18AE-E14A-8BB3-B178D6AF90D1}"/>
              </a:ext>
            </a:extLst>
          </p:cNvPr>
          <p:cNvSpPr>
            <a:spLocks noGrp="1"/>
          </p:cNvSpPr>
          <p:nvPr>
            <p:ph type="title"/>
          </p:nvPr>
        </p:nvSpPr>
        <p:spPr bwMode="auto">
          <a:xfrm>
            <a:off x="0" y="0"/>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400" b="1">
                <a:ea typeface="ＭＳ Ｐゴシック" panose="020B0600070205080204" pitchFamily="34" charset="-128"/>
              </a:rPr>
              <a:t>Step 4:  Recording and Analyzing Results</a:t>
            </a:r>
            <a:r>
              <a:rPr lang="en-US" altLang="en-US" sz="3400">
                <a:ea typeface="ＭＳ Ｐゴシック" panose="020B0600070205080204" pitchFamily="34" charset="-128"/>
              </a:rPr>
              <a:t/>
            </a:r>
            <a:br>
              <a:rPr lang="en-US" altLang="en-US" sz="3400">
                <a:ea typeface="ＭＳ Ｐゴシック" panose="020B0600070205080204" pitchFamily="34" charset="-128"/>
              </a:rPr>
            </a:br>
            <a:endParaRPr lang="en-US" altLang="en-US" sz="3400">
              <a:ea typeface="ＭＳ Ｐゴシック" panose="020B0600070205080204" pitchFamily="34" charset="-128"/>
            </a:endParaRPr>
          </a:p>
        </p:txBody>
      </p:sp>
      <p:pic>
        <p:nvPicPr>
          <p:cNvPr id="14339" name="Picture 3" descr="images.jpeg">
            <a:extLst>
              <a:ext uri="{FF2B5EF4-FFF2-40B4-BE49-F238E27FC236}">
                <a16:creationId xmlns:a16="http://schemas.microsoft.com/office/drawing/2014/main" id="{94369798-D496-C339-E030-0455BFF164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57832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4">
            <a:extLst>
              <a:ext uri="{FF2B5EF4-FFF2-40B4-BE49-F238E27FC236}">
                <a16:creationId xmlns:a16="http://schemas.microsoft.com/office/drawing/2014/main" id="{CC1494F1-AEC3-94D6-B7E0-7B679E2BECF7}"/>
              </a:ext>
            </a:extLst>
          </p:cNvPr>
          <p:cNvSpPr txBox="1">
            <a:spLocks noChangeArrowheads="1"/>
          </p:cNvSpPr>
          <p:nvPr/>
        </p:nvSpPr>
        <p:spPr bwMode="auto">
          <a:xfrm>
            <a:off x="228600" y="838200"/>
            <a:ext cx="8534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900" dirty="0">
                <a:solidFill>
                  <a:srgbClr val="CB3BAE"/>
                </a:solidFill>
              </a:rPr>
              <a:t>1.  The data that has been collected must be </a:t>
            </a:r>
            <a:r>
              <a:rPr lang="en-US" altLang="en-US" sz="2900" dirty="0">
                <a:solidFill>
                  <a:srgbClr val="FF0000"/>
                </a:solidFill>
              </a:rPr>
              <a:t>organized</a:t>
            </a:r>
            <a:r>
              <a:rPr lang="en-US" altLang="en-US" sz="2900" dirty="0">
                <a:solidFill>
                  <a:srgbClr val="CB3BAE"/>
                </a:solidFill>
              </a:rPr>
              <a:t> and </a:t>
            </a:r>
            <a:r>
              <a:rPr lang="en-US" altLang="en-US" sz="2900" dirty="0">
                <a:solidFill>
                  <a:srgbClr val="FF0000"/>
                </a:solidFill>
              </a:rPr>
              <a:t>analyzed</a:t>
            </a:r>
            <a:r>
              <a:rPr lang="en-US" altLang="en-US" sz="2900" dirty="0">
                <a:solidFill>
                  <a:srgbClr val="CB3BAE"/>
                </a:solidFill>
              </a:rPr>
              <a:t> to determine whether the data are reliable.</a:t>
            </a:r>
          </a:p>
          <a:p>
            <a:pPr eaLnBrk="1" hangingPunct="1"/>
            <a:endParaRPr lang="en-US" altLang="en-US" sz="2900" dirty="0">
              <a:solidFill>
                <a:srgbClr val="CB3BAE"/>
              </a:solidFill>
            </a:endParaRPr>
          </a:p>
        </p:txBody>
      </p:sp>
      <p:sp>
        <p:nvSpPr>
          <p:cNvPr id="6" name="TextBox 5">
            <a:extLst>
              <a:ext uri="{FF2B5EF4-FFF2-40B4-BE49-F238E27FC236}">
                <a16:creationId xmlns:a16="http://schemas.microsoft.com/office/drawing/2014/main" id="{E501CC5D-98C3-9201-B00F-39D9546A2A26}"/>
              </a:ext>
            </a:extLst>
          </p:cNvPr>
          <p:cNvSpPr txBox="1">
            <a:spLocks noChangeArrowheads="1"/>
          </p:cNvSpPr>
          <p:nvPr/>
        </p:nvSpPr>
        <p:spPr bwMode="auto">
          <a:xfrm>
            <a:off x="6096000" y="2209800"/>
            <a:ext cx="3048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800">
                <a:solidFill>
                  <a:srgbClr val="222268"/>
                </a:solidFill>
              </a:rPr>
              <a:t>2.  Does the data support or not support the hypothesis?</a:t>
            </a:r>
          </a:p>
          <a:p>
            <a:pPr eaLnBrk="1" hangingPunct="1"/>
            <a:endParaRPr lang="en-US" altLang="en-US" sz="3800">
              <a:solidFill>
                <a:srgbClr val="222268"/>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1000"/>
                                        <p:tgtEl>
                                          <p:spTgt spid="25604"/>
                                        </p:tgtEl>
                                      </p:cBhvr>
                                    </p:animEffect>
                                    <p:anim calcmode="lin" valueType="num">
                                      <p:cBhvr>
                                        <p:cTn id="8" dur="1000" fill="hold"/>
                                        <p:tgtEl>
                                          <p:spTgt spid="25604"/>
                                        </p:tgtEl>
                                        <p:attrNameLst>
                                          <p:attrName>ppt_x</p:attrName>
                                        </p:attrNameLst>
                                      </p:cBhvr>
                                      <p:tavLst>
                                        <p:tav tm="0">
                                          <p:val>
                                            <p:strVal val="#ppt_x"/>
                                          </p:val>
                                        </p:tav>
                                        <p:tav tm="100000">
                                          <p:val>
                                            <p:strVal val="#ppt_x"/>
                                          </p:val>
                                        </p:tav>
                                      </p:tavLst>
                                    </p:anim>
                                    <p:anim calcmode="lin" valueType="num">
                                      <p:cBhvr>
                                        <p:cTn id="9" dur="900" decel="100000" fill="hold"/>
                                        <p:tgtEl>
                                          <p:spTgt spid="2560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5604"/>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8291870-9AF5-AEA6-8EBB-42FB34C1048B}"/>
              </a:ext>
            </a:extLst>
          </p:cNvPr>
          <p:cNvSpPr>
            <a:spLocks noGrp="1"/>
          </p:cNvSpPr>
          <p:nvPr>
            <p:ph type="title"/>
          </p:nvPr>
        </p:nvSpPr>
        <p:spPr bwMode="auto">
          <a:xfrm>
            <a:off x="381000" y="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a:ea typeface="ＭＳ Ｐゴシック" panose="020B0600070205080204" pitchFamily="34" charset="-128"/>
              </a:rPr>
              <a:t>Step 5:  Drawing Conclusions</a:t>
            </a:r>
            <a:r>
              <a:rPr lang="en-US" altLang="en-US" sz="3600">
                <a:ea typeface="ＭＳ Ｐゴシック" panose="020B0600070205080204" pitchFamily="34" charset="-128"/>
              </a:rPr>
              <a:t/>
            </a:r>
            <a:br>
              <a:rPr lang="en-US" altLang="en-US" sz="3600">
                <a:ea typeface="ＭＳ Ｐゴシック" panose="020B0600070205080204" pitchFamily="34" charset="-128"/>
              </a:rPr>
            </a:br>
            <a:endParaRPr lang="en-US" altLang="en-US" sz="3600">
              <a:ea typeface="ＭＳ Ｐゴシック" panose="020B0600070205080204" pitchFamily="34" charset="-128"/>
            </a:endParaRPr>
          </a:p>
        </p:txBody>
      </p:sp>
      <p:sp>
        <p:nvSpPr>
          <p:cNvPr id="3" name="TextBox 2">
            <a:extLst>
              <a:ext uri="{FF2B5EF4-FFF2-40B4-BE49-F238E27FC236}">
                <a16:creationId xmlns:a16="http://schemas.microsoft.com/office/drawing/2014/main" id="{D4CEF70A-9DF1-C487-4F16-927B0EC25CCE}"/>
              </a:ext>
            </a:extLst>
          </p:cNvPr>
          <p:cNvSpPr txBox="1"/>
          <p:nvPr/>
        </p:nvSpPr>
        <p:spPr>
          <a:xfrm>
            <a:off x="228600" y="838200"/>
            <a:ext cx="8610600" cy="984250"/>
          </a:xfrm>
          <a:prstGeom prst="rect">
            <a:avLst/>
          </a:prstGeom>
          <a:noFill/>
        </p:spPr>
        <p:txBody>
          <a:bodyPr>
            <a:spAutoFit/>
          </a:bodyPr>
          <a:lstStyle/>
          <a:p>
            <a:pPr eaLnBrk="1" hangingPunct="1">
              <a:defRPr/>
            </a:pPr>
            <a:r>
              <a:rPr lang="en-US" sz="2900" dirty="0">
                <a:solidFill>
                  <a:srgbClr val="800000"/>
                </a:solidFill>
                <a:latin typeface="Arial" pitchFamily="31" charset="0"/>
                <a:ea typeface="+mn-ea"/>
              </a:rPr>
              <a:t>The evidence from the experiment is used to determine if the hypothesis is </a:t>
            </a:r>
            <a:r>
              <a:rPr lang="en-US" sz="2900" u="sng" dirty="0">
                <a:solidFill>
                  <a:srgbClr val="FF0000"/>
                </a:solidFill>
                <a:latin typeface="Arial" pitchFamily="31" charset="0"/>
                <a:ea typeface="+mn-ea"/>
              </a:rPr>
              <a:t>proven or disproven</a:t>
            </a:r>
            <a:r>
              <a:rPr lang="en-US" sz="2900" u="sng" dirty="0">
                <a:solidFill>
                  <a:schemeClr val="accent1">
                    <a:lumMod val="25000"/>
                  </a:schemeClr>
                </a:solidFill>
                <a:latin typeface="Arial" pitchFamily="31" charset="0"/>
                <a:ea typeface="+mn-ea"/>
              </a:rPr>
              <a:t>. </a:t>
            </a:r>
          </a:p>
        </p:txBody>
      </p:sp>
      <p:pic>
        <p:nvPicPr>
          <p:cNvPr id="15365" name="Picture 4" descr="images-1.jpeg">
            <a:extLst>
              <a:ext uri="{FF2B5EF4-FFF2-40B4-BE49-F238E27FC236}">
                <a16:creationId xmlns:a16="http://schemas.microsoft.com/office/drawing/2014/main" id="{681A8C40-DD5B-97A6-4C6A-8C29BD3BED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2896"/>
            <a:ext cx="4332287"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8291870-9AF5-AEA6-8EBB-42FB34C1048B}"/>
              </a:ext>
            </a:extLst>
          </p:cNvPr>
          <p:cNvSpPr>
            <a:spLocks noGrp="1"/>
          </p:cNvSpPr>
          <p:nvPr>
            <p:ph type="title"/>
          </p:nvPr>
        </p:nvSpPr>
        <p:spPr bwMode="auto">
          <a:xfrm>
            <a:off x="381000" y="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a:ea typeface="ＭＳ Ｐゴシック" panose="020B0600070205080204" pitchFamily="34" charset="-128"/>
              </a:rPr>
              <a:t>Step </a:t>
            </a:r>
            <a:r>
              <a:rPr lang="en-US" altLang="en-US" sz="3600" b="1" dirty="0" smtClean="0">
                <a:ea typeface="ＭＳ Ｐゴシック" panose="020B0600070205080204" pitchFamily="34" charset="-128"/>
              </a:rPr>
              <a:t>6:  Retest</a:t>
            </a:r>
            <a:r>
              <a:rPr lang="en-US" altLang="en-US" sz="3600" dirty="0">
                <a:ea typeface="ＭＳ Ｐゴシック" panose="020B0600070205080204" pitchFamily="34" charset="-128"/>
              </a:rPr>
              <a:t/>
            </a:r>
            <a:br>
              <a:rPr lang="en-US" altLang="en-US" sz="3600" dirty="0">
                <a:ea typeface="ＭＳ Ｐゴシック" panose="020B0600070205080204" pitchFamily="34" charset="-128"/>
              </a:rPr>
            </a:br>
            <a:endParaRPr lang="en-US" altLang="en-US" sz="3600" dirty="0">
              <a:ea typeface="ＭＳ Ｐゴシック" panose="020B0600070205080204" pitchFamily="34" charset="-128"/>
            </a:endParaRPr>
          </a:p>
        </p:txBody>
      </p:sp>
      <p:sp>
        <p:nvSpPr>
          <p:cNvPr id="3" name="TextBox 2">
            <a:extLst>
              <a:ext uri="{FF2B5EF4-FFF2-40B4-BE49-F238E27FC236}">
                <a16:creationId xmlns:a16="http://schemas.microsoft.com/office/drawing/2014/main" id="{D4CEF70A-9DF1-C487-4F16-927B0EC25CCE}"/>
              </a:ext>
            </a:extLst>
          </p:cNvPr>
          <p:cNvSpPr txBox="1"/>
          <p:nvPr/>
        </p:nvSpPr>
        <p:spPr>
          <a:xfrm>
            <a:off x="228600" y="838200"/>
            <a:ext cx="8610600" cy="538609"/>
          </a:xfrm>
          <a:prstGeom prst="rect">
            <a:avLst/>
          </a:prstGeom>
          <a:noFill/>
        </p:spPr>
        <p:txBody>
          <a:bodyPr>
            <a:spAutoFit/>
          </a:bodyPr>
          <a:lstStyle/>
          <a:p>
            <a:pPr eaLnBrk="1" hangingPunct="1">
              <a:defRPr/>
            </a:pPr>
            <a:r>
              <a:rPr lang="en-US" sz="2900" u="sng" dirty="0" smtClean="0">
                <a:solidFill>
                  <a:schemeClr val="accent1">
                    <a:lumMod val="25000"/>
                  </a:schemeClr>
                </a:solidFill>
                <a:latin typeface="Arial" pitchFamily="31" charset="0"/>
                <a:ea typeface="+mn-ea"/>
              </a:rPr>
              <a:t> </a:t>
            </a:r>
            <a:endParaRPr lang="en-US" sz="2900" u="sng" dirty="0">
              <a:solidFill>
                <a:schemeClr val="accent1">
                  <a:lumMod val="25000"/>
                </a:schemeClr>
              </a:solidFill>
              <a:latin typeface="Arial" pitchFamily="31" charset="0"/>
              <a:ea typeface="+mn-ea"/>
            </a:endParaRPr>
          </a:p>
        </p:txBody>
      </p:sp>
      <p:sp>
        <p:nvSpPr>
          <p:cNvPr id="15364" name="TextBox 3">
            <a:extLst>
              <a:ext uri="{FF2B5EF4-FFF2-40B4-BE49-F238E27FC236}">
                <a16:creationId xmlns:a16="http://schemas.microsoft.com/office/drawing/2014/main" id="{5B523BA6-2CE2-5D60-DA80-A4888D8D01F8}"/>
              </a:ext>
            </a:extLst>
          </p:cNvPr>
          <p:cNvSpPr txBox="1">
            <a:spLocks noChangeArrowheads="1"/>
          </p:cNvSpPr>
          <p:nvPr/>
        </p:nvSpPr>
        <p:spPr bwMode="auto">
          <a:xfrm>
            <a:off x="611560" y="1371113"/>
            <a:ext cx="4267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100" dirty="0"/>
              <a:t>Experiments must be </a:t>
            </a:r>
            <a:r>
              <a:rPr lang="en-US" altLang="en-US" sz="3100" dirty="0">
                <a:solidFill>
                  <a:srgbClr val="FF0000"/>
                </a:solidFill>
              </a:rPr>
              <a:t>repeated</a:t>
            </a:r>
            <a:r>
              <a:rPr lang="en-US" altLang="en-US" sz="3100" dirty="0"/>
              <a:t> over and over.  When repeated, the results should always be the same before a valid conclusion can be reached.  </a:t>
            </a:r>
          </a:p>
          <a:p>
            <a:pPr eaLnBrk="1" hangingPunct="1"/>
            <a:endParaRPr lang="en-US" altLang="en-US" sz="3100" dirty="0"/>
          </a:p>
        </p:txBody>
      </p:sp>
      <p:pic>
        <p:nvPicPr>
          <p:cNvPr id="1028" name="Picture 4" descr="Everybody up 2 - Unit 8 - Lesson 1 | Baambooz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944" y="1988840"/>
            <a:ext cx="3582072" cy="296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08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4466226-053D-A333-D7BD-72233128999C}"/>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ea typeface="ＭＳ Ｐゴシック" panose="020B0600070205080204" pitchFamily="34" charset="-128"/>
              </a:rPr>
              <a:t>Forming a Theory</a:t>
            </a:r>
          </a:p>
        </p:txBody>
      </p:sp>
      <p:pic>
        <p:nvPicPr>
          <p:cNvPr id="24579" name="Picture 2" descr="33394774.jpg">
            <a:extLst>
              <a:ext uri="{FF2B5EF4-FFF2-40B4-BE49-F238E27FC236}">
                <a16:creationId xmlns:a16="http://schemas.microsoft.com/office/drawing/2014/main" id="{8266811B-87B1-5C4B-4EE9-40D1198D5C27}"/>
              </a:ext>
            </a:extLst>
          </p:cNvPr>
          <p:cNvPicPr>
            <a:picLocks noChangeAspect="1"/>
          </p:cNvPicPr>
          <p:nvPr/>
        </p:nvPicPr>
        <p:blipFill>
          <a:blip r:embed="rId2"/>
          <a:srcRect/>
          <a:stretch>
            <a:fillRect/>
          </a:stretch>
        </p:blipFill>
        <p:spPr bwMode="auto">
          <a:xfrm>
            <a:off x="2514600" y="1295400"/>
            <a:ext cx="3690938" cy="5029200"/>
          </a:xfrm>
          <a:prstGeom prst="rect">
            <a:avLst/>
          </a:prstGeom>
          <a:noFill/>
          <a:ln w="57150" cap="sq">
            <a:solidFill>
              <a:srgbClr val="0000FF"/>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16388" name="TextBox 3">
            <a:extLst>
              <a:ext uri="{FF2B5EF4-FFF2-40B4-BE49-F238E27FC236}">
                <a16:creationId xmlns:a16="http://schemas.microsoft.com/office/drawing/2014/main" id="{865AD175-080C-CCBB-4A34-77C2615E9C0B}"/>
              </a:ext>
            </a:extLst>
          </p:cNvPr>
          <p:cNvSpPr txBox="1">
            <a:spLocks noChangeArrowheads="1"/>
          </p:cNvSpPr>
          <p:nvPr/>
        </p:nvSpPr>
        <p:spPr bwMode="auto">
          <a:xfrm>
            <a:off x="228600" y="1066800"/>
            <a:ext cx="23622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008000"/>
                </a:solidFill>
              </a:rPr>
              <a:t>A theory may be formed after the hypothesis has been tested many times and is supported by considerable evidence.</a:t>
            </a:r>
          </a:p>
          <a:p>
            <a:pPr eaLnBrk="1" hangingPunct="1"/>
            <a:endParaRPr lang="en-US" altLang="en-US" sz="2800" dirty="0">
              <a:solidFill>
                <a:srgbClr val="008000"/>
              </a:solidFill>
            </a:endParaRPr>
          </a:p>
        </p:txBody>
      </p:sp>
      <p:sp>
        <p:nvSpPr>
          <p:cNvPr id="5" name="TextBox 4">
            <a:extLst>
              <a:ext uri="{FF2B5EF4-FFF2-40B4-BE49-F238E27FC236}">
                <a16:creationId xmlns:a16="http://schemas.microsoft.com/office/drawing/2014/main" id="{072BCC0B-C894-48CF-1C48-977CA8D1A1BE}"/>
              </a:ext>
            </a:extLst>
          </p:cNvPr>
          <p:cNvSpPr txBox="1">
            <a:spLocks noChangeArrowheads="1"/>
          </p:cNvSpPr>
          <p:nvPr/>
        </p:nvSpPr>
        <p:spPr bwMode="auto">
          <a:xfrm>
            <a:off x="6705600" y="121920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t>Theory: </a:t>
            </a:r>
          </a:p>
        </p:txBody>
      </p:sp>
      <p:sp>
        <p:nvSpPr>
          <p:cNvPr id="6" name="TextBox 5">
            <a:extLst>
              <a:ext uri="{FF2B5EF4-FFF2-40B4-BE49-F238E27FC236}">
                <a16:creationId xmlns:a16="http://schemas.microsoft.com/office/drawing/2014/main" id="{85114872-3140-418C-C672-7EF9B05FD33C}"/>
              </a:ext>
            </a:extLst>
          </p:cNvPr>
          <p:cNvSpPr txBox="1">
            <a:spLocks noChangeArrowheads="1"/>
          </p:cNvSpPr>
          <p:nvPr/>
        </p:nvSpPr>
        <p:spPr bwMode="auto">
          <a:xfrm>
            <a:off x="6324600" y="1981200"/>
            <a:ext cx="28194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900" dirty="0"/>
              <a:t>A broad and comprehensive explanation of some aspect of nature that is supported by a </a:t>
            </a:r>
            <a:r>
              <a:rPr lang="en-US" altLang="en-US" sz="2900" dirty="0">
                <a:solidFill>
                  <a:srgbClr val="FF0000"/>
                </a:solidFill>
              </a:rPr>
              <a:t>vast body of evidence.</a:t>
            </a:r>
          </a:p>
          <a:p>
            <a:pPr eaLnBrk="1" hangingPunct="1"/>
            <a:endParaRPr lang="en-US" altLang="en-US" sz="29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871C-3225-D870-0C88-426A9349D2C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06215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F20CE-04E4-8A6B-DFAC-AA0B951CC98B}"/>
              </a:ext>
            </a:extLst>
          </p:cNvPr>
          <p:cNvSpPr>
            <a:spLocks noGrp="1"/>
          </p:cNvSpPr>
          <p:nvPr>
            <p:ph type="title"/>
          </p:nvPr>
        </p:nvSpPr>
        <p:spPr>
          <a:xfrm>
            <a:off x="0" y="0"/>
            <a:ext cx="7086600" cy="1143000"/>
          </a:xfrm>
        </p:spPr>
        <p:txBody>
          <a:bodyPr/>
          <a:lstStyle/>
          <a:p>
            <a:pPr>
              <a:defRPr/>
            </a:pPr>
            <a:r>
              <a:rPr lang="en-US" b="1" spc="50" dirty="0">
                <a:ln w="12700" cmpd="sng">
                  <a:solidFill>
                    <a:schemeClr val="accent6">
                      <a:satMod val="120000"/>
                      <a:shade val="80000"/>
                    </a:schemeClr>
                  </a:solidFill>
                  <a:prstDash val="solid"/>
                </a:ln>
                <a:solidFill>
                  <a:srgbClr val="CB428D"/>
                </a:solidFill>
                <a:effectLst>
                  <a:glow rad="53100">
                    <a:schemeClr val="accent6">
                      <a:satMod val="180000"/>
                      <a:alpha val="30000"/>
                    </a:schemeClr>
                  </a:glow>
                </a:effectLst>
              </a:rPr>
              <a:t>Practice Problem:</a:t>
            </a:r>
            <a:endParaRPr lang="en-US" dirty="0">
              <a:solidFill>
                <a:srgbClr val="CB428D"/>
              </a:solidFill>
            </a:endParaRPr>
          </a:p>
        </p:txBody>
      </p:sp>
      <p:pic>
        <p:nvPicPr>
          <p:cNvPr id="17411" name="Picture 2" descr="MC900439851.WMF">
            <a:extLst>
              <a:ext uri="{FF2B5EF4-FFF2-40B4-BE49-F238E27FC236}">
                <a16:creationId xmlns:a16="http://schemas.microsoft.com/office/drawing/2014/main" id="{4EA65C2D-B451-4381-A84A-50446818FE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26797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6BF3D66-ADE4-37CA-9ADD-907ABC723931}"/>
              </a:ext>
            </a:extLst>
          </p:cNvPr>
          <p:cNvSpPr txBox="1"/>
          <p:nvPr/>
        </p:nvSpPr>
        <p:spPr>
          <a:xfrm>
            <a:off x="304800" y="914400"/>
            <a:ext cx="4495800" cy="5754688"/>
          </a:xfrm>
          <a:prstGeom prst="rect">
            <a:avLst/>
          </a:prstGeom>
          <a:ln w="57150" cap="flat" cmpd="sng" algn="ctr">
            <a:solidFill>
              <a:schemeClr val="accent6"/>
            </a:solidFill>
            <a:prstDash val="solid"/>
            <a:round/>
            <a:headEnd type="none" w="med" len="med"/>
            <a:tailEnd type="none" w="med" len="me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2300">
                <a:solidFill>
                  <a:srgbClr val="000000"/>
                </a:solidFill>
                <a:latin typeface="Candara" panose="020E0502030303020204" pitchFamily="34" charset="0"/>
              </a:rPr>
              <a:t>You want to determine the effects of a certain fertilizer on the growth of orchids grown in a greenhouse.  Materials that are available to you include:  greenhouse, 100 orchid plants, water, fertilizer, and soil.  You want to know if the orchids will grow best with a weak concentration of fertilizer, a medium concentration of fertilizer, or a high concentration of fertilizer.  How will you design an experiment to test different concentrations of this fertilizer?</a:t>
            </a:r>
          </a:p>
          <a:p>
            <a:pPr eaLnBrk="1" hangingPunct="1">
              <a:defRPr/>
            </a:pPr>
            <a:endParaRPr lang="en-US" altLang="en-US" sz="2300">
              <a:solidFill>
                <a:srgbClr val="000000"/>
              </a:solidFill>
              <a:latin typeface="Candara" panose="020E0502030303020204" pitchFamily="34" charset="0"/>
            </a:endParaRPr>
          </a:p>
        </p:txBody>
      </p:sp>
      <p:sp>
        <p:nvSpPr>
          <p:cNvPr id="6" name="TextBox 5">
            <a:extLst>
              <a:ext uri="{FF2B5EF4-FFF2-40B4-BE49-F238E27FC236}">
                <a16:creationId xmlns:a16="http://schemas.microsoft.com/office/drawing/2014/main" id="{EDB9DE7F-7D30-3D61-49F3-CD77209803FA}"/>
              </a:ext>
            </a:extLst>
          </p:cNvPr>
          <p:cNvSpPr txBox="1"/>
          <p:nvPr/>
        </p:nvSpPr>
        <p:spPr>
          <a:xfrm>
            <a:off x="5105400" y="2514600"/>
            <a:ext cx="3810000" cy="39703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eaLnBrk="1" hangingPunct="1">
              <a:defRPr/>
            </a:pPr>
            <a:r>
              <a:rPr lang="en-US" sz="2800" dirty="0">
                <a:solidFill>
                  <a:srgbClr val="FFD1D1"/>
                </a:solidFill>
              </a:rPr>
              <a:t>State your hypothesis:  </a:t>
            </a:r>
          </a:p>
          <a:p>
            <a:pPr eaLnBrk="1" hangingPunct="1">
              <a:defRPr/>
            </a:pPr>
            <a:endParaRPr lang="en-US" sz="2800" dirty="0">
              <a:solidFill>
                <a:srgbClr val="FFD1D1"/>
              </a:solidFill>
            </a:endParaRPr>
          </a:p>
          <a:p>
            <a:pPr eaLnBrk="1" hangingPunct="1">
              <a:defRPr/>
            </a:pPr>
            <a:r>
              <a:rPr lang="en-US" sz="2800" dirty="0">
                <a:solidFill>
                  <a:schemeClr val="accent1">
                    <a:lumMod val="75000"/>
                  </a:schemeClr>
                </a:solidFill>
              </a:rPr>
              <a:t>Possible answer: </a:t>
            </a:r>
          </a:p>
          <a:p>
            <a:pPr eaLnBrk="1" hangingPunct="1">
              <a:defRPr/>
            </a:pPr>
            <a:endParaRPr lang="en-US" sz="2800" dirty="0">
              <a:solidFill>
                <a:srgbClr val="FFD1D1"/>
              </a:solidFill>
            </a:endParaRPr>
          </a:p>
          <a:p>
            <a:pPr eaLnBrk="1" hangingPunct="1">
              <a:defRPr/>
            </a:pPr>
            <a:r>
              <a:rPr lang="en-US" sz="2800" dirty="0">
                <a:solidFill>
                  <a:srgbClr val="FFD1D1"/>
                </a:solidFill>
              </a:rPr>
              <a:t>I predict that the orchids will grow best with a medium concentration of fertilizer.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1000"/>
                                        <p:tgtEl>
                                          <p:spTgt spid="6">
                                            <p:txEl>
                                              <p:pRg st="2" end="2"/>
                                            </p:txEl>
                                          </p:spTgt>
                                        </p:tgtEl>
                                      </p:cBhvr>
                                    </p:animEffect>
                                    <p:anim calcmode="lin" valueType="num">
                                      <p:cBhvr>
                                        <p:cTn id="2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F185D-708A-7721-0FC3-84BE987ACA50}"/>
              </a:ext>
            </a:extLst>
          </p:cNvPr>
          <p:cNvSpPr txBox="1"/>
          <p:nvPr/>
        </p:nvSpPr>
        <p:spPr>
          <a:xfrm>
            <a:off x="0" y="0"/>
            <a:ext cx="9144000" cy="584776"/>
          </a:xfrm>
          <a:prstGeom prst="rect">
            <a:avLst/>
          </a:prstGeom>
          <a:noFill/>
        </p:spPr>
        <p:txBody>
          <a:bodyPr>
            <a:spAutoFit/>
          </a:bodyPr>
          <a:lstStyle/>
          <a:p>
            <a:pPr algn="ctr" eaLnBrk="1" hangingPunct="1">
              <a:defRPr/>
            </a:pPr>
            <a:r>
              <a:rPr lang="en-US" sz="3200" b="1" dirty="0">
                <a:ln w="1905"/>
                <a:solidFill>
                  <a:srgbClr val="FF0000"/>
                </a:solidFill>
                <a:effectLst>
                  <a:innerShdw blurRad="69850" dist="43180" dir="5400000">
                    <a:srgbClr val="000000">
                      <a:alpha val="65000"/>
                    </a:srgbClr>
                  </a:innerShdw>
                </a:effectLst>
                <a:latin typeface="Arial" charset="0"/>
                <a:ea typeface="+mn-ea"/>
              </a:rPr>
              <a:t>How will you set up a controlled experiment? </a:t>
            </a:r>
          </a:p>
        </p:txBody>
      </p:sp>
      <p:pic>
        <p:nvPicPr>
          <p:cNvPr id="19459" name="Picture 3" descr="MC900334070.WMF">
            <a:extLst>
              <a:ext uri="{FF2B5EF4-FFF2-40B4-BE49-F238E27FC236}">
                <a16:creationId xmlns:a16="http://schemas.microsoft.com/office/drawing/2014/main" id="{D34ABE93-7AEE-D394-C878-60E09A845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09600"/>
            <a:ext cx="23495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777B2E4-FD80-F9F7-0A6E-D27B966E6E54}"/>
              </a:ext>
            </a:extLst>
          </p:cNvPr>
          <p:cNvSpPr txBox="1">
            <a:spLocks noChangeArrowheads="1"/>
          </p:cNvSpPr>
          <p:nvPr/>
        </p:nvSpPr>
        <p:spPr bwMode="auto">
          <a:xfrm>
            <a:off x="0" y="609600"/>
            <a:ext cx="48768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t>Here is one possibility:</a:t>
            </a:r>
          </a:p>
          <a:p>
            <a:pPr eaLnBrk="1" hangingPunct="1"/>
            <a:endParaRPr lang="en-US" altLang="en-US" sz="2300"/>
          </a:p>
          <a:p>
            <a:pPr eaLnBrk="1" hangingPunct="1"/>
            <a:r>
              <a:rPr lang="en-US" altLang="en-US" sz="2300"/>
              <a:t>	The 100 plants will be divided into 4 groups as follows:</a:t>
            </a:r>
          </a:p>
          <a:p>
            <a:pPr eaLnBrk="1" hangingPunct="1"/>
            <a:r>
              <a:rPr lang="en-US" altLang="en-US" sz="2300"/>
              <a:t> </a:t>
            </a:r>
          </a:p>
          <a:p>
            <a:pPr eaLnBrk="1" hangingPunct="1"/>
            <a:r>
              <a:rPr lang="en-US" altLang="en-US" sz="2300"/>
              <a:t> </a:t>
            </a:r>
          </a:p>
          <a:p>
            <a:pPr eaLnBrk="1" hangingPunct="1"/>
            <a:endParaRPr lang="en-US" altLang="en-US" sz="2300"/>
          </a:p>
        </p:txBody>
      </p:sp>
      <p:sp>
        <p:nvSpPr>
          <p:cNvPr id="28677" name="TextBox 5">
            <a:extLst>
              <a:ext uri="{FF2B5EF4-FFF2-40B4-BE49-F238E27FC236}">
                <a16:creationId xmlns:a16="http://schemas.microsoft.com/office/drawing/2014/main" id="{EF14AECC-1C2C-3DF8-CCDE-77F99F189B9F}"/>
              </a:ext>
            </a:extLst>
          </p:cNvPr>
          <p:cNvSpPr txBox="1">
            <a:spLocks noChangeArrowheads="1"/>
          </p:cNvSpPr>
          <p:nvPr/>
        </p:nvSpPr>
        <p:spPr bwMode="auto">
          <a:xfrm>
            <a:off x="6248400" y="3733800"/>
            <a:ext cx="2590800" cy="25701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2300">
                <a:solidFill>
                  <a:srgbClr val="0000FF"/>
                </a:solidFill>
              </a:rPr>
              <a:t>The plants will be watered daily.</a:t>
            </a:r>
          </a:p>
          <a:p>
            <a:pPr algn="ctr" eaLnBrk="1" hangingPunct="1">
              <a:defRPr/>
            </a:pPr>
            <a:r>
              <a:rPr lang="en-US" sz="2300">
                <a:solidFill>
                  <a:srgbClr val="0000FF"/>
                </a:solidFill>
              </a:rPr>
              <a:t>Over a period of a month, the plants will be measured to see which ones grew the tallest.</a:t>
            </a:r>
          </a:p>
        </p:txBody>
      </p:sp>
      <p:pic>
        <p:nvPicPr>
          <p:cNvPr id="7" name="Picture 6" descr="jpg_green-plant.jpg">
            <a:extLst>
              <a:ext uri="{FF2B5EF4-FFF2-40B4-BE49-F238E27FC236}">
                <a16:creationId xmlns:a16="http://schemas.microsoft.com/office/drawing/2014/main" id="{FA61AFA4-9024-CD5A-118E-A5F6322A3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jpg_green-plant.jpg">
            <a:extLst>
              <a:ext uri="{FF2B5EF4-FFF2-40B4-BE49-F238E27FC236}">
                <a16:creationId xmlns:a16="http://schemas.microsoft.com/office/drawing/2014/main" id="{27E4B66E-B4B4-85F2-774D-B93127251C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52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jpg_green-plant.jpg">
            <a:extLst>
              <a:ext uri="{FF2B5EF4-FFF2-40B4-BE49-F238E27FC236}">
                <a16:creationId xmlns:a16="http://schemas.microsoft.com/office/drawing/2014/main" id="{DB7888CE-6E3D-8674-13B6-C0879ABC5E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95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jpg_green-plant.jpg">
            <a:extLst>
              <a:ext uri="{FF2B5EF4-FFF2-40B4-BE49-F238E27FC236}">
                <a16:creationId xmlns:a16="http://schemas.microsoft.com/office/drawing/2014/main" id="{6BED3561-89BE-5BC6-631D-B5CB45FD1C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38800"/>
            <a:ext cx="914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CABCCC4-D36D-7C66-CB74-BCE1ED67F974}"/>
              </a:ext>
            </a:extLst>
          </p:cNvPr>
          <p:cNvSpPr txBox="1">
            <a:spLocks noChangeArrowheads="1"/>
          </p:cNvSpPr>
          <p:nvPr/>
        </p:nvSpPr>
        <p:spPr bwMode="auto">
          <a:xfrm>
            <a:off x="1371600" y="2438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Group 1:  25 plants will receive plain water.</a:t>
            </a:r>
          </a:p>
          <a:p>
            <a:pPr eaLnBrk="1" hangingPunct="1"/>
            <a:endParaRPr lang="en-US" altLang="en-US"/>
          </a:p>
        </p:txBody>
      </p:sp>
      <p:sp>
        <p:nvSpPr>
          <p:cNvPr id="12" name="TextBox 11">
            <a:extLst>
              <a:ext uri="{FF2B5EF4-FFF2-40B4-BE49-F238E27FC236}">
                <a16:creationId xmlns:a16="http://schemas.microsoft.com/office/drawing/2014/main" id="{D5550BA5-4DC3-30FA-51AE-308BA27F908E}"/>
              </a:ext>
            </a:extLst>
          </p:cNvPr>
          <p:cNvSpPr txBox="1">
            <a:spLocks noChangeArrowheads="1"/>
          </p:cNvSpPr>
          <p:nvPr/>
        </p:nvSpPr>
        <p:spPr bwMode="auto">
          <a:xfrm>
            <a:off x="1371600" y="35052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Group 2:  25 plants will receive a weak concentration of fertilizer.</a:t>
            </a:r>
          </a:p>
        </p:txBody>
      </p:sp>
      <p:sp>
        <p:nvSpPr>
          <p:cNvPr id="13" name="TextBox 12">
            <a:extLst>
              <a:ext uri="{FF2B5EF4-FFF2-40B4-BE49-F238E27FC236}">
                <a16:creationId xmlns:a16="http://schemas.microsoft.com/office/drawing/2014/main" id="{047EF939-B797-D775-17F7-36C7A658D0C7}"/>
              </a:ext>
            </a:extLst>
          </p:cNvPr>
          <p:cNvSpPr txBox="1">
            <a:spLocks noChangeArrowheads="1"/>
          </p:cNvSpPr>
          <p:nvPr/>
        </p:nvSpPr>
        <p:spPr bwMode="auto">
          <a:xfrm>
            <a:off x="1371600" y="4724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Group 3:  25 plants will receive a medium concentration of fertilizer.</a:t>
            </a:r>
          </a:p>
        </p:txBody>
      </p:sp>
      <p:sp>
        <p:nvSpPr>
          <p:cNvPr id="14" name="TextBox 13">
            <a:extLst>
              <a:ext uri="{FF2B5EF4-FFF2-40B4-BE49-F238E27FC236}">
                <a16:creationId xmlns:a16="http://schemas.microsoft.com/office/drawing/2014/main" id="{2B5EB5E4-0042-2416-CC38-5A14AA63D1F4}"/>
              </a:ext>
            </a:extLst>
          </p:cNvPr>
          <p:cNvSpPr txBox="1">
            <a:spLocks noChangeArrowheads="1"/>
          </p:cNvSpPr>
          <p:nvPr/>
        </p:nvSpPr>
        <p:spPr bwMode="auto">
          <a:xfrm>
            <a:off x="1447800" y="5867400"/>
            <a:ext cx="464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Group 4:  25 plants will receive a high concentration of fertilizer.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ppt_x</p:attrName>
                                        </p:attrNameLst>
                                      </p:cBhvr>
                                      <p:tavLst>
                                        <p:tav tm="0">
                                          <p:val>
                                            <p:strVal val="#ppt_x-.2"/>
                                          </p:val>
                                        </p:tav>
                                        <p:tav tm="100000">
                                          <p:val>
                                            <p:strVal val="#ppt_x"/>
                                          </p:val>
                                        </p:tav>
                                      </p:tavLst>
                                    </p:anim>
                                    <p:anim calcmode="lin" valueType="num">
                                      <p:cBhvr>
                                        <p:cTn id="2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ox(in)">
                                      <p:cBhvr>
                                        <p:cTn id="33" dur="5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ox(in)">
                                      <p:cBhvr>
                                        <p:cTn id="45" dur="5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ppt_x</p:attrName>
                                        </p:attrNameLst>
                                      </p:cBhvr>
                                      <p:tavLst>
                                        <p:tav tm="0">
                                          <p:val>
                                            <p:strVal val="#ppt_x-.2"/>
                                          </p:val>
                                        </p:tav>
                                        <p:tav tm="100000">
                                          <p:val>
                                            <p:strVal val="#ppt_x"/>
                                          </p:val>
                                        </p:tav>
                                      </p:tavLst>
                                    </p:anim>
                                    <p:anim calcmode="lin" valueType="num">
                                      <p:cBhvr>
                                        <p:cTn id="5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ox(in)">
                                      <p:cBhvr>
                                        <p:cTn id="57" dur="500"/>
                                        <p:tgtEl>
                                          <p:spTgt spid="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1000" fill="hold"/>
                                        <p:tgtEl>
                                          <p:spTgt spid="14"/>
                                        </p:tgtEl>
                                        <p:attrNameLst>
                                          <p:attrName>ppt_x</p:attrName>
                                        </p:attrNameLst>
                                      </p:cBhvr>
                                      <p:tavLst>
                                        <p:tav tm="0">
                                          <p:val>
                                            <p:strVal val="#ppt_x-.2"/>
                                          </p:val>
                                        </p:tav>
                                        <p:tav tm="100000">
                                          <p:val>
                                            <p:strVal val="#ppt_x"/>
                                          </p:val>
                                        </p:tav>
                                      </p:tavLst>
                                    </p:anim>
                                    <p:anim calcmode="lin" valueType="num">
                                      <p:cBhvr>
                                        <p:cTn id="6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28677"/>
                                        </p:tgtEl>
                                        <p:attrNameLst>
                                          <p:attrName>style.visibility</p:attrName>
                                        </p:attrNameLst>
                                      </p:cBhvr>
                                      <p:to>
                                        <p:strVal val="visible"/>
                                      </p:to>
                                    </p:set>
                                    <p:animEffect transition="in" filter="diamond(in)">
                                      <p:cBhvr>
                                        <p:cTn id="69"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8677" grpId="0" animBg="1"/>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7C21FEE-2844-FDA2-69C3-216AD4AD517D}"/>
              </a:ext>
            </a:extLst>
          </p:cNvPr>
          <p:cNvCxnSpPr>
            <a:cxnSpLocks noChangeShapeType="1"/>
          </p:cNvCxnSpPr>
          <p:nvPr/>
        </p:nvCxnSpPr>
        <p:spPr bwMode="auto">
          <a:xfrm rot="5400000">
            <a:off x="1181100" y="3390900"/>
            <a:ext cx="6858000" cy="762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5046549-8244-A805-713B-07115B6E542E}"/>
              </a:ext>
            </a:extLst>
          </p:cNvPr>
          <p:cNvCxnSpPr>
            <a:cxnSpLocks noChangeShapeType="1"/>
          </p:cNvCxnSpPr>
          <p:nvPr/>
        </p:nvCxnSpPr>
        <p:spPr bwMode="auto">
          <a:xfrm>
            <a:off x="0" y="685800"/>
            <a:ext cx="9144000"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61FB5B4C-A229-AF2C-C09D-183F921AEC24}"/>
              </a:ext>
            </a:extLst>
          </p:cNvPr>
          <p:cNvSpPr txBox="1"/>
          <p:nvPr/>
        </p:nvSpPr>
        <p:spPr>
          <a:xfrm>
            <a:off x="0" y="0"/>
            <a:ext cx="4648200" cy="646113"/>
          </a:xfrm>
          <a:prstGeom prst="rect">
            <a:avLst/>
          </a:prstGeom>
          <a:noFill/>
        </p:spPr>
        <p:txBody>
          <a:bodyPr anchor="b">
            <a:spAutoFit/>
          </a:bodyPr>
          <a:lstStyle/>
          <a:p>
            <a:pPr algn="ctr" eaLnBrk="1" hangingPunct="1">
              <a:defRPr/>
            </a:pPr>
            <a:r>
              <a:rPr lang="en-US" sz="3600" dirty="0">
                <a:solidFill>
                  <a:schemeClr val="accent6">
                    <a:lumMod val="60000"/>
                    <a:lumOff val="40000"/>
                  </a:schemeClr>
                </a:solidFill>
                <a:latin typeface="Apple Casual"/>
                <a:ea typeface="+mn-ea"/>
                <a:cs typeface="Apple Casual"/>
              </a:rPr>
              <a:t>Control Group</a:t>
            </a:r>
          </a:p>
        </p:txBody>
      </p:sp>
      <p:sp>
        <p:nvSpPr>
          <p:cNvPr id="9" name="TextBox 8">
            <a:extLst>
              <a:ext uri="{FF2B5EF4-FFF2-40B4-BE49-F238E27FC236}">
                <a16:creationId xmlns:a16="http://schemas.microsoft.com/office/drawing/2014/main" id="{7CA5DDE8-4A2D-82EF-609E-E5180DA67D48}"/>
              </a:ext>
            </a:extLst>
          </p:cNvPr>
          <p:cNvSpPr txBox="1"/>
          <p:nvPr/>
        </p:nvSpPr>
        <p:spPr>
          <a:xfrm>
            <a:off x="4648200" y="0"/>
            <a:ext cx="4648200" cy="646113"/>
          </a:xfrm>
          <a:prstGeom prst="rect">
            <a:avLst/>
          </a:prstGeom>
          <a:noFill/>
        </p:spPr>
        <p:txBody>
          <a:bodyPr anchor="b">
            <a:spAutoFit/>
          </a:bodyPr>
          <a:lstStyle/>
          <a:p>
            <a:pPr algn="ctr" eaLnBrk="1" hangingPunct="1">
              <a:defRPr/>
            </a:pPr>
            <a:r>
              <a:rPr lang="en-US" sz="3600" dirty="0">
                <a:solidFill>
                  <a:schemeClr val="accent1">
                    <a:lumMod val="50000"/>
                  </a:schemeClr>
                </a:solidFill>
                <a:latin typeface="Apple Casual"/>
                <a:ea typeface="+mn-ea"/>
                <a:cs typeface="Apple Casual"/>
              </a:rPr>
              <a:t>Experimental Group</a:t>
            </a:r>
          </a:p>
        </p:txBody>
      </p:sp>
      <p:sp>
        <p:nvSpPr>
          <p:cNvPr id="10" name="TextBox 9">
            <a:extLst>
              <a:ext uri="{FF2B5EF4-FFF2-40B4-BE49-F238E27FC236}">
                <a16:creationId xmlns:a16="http://schemas.microsoft.com/office/drawing/2014/main" id="{CCD446BC-DACB-E736-DC8C-2D85276AB281}"/>
              </a:ext>
            </a:extLst>
          </p:cNvPr>
          <p:cNvSpPr txBox="1">
            <a:spLocks noChangeArrowheads="1"/>
          </p:cNvSpPr>
          <p:nvPr/>
        </p:nvSpPr>
        <p:spPr bwMode="auto">
          <a:xfrm>
            <a:off x="0" y="838200"/>
            <a:ext cx="44958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a:solidFill>
                  <a:srgbClr val="801A74"/>
                </a:solidFill>
              </a:rPr>
              <a:t>What is the control group in this experiment?  </a:t>
            </a:r>
          </a:p>
          <a:p>
            <a:pPr algn="ctr" eaLnBrk="1" hangingPunct="1"/>
            <a:r>
              <a:rPr lang="en-US" altLang="en-US" sz="3100">
                <a:solidFill>
                  <a:srgbClr val="801A74"/>
                </a:solidFill>
              </a:rPr>
              <a:t>The control group consists of the 25 plants that are receiving plain water.   </a:t>
            </a:r>
          </a:p>
          <a:p>
            <a:pPr algn="ctr" eaLnBrk="1" hangingPunct="1"/>
            <a:endParaRPr lang="en-US" altLang="en-US" sz="3100">
              <a:solidFill>
                <a:srgbClr val="801A74"/>
              </a:solidFill>
            </a:endParaRPr>
          </a:p>
        </p:txBody>
      </p:sp>
      <p:sp>
        <p:nvSpPr>
          <p:cNvPr id="11" name="TextBox 10">
            <a:extLst>
              <a:ext uri="{FF2B5EF4-FFF2-40B4-BE49-F238E27FC236}">
                <a16:creationId xmlns:a16="http://schemas.microsoft.com/office/drawing/2014/main" id="{1349F2E6-2A27-6D29-6042-2A12BC786586}"/>
              </a:ext>
            </a:extLst>
          </p:cNvPr>
          <p:cNvSpPr txBox="1">
            <a:spLocks noChangeArrowheads="1"/>
          </p:cNvSpPr>
          <p:nvPr/>
        </p:nvSpPr>
        <p:spPr bwMode="auto">
          <a:xfrm>
            <a:off x="4724400" y="3276600"/>
            <a:ext cx="4419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900"/>
              <a:t>What is the experimental group in this experiment?</a:t>
            </a:r>
          </a:p>
          <a:p>
            <a:pPr algn="ctr" eaLnBrk="1" hangingPunct="1"/>
            <a:r>
              <a:rPr lang="en-US" altLang="en-US" sz="2900"/>
              <a:t>The experimental group consists of the 75 plants that are receiving various concentrations of fertilizer.</a:t>
            </a:r>
          </a:p>
          <a:p>
            <a:pPr algn="ctr" eaLnBrk="1" hangingPunct="1"/>
            <a:endParaRPr lang="en-US" altLang="en-US" sz="2900"/>
          </a:p>
        </p:txBody>
      </p:sp>
      <p:pic>
        <p:nvPicPr>
          <p:cNvPr id="20488" name="Picture 11" descr="jpg_flower.jpg">
            <a:extLst>
              <a:ext uri="{FF2B5EF4-FFF2-40B4-BE49-F238E27FC236}">
                <a16:creationId xmlns:a16="http://schemas.microsoft.com/office/drawing/2014/main" id="{368838C9-FDA0-C67A-ABEE-BC155F7C2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67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jpg_flower.jpg">
            <a:extLst>
              <a:ext uri="{FF2B5EF4-FFF2-40B4-BE49-F238E27FC236}">
                <a16:creationId xmlns:a16="http://schemas.microsoft.com/office/drawing/2014/main" id="{EB61C285-48D1-0C05-54E1-08605687D2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382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1000" fill="hold"/>
                                        <p:tgtEl>
                                          <p:spTgt spid="11">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 calcmode="lin" valueType="num">
                                      <p:cBhvr>
                                        <p:cTn id="28" dur="1000" fill="hold"/>
                                        <p:tgtEl>
                                          <p:spTgt spid="11">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2D5F684E-0582-7F57-873E-02B39CD0D94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a:ea typeface="ＭＳ Ｐゴシック" panose="020B0600070205080204" pitchFamily="34" charset="-128"/>
              </a:rPr>
              <a:t>What is Science?</a:t>
            </a:r>
          </a:p>
        </p:txBody>
      </p:sp>
      <p:pic>
        <p:nvPicPr>
          <p:cNvPr id="4099" name="Picture 2" descr="20205701.jpg">
            <a:extLst>
              <a:ext uri="{FF2B5EF4-FFF2-40B4-BE49-F238E27FC236}">
                <a16:creationId xmlns:a16="http://schemas.microsoft.com/office/drawing/2014/main" id="{B7F15D3A-5120-7360-4D18-F7923EC1C74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228600"/>
            <a:ext cx="18859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3" descr="DownloadedFile.jpeg">
            <a:extLst>
              <a:ext uri="{FF2B5EF4-FFF2-40B4-BE49-F238E27FC236}">
                <a16:creationId xmlns:a16="http://schemas.microsoft.com/office/drawing/2014/main" id="{62CCB90E-CA4C-9F96-D27B-EFD8C18CC8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0563" y="0"/>
            <a:ext cx="2103437"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EF68EDE-C361-C77E-1B3C-1A631DDD6D79}"/>
              </a:ext>
            </a:extLst>
          </p:cNvPr>
          <p:cNvSpPr txBox="1">
            <a:spLocks noChangeArrowheads="1"/>
          </p:cNvSpPr>
          <p:nvPr/>
        </p:nvSpPr>
        <p:spPr bwMode="auto">
          <a:xfrm>
            <a:off x="2438400" y="1143000"/>
            <a:ext cx="464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The goal of science is to investigate and understand the natural world, to explain events in the natural world, and to use those explanations to make useful predictions.</a:t>
            </a:r>
          </a:p>
          <a:p>
            <a:pPr eaLnBrk="1" hangingPunct="1"/>
            <a:endParaRPr lang="en-US" altLang="en-US" sz="2000"/>
          </a:p>
        </p:txBody>
      </p:sp>
      <p:pic>
        <p:nvPicPr>
          <p:cNvPr id="14342" name="Picture 5">
            <a:extLst>
              <a:ext uri="{FF2B5EF4-FFF2-40B4-BE49-F238E27FC236}">
                <a16:creationId xmlns:a16="http://schemas.microsoft.com/office/drawing/2014/main" id="{193AD1F4-3DC9-555E-03F8-88D0E5B97E8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57600" y="2997200"/>
            <a:ext cx="19859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C8F234-EF73-C687-868B-54FB3AE8DB8C}"/>
              </a:ext>
            </a:extLst>
          </p:cNvPr>
          <p:cNvSpPr txBox="1">
            <a:spLocks noChangeArrowheads="1"/>
          </p:cNvSpPr>
          <p:nvPr/>
        </p:nvSpPr>
        <p:spPr bwMode="auto">
          <a:xfrm>
            <a:off x="0" y="2819400"/>
            <a:ext cx="350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t>1.  Science deals only with the natural world.</a:t>
            </a:r>
          </a:p>
          <a:p>
            <a:pPr eaLnBrk="1" hangingPunct="1"/>
            <a:endParaRPr lang="en-US" altLang="en-US" sz="2600">
              <a:solidFill>
                <a:srgbClr val="FF0000"/>
              </a:solidFill>
            </a:endParaRPr>
          </a:p>
        </p:txBody>
      </p:sp>
      <p:sp>
        <p:nvSpPr>
          <p:cNvPr id="8" name="TextBox 7">
            <a:extLst>
              <a:ext uri="{FF2B5EF4-FFF2-40B4-BE49-F238E27FC236}">
                <a16:creationId xmlns:a16="http://schemas.microsoft.com/office/drawing/2014/main" id="{54445DA2-EBB1-B230-D88C-73ADEE6035C4}"/>
              </a:ext>
            </a:extLst>
          </p:cNvPr>
          <p:cNvSpPr txBox="1">
            <a:spLocks noChangeArrowheads="1"/>
          </p:cNvSpPr>
          <p:nvPr/>
        </p:nvSpPr>
        <p:spPr bwMode="auto">
          <a:xfrm>
            <a:off x="76200" y="38862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t>2.  Scientists: </a:t>
            </a:r>
          </a:p>
        </p:txBody>
      </p:sp>
      <p:sp>
        <p:nvSpPr>
          <p:cNvPr id="9" name="TextBox 8">
            <a:extLst>
              <a:ext uri="{FF2B5EF4-FFF2-40B4-BE49-F238E27FC236}">
                <a16:creationId xmlns:a16="http://schemas.microsoft.com/office/drawing/2014/main" id="{E8EB55E1-BD8C-3D18-2A8F-CADA80060A7A}"/>
              </a:ext>
            </a:extLst>
          </p:cNvPr>
          <p:cNvSpPr txBox="1">
            <a:spLocks noChangeArrowheads="1"/>
          </p:cNvSpPr>
          <p:nvPr/>
        </p:nvSpPr>
        <p:spPr bwMode="auto">
          <a:xfrm>
            <a:off x="0" y="4267200"/>
            <a:ext cx="3657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dirty="0">
                <a:solidFill>
                  <a:schemeClr val="accent4"/>
                </a:solidFill>
              </a:rPr>
              <a:t>collect and organize information in a careful, orderly way, looking for </a:t>
            </a:r>
            <a:r>
              <a:rPr lang="en-US" altLang="en-US" sz="2400" dirty="0">
                <a:solidFill>
                  <a:srgbClr val="FF0000"/>
                </a:solidFill>
              </a:rPr>
              <a:t>patterns and connections </a:t>
            </a:r>
            <a:r>
              <a:rPr lang="en-US" altLang="en-US" sz="2400" dirty="0">
                <a:solidFill>
                  <a:schemeClr val="accent4"/>
                </a:solidFill>
              </a:rPr>
              <a:t>between events.</a:t>
            </a:r>
          </a:p>
          <a:p>
            <a:pPr eaLnBrk="1" hangingPunct="1"/>
            <a:endParaRPr lang="en-US" altLang="en-US" sz="2400" dirty="0"/>
          </a:p>
        </p:txBody>
      </p:sp>
      <p:sp>
        <p:nvSpPr>
          <p:cNvPr id="10" name="TextBox 9">
            <a:extLst>
              <a:ext uri="{FF2B5EF4-FFF2-40B4-BE49-F238E27FC236}">
                <a16:creationId xmlns:a16="http://schemas.microsoft.com/office/drawing/2014/main" id="{9D68DF13-E684-91E5-9D72-BE77D41EFFC1}"/>
              </a:ext>
            </a:extLst>
          </p:cNvPr>
          <p:cNvSpPr txBox="1">
            <a:spLocks noChangeArrowheads="1"/>
          </p:cNvSpPr>
          <p:nvPr/>
        </p:nvSpPr>
        <p:spPr bwMode="auto">
          <a:xfrm>
            <a:off x="5638800" y="3429000"/>
            <a:ext cx="3733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dirty="0">
                <a:solidFill>
                  <a:srgbClr val="008000"/>
                </a:solidFill>
              </a:rPr>
              <a:t>3.  Scientists propose ___________ that can be ______ by examining </a:t>
            </a:r>
            <a:r>
              <a:rPr lang="en-US" altLang="en-US" sz="2600" b="1" dirty="0">
                <a:solidFill>
                  <a:srgbClr val="008000"/>
                </a:solidFill>
              </a:rPr>
              <a:t>evidence</a:t>
            </a:r>
            <a:r>
              <a:rPr lang="en-US" altLang="en-US" sz="2600" dirty="0">
                <a:solidFill>
                  <a:srgbClr val="008000"/>
                </a:solidFill>
              </a:rPr>
              <a:t>.</a:t>
            </a:r>
          </a:p>
          <a:p>
            <a:pPr eaLnBrk="1" hangingPunct="1"/>
            <a:endParaRPr lang="en-US" altLang="en-US" sz="2600" dirty="0">
              <a:solidFill>
                <a:srgbClr val="008000"/>
              </a:solidFill>
            </a:endParaRPr>
          </a:p>
        </p:txBody>
      </p:sp>
      <p:sp>
        <p:nvSpPr>
          <p:cNvPr id="11" name="TextBox 10">
            <a:extLst>
              <a:ext uri="{FF2B5EF4-FFF2-40B4-BE49-F238E27FC236}">
                <a16:creationId xmlns:a16="http://schemas.microsoft.com/office/drawing/2014/main" id="{4AAFC190-9020-9E2B-08F9-E5CA49DC50CC}"/>
              </a:ext>
            </a:extLst>
          </p:cNvPr>
          <p:cNvSpPr txBox="1">
            <a:spLocks noChangeArrowheads="1"/>
          </p:cNvSpPr>
          <p:nvPr/>
        </p:nvSpPr>
        <p:spPr bwMode="auto">
          <a:xfrm>
            <a:off x="5715000" y="3810000"/>
            <a:ext cx="2667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solidFill>
                  <a:srgbClr val="FF0000"/>
                </a:solidFill>
              </a:rPr>
              <a:t>explanations</a:t>
            </a:r>
          </a:p>
        </p:txBody>
      </p:sp>
      <p:sp>
        <p:nvSpPr>
          <p:cNvPr id="12" name="TextBox 11">
            <a:extLst>
              <a:ext uri="{FF2B5EF4-FFF2-40B4-BE49-F238E27FC236}">
                <a16:creationId xmlns:a16="http://schemas.microsoft.com/office/drawing/2014/main" id="{14DA0693-2549-7BAB-0EE8-00832CD5AB6B}"/>
              </a:ext>
            </a:extLst>
          </p:cNvPr>
          <p:cNvSpPr txBox="1">
            <a:spLocks noChangeArrowheads="1"/>
          </p:cNvSpPr>
          <p:nvPr/>
        </p:nvSpPr>
        <p:spPr bwMode="auto">
          <a:xfrm>
            <a:off x="6172200" y="4191000"/>
            <a:ext cx="1828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solidFill>
                  <a:srgbClr val="FF0000"/>
                </a:solidFill>
              </a:rPr>
              <a:t>tested</a:t>
            </a:r>
          </a:p>
        </p:txBody>
      </p:sp>
      <p:sp>
        <p:nvSpPr>
          <p:cNvPr id="13" name="TextBox 12">
            <a:extLst>
              <a:ext uri="{FF2B5EF4-FFF2-40B4-BE49-F238E27FC236}">
                <a16:creationId xmlns:a16="http://schemas.microsoft.com/office/drawing/2014/main" id="{99BE72E9-244A-3F8F-B51B-49425B07B1CD}"/>
              </a:ext>
            </a:extLst>
          </p:cNvPr>
          <p:cNvSpPr txBox="1">
            <a:spLocks noChangeArrowheads="1"/>
          </p:cNvSpPr>
          <p:nvPr/>
        </p:nvSpPr>
        <p:spPr bwMode="auto">
          <a:xfrm>
            <a:off x="4572000" y="5657850"/>
            <a:ext cx="4572000" cy="1200150"/>
          </a:xfrm>
          <a:prstGeom prst="rect">
            <a:avLst/>
          </a:prstGeom>
          <a:gradFill rotWithShape="1">
            <a:gsLst>
              <a:gs pos="0">
                <a:srgbClr val="A3A3EF"/>
              </a:gs>
              <a:gs pos="100000">
                <a:srgbClr val="2424A8"/>
              </a:gs>
            </a:gsLst>
            <a:lin ang="5400000"/>
          </a:gradFill>
          <a:ln w="9525">
            <a:solidFill>
              <a:srgbClr val="2F2F98"/>
            </a:solidFill>
            <a:miter lim="800000"/>
            <a:headEnd/>
            <a:tailEnd/>
          </a:ln>
          <a:effectLst>
            <a:outerShdw blurRad="40000" dist="23000" dir="5400000" rotWithShape="0">
              <a:srgbClr val="808080">
                <a:alpha val="34999"/>
              </a:srgbClr>
            </a:outerShdw>
          </a:effectLst>
        </p:spPr>
        <p:txBody>
          <a:bodyPr>
            <a:spAutoFit/>
          </a:bodyPr>
          <a:lstStyle/>
          <a:p>
            <a:pPr eaLnBrk="1" hangingPunct="1">
              <a:defRPr/>
            </a:pPr>
            <a:r>
              <a:rPr lang="en-US" sz="2400" dirty="0">
                <a:solidFill>
                  <a:srgbClr val="FFFF00"/>
                </a:solidFill>
                <a:latin typeface="+mn-lt"/>
                <a:ea typeface="+mn-ea"/>
              </a:rPr>
              <a:t>4.  Science is an organized way of using evidence to learn about the natural world.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nodeType="clickEffect">
                                  <p:stCondLst>
                                    <p:cond delay="0"/>
                                  </p:stCondLst>
                                  <p:childTnLst>
                                    <p:set>
                                      <p:cBhvr>
                                        <p:cTn id="15" dur="1" fill="hold">
                                          <p:stCondLst>
                                            <p:cond delay="0"/>
                                          </p:stCondLst>
                                        </p:cTn>
                                        <p:tgtEl>
                                          <p:spTgt spid="14342"/>
                                        </p:tgtEl>
                                        <p:attrNameLst>
                                          <p:attrName>style.visibility</p:attrName>
                                        </p:attrNameLst>
                                      </p:cBhvr>
                                      <p:to>
                                        <p:strVal val="visible"/>
                                      </p:to>
                                    </p:set>
                                    <p:animEffect transition="in" filter="fade">
                                      <p:cBhvr>
                                        <p:cTn id="16" dur="1000"/>
                                        <p:tgtEl>
                                          <p:spTgt spid="14342"/>
                                        </p:tgtEl>
                                      </p:cBhvr>
                                    </p:animEffect>
                                    <p:anim calcmode="lin" valueType="num">
                                      <p:cBhvr>
                                        <p:cTn id="17" dur="1000" fill="hold"/>
                                        <p:tgtEl>
                                          <p:spTgt spid="14342"/>
                                        </p:tgtEl>
                                        <p:attrNameLst>
                                          <p:attrName>ppt_x</p:attrName>
                                        </p:attrNameLst>
                                      </p:cBhvr>
                                      <p:tavLst>
                                        <p:tav tm="0">
                                          <p:val>
                                            <p:strVal val="#ppt_x"/>
                                          </p:val>
                                        </p:tav>
                                        <p:tav tm="100000">
                                          <p:val>
                                            <p:strVal val="#ppt_x"/>
                                          </p:val>
                                        </p:tav>
                                      </p:tavLst>
                                    </p:anim>
                                    <p:anim calcmode="lin" valueType="num">
                                      <p:cBhvr>
                                        <p:cTn id="18" dur="900" decel="100000" fill="hold"/>
                                        <p:tgtEl>
                                          <p:spTgt spid="1434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4342"/>
                                        </p:tgtEl>
                                        <p:attrNameLst>
                                          <p:attrName>ppt_y</p:attrName>
                                        </p:attrNameLst>
                                      </p:cBhvr>
                                      <p:tavLst>
                                        <p:tav tm="0">
                                          <p:val>
                                            <p:strVal val="#ppt_y-.03"/>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accel="50000" decel="5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lide(fromBottom)">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Horizontal)">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37" presetClass="entr" presetSubtype="0" fill="hold" nodeType="clickEffect">
                                  <p:stCondLst>
                                    <p:cond delay="0"/>
                                  </p:stCondLst>
                                  <p:childTnLst>
                                    <p:set>
                                      <p:cBhvr>
                                        <p:cTn id="47" dur="1" fill="hold">
                                          <p:stCondLst>
                                            <p:cond delay="0"/>
                                          </p:stCondLst>
                                        </p:cTn>
                                        <p:tgtEl>
                                          <p:spTgt spid="14340"/>
                                        </p:tgtEl>
                                        <p:attrNameLst>
                                          <p:attrName>style.visibility</p:attrName>
                                        </p:attrNameLst>
                                      </p:cBhvr>
                                      <p:to>
                                        <p:strVal val="visible"/>
                                      </p:to>
                                    </p:set>
                                    <p:animEffect transition="in" filter="fade">
                                      <p:cBhvr>
                                        <p:cTn id="48" dur="1000"/>
                                        <p:tgtEl>
                                          <p:spTgt spid="14340"/>
                                        </p:tgtEl>
                                      </p:cBhvr>
                                    </p:animEffect>
                                    <p:anim calcmode="lin" valueType="num">
                                      <p:cBhvr>
                                        <p:cTn id="49" dur="1000" fill="hold"/>
                                        <p:tgtEl>
                                          <p:spTgt spid="14340"/>
                                        </p:tgtEl>
                                        <p:attrNameLst>
                                          <p:attrName>ppt_x</p:attrName>
                                        </p:attrNameLst>
                                      </p:cBhvr>
                                      <p:tavLst>
                                        <p:tav tm="0">
                                          <p:val>
                                            <p:strVal val="#ppt_x"/>
                                          </p:val>
                                        </p:tav>
                                        <p:tav tm="100000">
                                          <p:val>
                                            <p:strVal val="#ppt_x"/>
                                          </p:val>
                                        </p:tav>
                                      </p:tavLst>
                                    </p:anim>
                                    <p:anim calcmode="lin" valueType="num">
                                      <p:cBhvr>
                                        <p:cTn id="50" dur="900" decel="100000" fill="hold"/>
                                        <p:tgtEl>
                                          <p:spTgt spid="14340"/>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4340"/>
                                        </p:tgtEl>
                                        <p:attrNameLst>
                                          <p:attrName>ppt_y</p:attrName>
                                        </p:attrNameLst>
                                      </p:cBhvr>
                                      <p:tavLst>
                                        <p:tav tm="0">
                                          <p:val>
                                            <p:strVal val="#ppt_y-.03"/>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580">
                                          <p:stCondLst>
                                            <p:cond delay="0"/>
                                          </p:stCondLst>
                                        </p:cTn>
                                        <p:tgtEl>
                                          <p:spTgt spid="13"/>
                                        </p:tgtEl>
                                      </p:cBhvr>
                                    </p:animEffect>
                                    <p:anim calcmode="lin" valueType="num">
                                      <p:cBhvr>
                                        <p:cTn id="5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2" dur="26">
                                          <p:stCondLst>
                                            <p:cond delay="650"/>
                                          </p:stCondLst>
                                        </p:cTn>
                                        <p:tgtEl>
                                          <p:spTgt spid="13"/>
                                        </p:tgtEl>
                                      </p:cBhvr>
                                      <p:to x="100000" y="60000"/>
                                    </p:animScale>
                                    <p:animScale>
                                      <p:cBhvr>
                                        <p:cTn id="63" dur="166" decel="50000">
                                          <p:stCondLst>
                                            <p:cond delay="676"/>
                                          </p:stCondLst>
                                        </p:cTn>
                                        <p:tgtEl>
                                          <p:spTgt spid="13"/>
                                        </p:tgtEl>
                                      </p:cBhvr>
                                      <p:to x="100000" y="100000"/>
                                    </p:animScale>
                                    <p:animScale>
                                      <p:cBhvr>
                                        <p:cTn id="64" dur="26">
                                          <p:stCondLst>
                                            <p:cond delay="1312"/>
                                          </p:stCondLst>
                                        </p:cTn>
                                        <p:tgtEl>
                                          <p:spTgt spid="13"/>
                                        </p:tgtEl>
                                      </p:cBhvr>
                                      <p:to x="100000" y="80000"/>
                                    </p:animScale>
                                    <p:animScale>
                                      <p:cBhvr>
                                        <p:cTn id="65" dur="166" decel="50000">
                                          <p:stCondLst>
                                            <p:cond delay="1338"/>
                                          </p:stCondLst>
                                        </p:cTn>
                                        <p:tgtEl>
                                          <p:spTgt spid="13"/>
                                        </p:tgtEl>
                                      </p:cBhvr>
                                      <p:to x="100000" y="100000"/>
                                    </p:animScale>
                                    <p:animScale>
                                      <p:cBhvr>
                                        <p:cTn id="66" dur="26">
                                          <p:stCondLst>
                                            <p:cond delay="1642"/>
                                          </p:stCondLst>
                                        </p:cTn>
                                        <p:tgtEl>
                                          <p:spTgt spid="13"/>
                                        </p:tgtEl>
                                      </p:cBhvr>
                                      <p:to x="100000" y="90000"/>
                                    </p:animScale>
                                    <p:animScale>
                                      <p:cBhvr>
                                        <p:cTn id="67" dur="166" decel="50000">
                                          <p:stCondLst>
                                            <p:cond delay="1668"/>
                                          </p:stCondLst>
                                        </p:cTn>
                                        <p:tgtEl>
                                          <p:spTgt spid="13"/>
                                        </p:tgtEl>
                                      </p:cBhvr>
                                      <p:to x="100000" y="100000"/>
                                    </p:animScale>
                                    <p:animScale>
                                      <p:cBhvr>
                                        <p:cTn id="68" dur="26">
                                          <p:stCondLst>
                                            <p:cond delay="1808"/>
                                          </p:stCondLst>
                                        </p:cTn>
                                        <p:tgtEl>
                                          <p:spTgt spid="13"/>
                                        </p:tgtEl>
                                      </p:cBhvr>
                                      <p:to x="100000" y="95000"/>
                                    </p:animScale>
                                    <p:animScale>
                                      <p:cBhvr>
                                        <p:cTn id="69"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C0E70B-22FD-CC50-C75C-5B59A3BB6B4B}"/>
              </a:ext>
            </a:extLst>
          </p:cNvPr>
          <p:cNvSpPr txBox="1">
            <a:spLocks noChangeArrowheads="1"/>
          </p:cNvSpPr>
          <p:nvPr/>
        </p:nvSpPr>
        <p:spPr bwMode="auto">
          <a:xfrm>
            <a:off x="152400" y="228600"/>
            <a:ext cx="8839200" cy="830263"/>
          </a:xfrm>
          <a:prstGeom prst="rect">
            <a:avLst/>
          </a:prstGeom>
          <a:gradFill rotWithShape="1">
            <a:gsLst>
              <a:gs pos="0">
                <a:srgbClr val="BCBCBC"/>
              </a:gs>
              <a:gs pos="100000">
                <a:srgbClr val="000000"/>
              </a:gs>
            </a:gsLst>
            <a:lin ang="5400000"/>
          </a:gradFill>
          <a:ln w="9525">
            <a:solidFill>
              <a:srgbClr val="000000"/>
            </a:solidFill>
            <a:miter lim="800000"/>
            <a:headEnd/>
            <a:tailEnd/>
          </a:ln>
          <a:effectLst>
            <a:outerShdw blurRad="40000" dist="23000" dir="5400000" rotWithShape="0">
              <a:srgbClr val="808080">
                <a:alpha val="34999"/>
              </a:srgbClr>
            </a:outerShdw>
          </a:effec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US" altLang="en-US" sz="2300">
                <a:solidFill>
                  <a:srgbClr val="FFF62D"/>
                </a:solidFill>
                <a:latin typeface="Charcoal CY" charset="-52"/>
              </a:rPr>
              <a:t>In a “controlled experiment”, all variables must be kept constant except the one variable that is being changed.</a:t>
            </a:r>
          </a:p>
        </p:txBody>
      </p:sp>
      <p:pic>
        <p:nvPicPr>
          <p:cNvPr id="21507" name="Picture 6" descr="MC900216690.WMF">
            <a:extLst>
              <a:ext uri="{FF2B5EF4-FFF2-40B4-BE49-F238E27FC236}">
                <a16:creationId xmlns:a16="http://schemas.microsoft.com/office/drawing/2014/main" id="{84727EE9-779B-6794-9FE3-F93F0B1428B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27908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62EF5C7-BA35-1C67-D424-7D3058DFCCA9}"/>
              </a:ext>
            </a:extLst>
          </p:cNvPr>
          <p:cNvSpPr txBox="1">
            <a:spLocks noChangeArrowheads="1"/>
          </p:cNvSpPr>
          <p:nvPr/>
        </p:nvSpPr>
        <p:spPr bwMode="auto">
          <a:xfrm>
            <a:off x="3048000" y="1371600"/>
            <a:ext cx="59436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100">
                <a:solidFill>
                  <a:srgbClr val="FF0000"/>
                </a:solidFill>
                <a:latin typeface="Apple Casual" charset="0"/>
              </a:rPr>
              <a:t>What variables must be kept constant in this experiment?</a:t>
            </a:r>
          </a:p>
          <a:p>
            <a:pPr algn="ctr" eaLnBrk="1" hangingPunct="1"/>
            <a:r>
              <a:rPr lang="en-US" altLang="en-US" sz="3100">
                <a:solidFill>
                  <a:srgbClr val="FF0000"/>
                </a:solidFill>
                <a:latin typeface="Apple Casual" charset="0"/>
              </a:rPr>
              <a:t>  </a:t>
            </a:r>
          </a:p>
          <a:p>
            <a:pPr eaLnBrk="1" hangingPunct="1">
              <a:buFont typeface="Wingdings" panose="05000000000000000000" pitchFamily="2" charset="2"/>
              <a:buChar char="ü"/>
            </a:pPr>
            <a:r>
              <a:rPr lang="en-US" altLang="en-US" sz="2100">
                <a:solidFill>
                  <a:srgbClr val="222268"/>
                </a:solidFill>
              </a:rPr>
              <a:t>All plants must receive the same amount of fluid each day.</a:t>
            </a:r>
          </a:p>
          <a:p>
            <a:pPr eaLnBrk="1" hangingPunct="1">
              <a:buFont typeface="Wingdings" panose="05000000000000000000" pitchFamily="2" charset="2"/>
              <a:buChar char="ü"/>
            </a:pPr>
            <a:r>
              <a:rPr lang="en-US" altLang="en-US" sz="2100">
                <a:solidFill>
                  <a:srgbClr val="222268"/>
                </a:solidFill>
              </a:rPr>
              <a:t>All plants are grown in pots of equal size.  </a:t>
            </a:r>
          </a:p>
          <a:p>
            <a:pPr eaLnBrk="1" hangingPunct="1">
              <a:buFont typeface="Wingdings" panose="05000000000000000000" pitchFamily="2" charset="2"/>
              <a:buChar char="ü"/>
            </a:pPr>
            <a:r>
              <a:rPr lang="en-US" altLang="en-US" sz="2100">
                <a:solidFill>
                  <a:srgbClr val="222268"/>
                </a:solidFill>
              </a:rPr>
              <a:t>All plants are grown at the same temperature.  </a:t>
            </a:r>
          </a:p>
          <a:p>
            <a:pPr eaLnBrk="1" hangingPunct="1">
              <a:buFont typeface="Wingdings" panose="05000000000000000000" pitchFamily="2" charset="2"/>
              <a:buChar char="ü"/>
            </a:pPr>
            <a:r>
              <a:rPr lang="en-US" altLang="en-US" sz="2100">
                <a:solidFill>
                  <a:srgbClr val="222268"/>
                </a:solidFill>
              </a:rPr>
              <a:t>All plants receive the same amount of sunlight.</a:t>
            </a:r>
          </a:p>
          <a:p>
            <a:pPr eaLnBrk="1" hangingPunct="1"/>
            <a:endParaRPr lang="en-US" altLang="en-US"/>
          </a:p>
          <a:p>
            <a:pPr eaLnBrk="1" hangingPunct="1"/>
            <a:endParaRPr lang="en-US" altLang="en-US"/>
          </a:p>
        </p:txBody>
      </p:sp>
      <p:sp>
        <p:nvSpPr>
          <p:cNvPr id="9" name="TextBox 8">
            <a:extLst>
              <a:ext uri="{FF2B5EF4-FFF2-40B4-BE49-F238E27FC236}">
                <a16:creationId xmlns:a16="http://schemas.microsoft.com/office/drawing/2014/main" id="{6E74E55B-882D-FDD2-EB63-CC1B766A207E}"/>
              </a:ext>
            </a:extLst>
          </p:cNvPr>
          <p:cNvSpPr txBox="1">
            <a:spLocks noChangeArrowheads="1"/>
          </p:cNvSpPr>
          <p:nvPr/>
        </p:nvSpPr>
        <p:spPr bwMode="auto">
          <a:xfrm>
            <a:off x="381000" y="5181600"/>
            <a:ext cx="8458200" cy="1292225"/>
          </a:xfrm>
          <a:prstGeom prst="rect">
            <a:avLst/>
          </a:prstGeom>
          <a:gradFill rotWithShape="1">
            <a:gsLst>
              <a:gs pos="0">
                <a:srgbClr val="FFFFFF"/>
              </a:gs>
              <a:gs pos="100000">
                <a:srgbClr val="FFFFFF"/>
              </a:gs>
            </a:gsLst>
            <a:lin ang="5400000"/>
          </a:gradFill>
          <a:ln w="38100">
            <a:solidFill>
              <a:srgbClr val="31E038"/>
            </a:solidFill>
            <a:round/>
            <a:headEnd/>
            <a:tailEnd/>
          </a:ln>
          <a:effectLst>
            <a:outerShdw blurRad="40000" dist="23000" dir="5400000" rotWithShape="0">
              <a:srgbClr val="808080">
                <a:alpha val="34999"/>
              </a:srgbClr>
            </a:outerShdw>
          </a:effectLst>
        </p:spPr>
        <p:txBody>
          <a:bodyPr>
            <a:spAutoFit/>
          </a:bodyPr>
          <a:lstStyle/>
          <a:p>
            <a:pPr algn="ctr" eaLnBrk="1" hangingPunct="1">
              <a:defRPr/>
            </a:pPr>
            <a:r>
              <a:rPr lang="en-US" sz="2600" dirty="0">
                <a:solidFill>
                  <a:srgbClr val="6962FF"/>
                </a:solidFill>
                <a:latin typeface="+mn-lt"/>
                <a:ea typeface="+mn-ea"/>
              </a:rPr>
              <a:t>What variable is being changed in this experiment?</a:t>
            </a:r>
          </a:p>
          <a:p>
            <a:pPr algn="ctr" eaLnBrk="1" hangingPunct="1">
              <a:defRPr/>
            </a:pPr>
            <a:r>
              <a:rPr lang="en-US" sz="2600" dirty="0">
                <a:solidFill>
                  <a:srgbClr val="6962FF"/>
                </a:solidFill>
                <a:latin typeface="+mn-lt"/>
                <a:ea typeface="+mn-ea"/>
              </a:rPr>
              <a:t>The variable being changed is the amount of fertilizer received by each group of plants.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p:cTn id="15"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p:cTn id="23"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 calcmode="lin" valueType="num">
                                      <p:cBhvr>
                                        <p:cTn id="39"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Effect transition="in" filter="wipe(down)">
                                      <p:cBhvr>
                                        <p:cTn id="47" dur="580">
                                          <p:stCondLst>
                                            <p:cond delay="0"/>
                                          </p:stCondLst>
                                        </p:cTn>
                                        <p:tgtEl>
                                          <p:spTgt spid="9">
                                            <p:bg/>
                                          </p:spTgt>
                                        </p:tgtEl>
                                      </p:cBhvr>
                                    </p:animEffect>
                                    <p:anim calcmode="lin" valueType="num">
                                      <p:cBhvr>
                                        <p:cTn id="48" dur="1822" tmFilter="0,0; 0.14,0.36; 0.43,0.73; 0.71,0.91; 1.0,1.0">
                                          <p:stCondLst>
                                            <p:cond delay="0"/>
                                          </p:stCondLst>
                                        </p:cTn>
                                        <p:tgtEl>
                                          <p:spTgt spid="9">
                                            <p:bg/>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9">
                                            <p:bg/>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9">
                                            <p:bg/>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9">
                                            <p:bg/>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9">
                                            <p:bg/>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9">
                                            <p:bg/>
                                          </p:spTgt>
                                        </p:tgtEl>
                                      </p:cBhvr>
                                      <p:to x="100000" y="60000"/>
                                    </p:animScale>
                                    <p:animScale>
                                      <p:cBhvr>
                                        <p:cTn id="54" dur="166" decel="50000">
                                          <p:stCondLst>
                                            <p:cond delay="676"/>
                                          </p:stCondLst>
                                        </p:cTn>
                                        <p:tgtEl>
                                          <p:spTgt spid="9">
                                            <p:bg/>
                                          </p:spTgt>
                                        </p:tgtEl>
                                      </p:cBhvr>
                                      <p:to x="100000" y="100000"/>
                                    </p:animScale>
                                    <p:animScale>
                                      <p:cBhvr>
                                        <p:cTn id="55" dur="26">
                                          <p:stCondLst>
                                            <p:cond delay="1312"/>
                                          </p:stCondLst>
                                        </p:cTn>
                                        <p:tgtEl>
                                          <p:spTgt spid="9">
                                            <p:bg/>
                                          </p:spTgt>
                                        </p:tgtEl>
                                      </p:cBhvr>
                                      <p:to x="100000" y="80000"/>
                                    </p:animScale>
                                    <p:animScale>
                                      <p:cBhvr>
                                        <p:cTn id="56" dur="166" decel="50000">
                                          <p:stCondLst>
                                            <p:cond delay="1338"/>
                                          </p:stCondLst>
                                        </p:cTn>
                                        <p:tgtEl>
                                          <p:spTgt spid="9">
                                            <p:bg/>
                                          </p:spTgt>
                                        </p:tgtEl>
                                      </p:cBhvr>
                                      <p:to x="100000" y="100000"/>
                                    </p:animScale>
                                    <p:animScale>
                                      <p:cBhvr>
                                        <p:cTn id="57" dur="26">
                                          <p:stCondLst>
                                            <p:cond delay="1642"/>
                                          </p:stCondLst>
                                        </p:cTn>
                                        <p:tgtEl>
                                          <p:spTgt spid="9">
                                            <p:bg/>
                                          </p:spTgt>
                                        </p:tgtEl>
                                      </p:cBhvr>
                                      <p:to x="100000" y="90000"/>
                                    </p:animScale>
                                    <p:animScale>
                                      <p:cBhvr>
                                        <p:cTn id="58" dur="166" decel="50000">
                                          <p:stCondLst>
                                            <p:cond delay="1668"/>
                                          </p:stCondLst>
                                        </p:cTn>
                                        <p:tgtEl>
                                          <p:spTgt spid="9">
                                            <p:bg/>
                                          </p:spTgt>
                                        </p:tgtEl>
                                      </p:cBhvr>
                                      <p:to x="100000" y="100000"/>
                                    </p:animScale>
                                    <p:animScale>
                                      <p:cBhvr>
                                        <p:cTn id="59" dur="26">
                                          <p:stCondLst>
                                            <p:cond delay="1808"/>
                                          </p:stCondLst>
                                        </p:cTn>
                                        <p:tgtEl>
                                          <p:spTgt spid="9">
                                            <p:bg/>
                                          </p:spTgt>
                                        </p:tgtEl>
                                      </p:cBhvr>
                                      <p:to x="100000" y="95000"/>
                                    </p:animScale>
                                    <p:animScale>
                                      <p:cBhvr>
                                        <p:cTn id="60" dur="166" decel="50000">
                                          <p:stCondLst>
                                            <p:cond delay="1834"/>
                                          </p:stCondLst>
                                        </p:cTn>
                                        <p:tgtEl>
                                          <p:spTgt spid="9">
                                            <p:bg/>
                                          </p:spTgt>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wipe(down)">
                                      <p:cBhvr>
                                        <p:cTn id="65" dur="580">
                                          <p:stCondLst>
                                            <p:cond delay="0"/>
                                          </p:stCondLst>
                                        </p:cTn>
                                        <p:tgtEl>
                                          <p:spTgt spid="9">
                                            <p:txEl>
                                              <p:pRg st="0" end="0"/>
                                            </p:txEl>
                                          </p:spTgt>
                                        </p:tgtEl>
                                      </p:cBhvr>
                                    </p:animEffect>
                                    <p:anim calcmode="lin" valueType="num">
                                      <p:cBhvr>
                                        <p:cTn id="6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9">
                                            <p:txEl>
                                              <p:pRg st="0" end="0"/>
                                            </p:txEl>
                                          </p:spTgt>
                                        </p:tgtEl>
                                      </p:cBhvr>
                                      <p:to x="100000" y="60000"/>
                                    </p:animScale>
                                    <p:animScale>
                                      <p:cBhvr>
                                        <p:cTn id="72" dur="166" decel="50000">
                                          <p:stCondLst>
                                            <p:cond delay="676"/>
                                          </p:stCondLst>
                                        </p:cTn>
                                        <p:tgtEl>
                                          <p:spTgt spid="9">
                                            <p:txEl>
                                              <p:pRg st="0" end="0"/>
                                            </p:txEl>
                                          </p:spTgt>
                                        </p:tgtEl>
                                      </p:cBhvr>
                                      <p:to x="100000" y="100000"/>
                                    </p:animScale>
                                    <p:animScale>
                                      <p:cBhvr>
                                        <p:cTn id="73" dur="26">
                                          <p:stCondLst>
                                            <p:cond delay="1312"/>
                                          </p:stCondLst>
                                        </p:cTn>
                                        <p:tgtEl>
                                          <p:spTgt spid="9">
                                            <p:txEl>
                                              <p:pRg st="0" end="0"/>
                                            </p:txEl>
                                          </p:spTgt>
                                        </p:tgtEl>
                                      </p:cBhvr>
                                      <p:to x="100000" y="80000"/>
                                    </p:animScale>
                                    <p:animScale>
                                      <p:cBhvr>
                                        <p:cTn id="74" dur="166" decel="50000">
                                          <p:stCondLst>
                                            <p:cond delay="1338"/>
                                          </p:stCondLst>
                                        </p:cTn>
                                        <p:tgtEl>
                                          <p:spTgt spid="9">
                                            <p:txEl>
                                              <p:pRg st="0" end="0"/>
                                            </p:txEl>
                                          </p:spTgt>
                                        </p:tgtEl>
                                      </p:cBhvr>
                                      <p:to x="100000" y="100000"/>
                                    </p:animScale>
                                    <p:animScale>
                                      <p:cBhvr>
                                        <p:cTn id="75" dur="26">
                                          <p:stCondLst>
                                            <p:cond delay="1642"/>
                                          </p:stCondLst>
                                        </p:cTn>
                                        <p:tgtEl>
                                          <p:spTgt spid="9">
                                            <p:txEl>
                                              <p:pRg st="0" end="0"/>
                                            </p:txEl>
                                          </p:spTgt>
                                        </p:tgtEl>
                                      </p:cBhvr>
                                      <p:to x="100000" y="90000"/>
                                    </p:animScale>
                                    <p:animScale>
                                      <p:cBhvr>
                                        <p:cTn id="76" dur="166" decel="50000">
                                          <p:stCondLst>
                                            <p:cond delay="1668"/>
                                          </p:stCondLst>
                                        </p:cTn>
                                        <p:tgtEl>
                                          <p:spTgt spid="9">
                                            <p:txEl>
                                              <p:pRg st="0" end="0"/>
                                            </p:txEl>
                                          </p:spTgt>
                                        </p:tgtEl>
                                      </p:cBhvr>
                                      <p:to x="100000" y="100000"/>
                                    </p:animScale>
                                    <p:animScale>
                                      <p:cBhvr>
                                        <p:cTn id="77" dur="26">
                                          <p:stCondLst>
                                            <p:cond delay="1808"/>
                                          </p:stCondLst>
                                        </p:cTn>
                                        <p:tgtEl>
                                          <p:spTgt spid="9">
                                            <p:txEl>
                                              <p:pRg st="0" end="0"/>
                                            </p:txEl>
                                          </p:spTgt>
                                        </p:tgtEl>
                                      </p:cBhvr>
                                      <p:to x="100000" y="95000"/>
                                    </p:animScale>
                                    <p:animScale>
                                      <p:cBhvr>
                                        <p:cTn id="78" dur="166" decel="50000">
                                          <p:stCondLst>
                                            <p:cond delay="1834"/>
                                          </p:stCondLst>
                                        </p:cTn>
                                        <p:tgtEl>
                                          <p:spTgt spid="9">
                                            <p:txEl>
                                              <p:pRg st="0" end="0"/>
                                            </p:txEl>
                                          </p:spTgt>
                                        </p:tgtEl>
                                      </p:cBhvr>
                                      <p:to x="100000" y="100000"/>
                                    </p:animScale>
                                  </p:childTnLst>
                                </p:cTn>
                              </p:par>
                            </p:childTnLst>
                          </p:cTn>
                        </p:par>
                      </p:childTnLst>
                    </p:cTn>
                  </p:par>
                  <p:par>
                    <p:cTn id="79" fill="hold" nodeType="clickPar">
                      <p:stCondLst>
                        <p:cond delay="indefinite"/>
                      </p:stCondLst>
                      <p:childTnLst>
                        <p:par>
                          <p:cTn id="80" fill="hold" nodeType="withGroup">
                            <p:stCondLst>
                              <p:cond delay="0"/>
                            </p:stCondLst>
                            <p:childTnLst>
                              <p:par>
                                <p:cTn id="81" presetID="26" presetClass="entr" presetSubtype="0" fill="hold" grpId="0" nodeType="clickEffect">
                                  <p:stCondLst>
                                    <p:cond delay="0"/>
                                  </p:stCondLst>
                                  <p:childTnLst>
                                    <p:set>
                                      <p:cBhvr>
                                        <p:cTn id="82" dur="1" fill="hold">
                                          <p:stCondLst>
                                            <p:cond delay="0"/>
                                          </p:stCondLst>
                                        </p:cTn>
                                        <p:tgtEl>
                                          <p:spTgt spid="9">
                                            <p:txEl>
                                              <p:pRg st="1" end="1"/>
                                            </p:txEl>
                                          </p:spTgt>
                                        </p:tgtEl>
                                        <p:attrNameLst>
                                          <p:attrName>style.visibility</p:attrName>
                                        </p:attrNameLst>
                                      </p:cBhvr>
                                      <p:to>
                                        <p:strVal val="visible"/>
                                      </p:to>
                                    </p:set>
                                    <p:animEffect transition="in" filter="wipe(down)">
                                      <p:cBhvr>
                                        <p:cTn id="83" dur="580">
                                          <p:stCondLst>
                                            <p:cond delay="0"/>
                                          </p:stCondLst>
                                        </p:cTn>
                                        <p:tgtEl>
                                          <p:spTgt spid="9">
                                            <p:txEl>
                                              <p:pRg st="1" end="1"/>
                                            </p:txEl>
                                          </p:spTgt>
                                        </p:tgtEl>
                                      </p:cBhvr>
                                    </p:animEffect>
                                    <p:anim calcmode="lin" valueType="num">
                                      <p:cBhvr>
                                        <p:cTn id="84"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9">
                                            <p:txEl>
                                              <p:pRg st="1" end="1"/>
                                            </p:txEl>
                                          </p:spTgt>
                                        </p:tgtEl>
                                      </p:cBhvr>
                                      <p:to x="100000" y="60000"/>
                                    </p:animScale>
                                    <p:animScale>
                                      <p:cBhvr>
                                        <p:cTn id="90" dur="166" decel="50000">
                                          <p:stCondLst>
                                            <p:cond delay="676"/>
                                          </p:stCondLst>
                                        </p:cTn>
                                        <p:tgtEl>
                                          <p:spTgt spid="9">
                                            <p:txEl>
                                              <p:pRg st="1" end="1"/>
                                            </p:txEl>
                                          </p:spTgt>
                                        </p:tgtEl>
                                      </p:cBhvr>
                                      <p:to x="100000" y="100000"/>
                                    </p:animScale>
                                    <p:animScale>
                                      <p:cBhvr>
                                        <p:cTn id="91" dur="26">
                                          <p:stCondLst>
                                            <p:cond delay="1312"/>
                                          </p:stCondLst>
                                        </p:cTn>
                                        <p:tgtEl>
                                          <p:spTgt spid="9">
                                            <p:txEl>
                                              <p:pRg st="1" end="1"/>
                                            </p:txEl>
                                          </p:spTgt>
                                        </p:tgtEl>
                                      </p:cBhvr>
                                      <p:to x="100000" y="80000"/>
                                    </p:animScale>
                                    <p:animScale>
                                      <p:cBhvr>
                                        <p:cTn id="92" dur="166" decel="50000">
                                          <p:stCondLst>
                                            <p:cond delay="1338"/>
                                          </p:stCondLst>
                                        </p:cTn>
                                        <p:tgtEl>
                                          <p:spTgt spid="9">
                                            <p:txEl>
                                              <p:pRg st="1" end="1"/>
                                            </p:txEl>
                                          </p:spTgt>
                                        </p:tgtEl>
                                      </p:cBhvr>
                                      <p:to x="100000" y="100000"/>
                                    </p:animScale>
                                    <p:animScale>
                                      <p:cBhvr>
                                        <p:cTn id="93" dur="26">
                                          <p:stCondLst>
                                            <p:cond delay="1642"/>
                                          </p:stCondLst>
                                        </p:cTn>
                                        <p:tgtEl>
                                          <p:spTgt spid="9">
                                            <p:txEl>
                                              <p:pRg st="1" end="1"/>
                                            </p:txEl>
                                          </p:spTgt>
                                        </p:tgtEl>
                                      </p:cBhvr>
                                      <p:to x="100000" y="90000"/>
                                    </p:animScale>
                                    <p:animScale>
                                      <p:cBhvr>
                                        <p:cTn id="94" dur="166" decel="50000">
                                          <p:stCondLst>
                                            <p:cond delay="1668"/>
                                          </p:stCondLst>
                                        </p:cTn>
                                        <p:tgtEl>
                                          <p:spTgt spid="9">
                                            <p:txEl>
                                              <p:pRg st="1" end="1"/>
                                            </p:txEl>
                                          </p:spTgt>
                                        </p:tgtEl>
                                      </p:cBhvr>
                                      <p:to x="100000" y="100000"/>
                                    </p:animScale>
                                    <p:animScale>
                                      <p:cBhvr>
                                        <p:cTn id="95" dur="26">
                                          <p:stCondLst>
                                            <p:cond delay="1808"/>
                                          </p:stCondLst>
                                        </p:cTn>
                                        <p:tgtEl>
                                          <p:spTgt spid="9">
                                            <p:txEl>
                                              <p:pRg st="1" end="1"/>
                                            </p:txEl>
                                          </p:spTgt>
                                        </p:tgtEl>
                                      </p:cBhvr>
                                      <p:to x="100000" y="95000"/>
                                    </p:animScale>
                                    <p:animScale>
                                      <p:cBhvr>
                                        <p:cTn id="96" dur="166" decel="50000">
                                          <p:stCondLst>
                                            <p:cond delay="1834"/>
                                          </p:stCondLst>
                                        </p:cTn>
                                        <p:tgtEl>
                                          <p:spTgt spid="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D9E0DA-CC90-CF59-B91E-0B43F6BD00DF}"/>
              </a:ext>
            </a:extLst>
          </p:cNvPr>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2600" dirty="0">
                <a:ln>
                  <a:solidFill>
                    <a:srgbClr val="31E038"/>
                  </a:solidFill>
                </a:ln>
                <a:solidFill>
                  <a:srgbClr val="2BC631"/>
                </a:solidFill>
                <a:latin typeface="Arial Black"/>
                <a:cs typeface="Arial Black"/>
              </a:rPr>
              <a:t>After one month of measuring the orchids, the following data is obtained: </a:t>
            </a:r>
          </a:p>
        </p:txBody>
      </p:sp>
      <p:pic>
        <p:nvPicPr>
          <p:cNvPr id="22531" name="Picture 2" descr="MC900413636.WMF">
            <a:extLst>
              <a:ext uri="{FF2B5EF4-FFF2-40B4-BE49-F238E27FC236}">
                <a16:creationId xmlns:a16="http://schemas.microsoft.com/office/drawing/2014/main" id="{4E55FDCD-802D-2F3C-94E8-E705C69F8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68698D9-7975-965C-E6ED-B342DDEC3839}"/>
              </a:ext>
            </a:extLst>
          </p:cNvPr>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25" indent="-354012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900"/>
              <a:t>Group 1 (Control Group):  Grew to an average height of 15 cm.</a:t>
            </a:r>
          </a:p>
          <a:p>
            <a:pPr eaLnBrk="1" hangingPunct="1"/>
            <a:endParaRPr lang="en-US" altLang="en-US" sz="1900"/>
          </a:p>
          <a:p>
            <a:pPr eaLnBrk="1" hangingPunct="1"/>
            <a:r>
              <a:rPr lang="en-US" altLang="en-US" sz="1900"/>
              <a:t>Group 2 (Weak conc.):  Grew to an average height of 35 cm.</a:t>
            </a:r>
          </a:p>
          <a:p>
            <a:pPr eaLnBrk="1" hangingPunct="1"/>
            <a:endParaRPr lang="en-US" altLang="en-US" sz="1900"/>
          </a:p>
          <a:p>
            <a:pPr eaLnBrk="1" hangingPunct="1"/>
            <a:r>
              <a:rPr lang="en-US" altLang="en-US" sz="1900"/>
              <a:t>Group 3 (Medium conc.):  Grew to an average height of 28 cm.</a:t>
            </a:r>
          </a:p>
          <a:p>
            <a:pPr eaLnBrk="1" hangingPunct="1"/>
            <a:endParaRPr lang="en-US" altLang="en-US" sz="1900"/>
          </a:p>
          <a:p>
            <a:pPr eaLnBrk="1" hangingPunct="1"/>
            <a:r>
              <a:rPr lang="en-US" altLang="en-US" sz="1900"/>
              <a:t>Group 4 (High conc.):  Grew to an average height of 10 cm.</a:t>
            </a:r>
          </a:p>
          <a:p>
            <a:pPr eaLnBrk="1" hangingPunct="1"/>
            <a:endParaRPr lang="en-US" altLang="en-US" sz="1900"/>
          </a:p>
        </p:txBody>
      </p:sp>
      <p:sp>
        <p:nvSpPr>
          <p:cNvPr id="5" name="TextBox 4">
            <a:extLst>
              <a:ext uri="{FF2B5EF4-FFF2-40B4-BE49-F238E27FC236}">
                <a16:creationId xmlns:a16="http://schemas.microsoft.com/office/drawing/2014/main" id="{EBD57849-0D7E-0EF3-E5AD-745F54FF5DE6}"/>
              </a:ext>
            </a:extLst>
          </p:cNvPr>
          <p:cNvSpPr txBox="1">
            <a:spLocks noChangeArrowheads="1"/>
          </p:cNvSpPr>
          <p:nvPr/>
        </p:nvSpPr>
        <p:spPr bwMode="auto">
          <a:xfrm>
            <a:off x="1752600" y="3962400"/>
            <a:ext cx="7162800" cy="2586038"/>
          </a:xfrm>
          <a:prstGeom prst="rect">
            <a:avLst/>
          </a:prstGeom>
          <a:solidFill>
            <a:srgbClr val="2D2D8A"/>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eaLnBrk="1" hangingPunct="1">
              <a:defRPr/>
            </a:pPr>
            <a:r>
              <a:rPr lang="en-US" sz="2600" dirty="0">
                <a:solidFill>
                  <a:schemeClr val="lt1"/>
                </a:solidFill>
                <a:latin typeface="+mn-lt"/>
                <a:ea typeface="+mn-ea"/>
              </a:rPr>
              <a:t>Is your hypothesis supported or disproved by these results?</a:t>
            </a:r>
          </a:p>
          <a:p>
            <a:pPr eaLnBrk="1" hangingPunct="1">
              <a:defRPr/>
            </a:pPr>
            <a:r>
              <a:rPr lang="en-US" sz="2600" dirty="0">
                <a:solidFill>
                  <a:srgbClr val="FFF62D"/>
                </a:solidFill>
                <a:latin typeface="+mn-lt"/>
                <a:ea typeface="+mn-ea"/>
              </a:rPr>
              <a:t>We hypothesized that the orchids would grow best with a medium concentration of fertilizer.</a:t>
            </a:r>
          </a:p>
          <a:p>
            <a:pPr eaLnBrk="1" hangingPunct="1">
              <a:defRPr/>
            </a:pPr>
            <a:r>
              <a:rPr lang="en-US" sz="2600" dirty="0">
                <a:solidFill>
                  <a:srgbClr val="B9D3FF"/>
                </a:solidFill>
                <a:latin typeface="+mn-lt"/>
                <a:ea typeface="+mn-ea"/>
              </a:rPr>
              <a:t>The results do not support this.  </a:t>
            </a:r>
          </a:p>
          <a:p>
            <a:pPr eaLnBrk="1" hangingPunct="1">
              <a:defRPr/>
            </a:pPr>
            <a:r>
              <a:rPr lang="en-US" sz="2600" dirty="0">
                <a:solidFill>
                  <a:srgbClr val="B1FF26"/>
                </a:solidFill>
                <a:latin typeface="+mn-lt"/>
                <a:ea typeface="+mn-ea"/>
              </a:rPr>
              <a:t>The results disprove our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000"/>
                                        <p:tgtEl>
                                          <p:spTgt spid="4">
                                            <p:txEl>
                                              <p:pRg st="2" end="2"/>
                                            </p:txEl>
                                          </p:spTgt>
                                        </p:tgtEl>
                                      </p:cBhvr>
                                    </p:animEffect>
                                    <p:anim calcmode="lin" valueType="num">
                                      <p:cBhvr>
                                        <p:cTn id="1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000"/>
                                        <p:tgtEl>
                                          <p:spTgt spid="4">
                                            <p:txEl>
                                              <p:pRg st="4" end="4"/>
                                            </p:txEl>
                                          </p:spTgt>
                                        </p:tgtEl>
                                      </p:cBhvr>
                                    </p:animEffect>
                                    <p:anim calcmode="lin" valueType="num">
                                      <p:cBhvr>
                                        <p:cTn id="2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000"/>
                                        <p:tgtEl>
                                          <p:spTgt spid="4">
                                            <p:txEl>
                                              <p:pRg st="6" end="6"/>
                                            </p:txEl>
                                          </p:spTgt>
                                        </p:tgtEl>
                                      </p:cBhvr>
                                    </p:animEffect>
                                    <p:anim calcmode="lin" valueType="num">
                                      <p:cBhvr>
                                        <p:cTn id="3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
                                            <p:bg/>
                                          </p:spTgt>
                                        </p:tgtEl>
                                        <p:attrNameLst>
                                          <p:attrName>style.visibility</p:attrName>
                                        </p:attrNameLst>
                                      </p:cBhvr>
                                      <p:to>
                                        <p:strVal val="visible"/>
                                      </p:to>
                                    </p:set>
                                    <p:anim calcmode="lin" valueType="num">
                                      <p:cBhvr>
                                        <p:cTn id="39" dur="500" fill="hold"/>
                                        <p:tgtEl>
                                          <p:spTgt spid="5">
                                            <p:bg/>
                                          </p:spTgt>
                                        </p:tgtEl>
                                        <p:attrNameLst>
                                          <p:attrName>ppt_w</p:attrName>
                                        </p:attrNameLst>
                                      </p:cBhvr>
                                      <p:tavLst>
                                        <p:tav tm="0">
                                          <p:val>
                                            <p:fltVal val="0"/>
                                          </p:val>
                                        </p:tav>
                                        <p:tav tm="100000">
                                          <p:val>
                                            <p:strVal val="#ppt_w"/>
                                          </p:val>
                                        </p:tav>
                                      </p:tavLst>
                                    </p:anim>
                                    <p:anim calcmode="lin" valueType="num">
                                      <p:cBhvr>
                                        <p:cTn id="40"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p:cTn id="4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p:cTn id="5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5">
                                            <p:txEl>
                                              <p:pRg st="2" end="2"/>
                                            </p:txEl>
                                          </p:spTgt>
                                        </p:tgtEl>
                                        <p:attrNameLst>
                                          <p:attrName>style.visibility</p:attrName>
                                        </p:attrNameLst>
                                      </p:cBhvr>
                                      <p:to>
                                        <p:strVal val="visible"/>
                                      </p:to>
                                    </p:set>
                                    <p:anim calcmode="lin" valueType="num">
                                      <p:cBhvr>
                                        <p:cTn id="5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58"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 calcmode="lin" valueType="num">
                                      <p:cBhvr>
                                        <p:cTn id="6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388CA4-C2FD-4C22-91AF-C4C435B6E705}"/>
              </a:ext>
            </a:extLst>
          </p:cNvPr>
          <p:cNvSpPr txBox="1"/>
          <p:nvPr/>
        </p:nvSpPr>
        <p:spPr>
          <a:xfrm>
            <a:off x="0" y="0"/>
            <a:ext cx="9144000" cy="923330"/>
          </a:xfrm>
          <a:prstGeom prst="rect">
            <a:avLst/>
          </a:prstGeom>
          <a:ln w="38100" cap="flat" cmpd="sng" algn="ctr">
            <a:solidFill>
              <a:srgbClr val="31E038"/>
            </a:solidFill>
            <a:prstDash val="solid"/>
            <a:round/>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spAutoFit/>
          </a:bodyPr>
          <a:lstStyle/>
          <a:p>
            <a:pPr algn="ctr" eaLnBrk="1" hangingPunct="1">
              <a:defRPr/>
            </a:pPr>
            <a:r>
              <a:rPr lang="en-US" sz="2600" dirty="0">
                <a:ln>
                  <a:solidFill>
                    <a:srgbClr val="31E038"/>
                  </a:solidFill>
                </a:ln>
                <a:solidFill>
                  <a:srgbClr val="2BC631"/>
                </a:solidFill>
                <a:latin typeface="Arial Black"/>
                <a:cs typeface="Arial Black"/>
              </a:rPr>
              <a:t>After one month of measuring the orchids, the following data is obtained: </a:t>
            </a:r>
          </a:p>
        </p:txBody>
      </p:sp>
      <p:pic>
        <p:nvPicPr>
          <p:cNvPr id="23555" name="Picture 2" descr="MC900413636.WMF">
            <a:extLst>
              <a:ext uri="{FF2B5EF4-FFF2-40B4-BE49-F238E27FC236}">
                <a16:creationId xmlns:a16="http://schemas.microsoft.com/office/drawing/2014/main" id="{7F7B37D3-974D-9404-84DD-0EE157E09A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078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a:extLst>
              <a:ext uri="{FF2B5EF4-FFF2-40B4-BE49-F238E27FC236}">
                <a16:creationId xmlns:a16="http://schemas.microsoft.com/office/drawing/2014/main" id="{5D6446C6-995A-3B48-DEAC-5514B2818122}"/>
              </a:ext>
            </a:extLst>
          </p:cNvPr>
          <p:cNvSpPr txBox="1">
            <a:spLocks noChangeArrowheads="1"/>
          </p:cNvSpPr>
          <p:nvPr/>
        </p:nvSpPr>
        <p:spPr bwMode="auto">
          <a:xfrm>
            <a:off x="2057400" y="1295400"/>
            <a:ext cx="7086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25" indent="-3540125">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900"/>
              <a:t>Group 1 (Control Group):  Grew to an average height of 15 cm.</a:t>
            </a:r>
          </a:p>
          <a:p>
            <a:pPr eaLnBrk="1" hangingPunct="1"/>
            <a:endParaRPr lang="en-US" altLang="en-US" sz="1900"/>
          </a:p>
          <a:p>
            <a:pPr eaLnBrk="1" hangingPunct="1"/>
            <a:r>
              <a:rPr lang="en-US" altLang="en-US" sz="1900"/>
              <a:t>Group 2 (Weak conc.):  Grew to an average height of 35 cm.</a:t>
            </a:r>
          </a:p>
          <a:p>
            <a:pPr eaLnBrk="1" hangingPunct="1"/>
            <a:endParaRPr lang="en-US" altLang="en-US" sz="1900"/>
          </a:p>
          <a:p>
            <a:pPr eaLnBrk="1" hangingPunct="1"/>
            <a:r>
              <a:rPr lang="en-US" altLang="en-US" sz="1900"/>
              <a:t>Group 3 (Medium conc.):  Grew to an average height of 28 cm.</a:t>
            </a:r>
          </a:p>
          <a:p>
            <a:pPr eaLnBrk="1" hangingPunct="1"/>
            <a:endParaRPr lang="en-US" altLang="en-US" sz="1900"/>
          </a:p>
          <a:p>
            <a:pPr eaLnBrk="1" hangingPunct="1"/>
            <a:r>
              <a:rPr lang="en-US" altLang="en-US" sz="1900"/>
              <a:t>Group 4 (High conc.):  Grew to an average height of 10 cm.</a:t>
            </a:r>
          </a:p>
          <a:p>
            <a:pPr eaLnBrk="1" hangingPunct="1"/>
            <a:endParaRPr lang="en-US" altLang="en-US" sz="1900"/>
          </a:p>
        </p:txBody>
      </p:sp>
      <p:sp>
        <p:nvSpPr>
          <p:cNvPr id="5" name="TextBox 4">
            <a:extLst>
              <a:ext uri="{FF2B5EF4-FFF2-40B4-BE49-F238E27FC236}">
                <a16:creationId xmlns:a16="http://schemas.microsoft.com/office/drawing/2014/main" id="{99E47393-61C8-5A8B-842A-51F8C138BC4F}"/>
              </a:ext>
            </a:extLst>
          </p:cNvPr>
          <p:cNvSpPr txBox="1">
            <a:spLocks noChangeArrowheads="1"/>
          </p:cNvSpPr>
          <p:nvPr/>
        </p:nvSpPr>
        <p:spPr bwMode="auto">
          <a:xfrm>
            <a:off x="1752600" y="3962400"/>
            <a:ext cx="7162800" cy="2678113"/>
          </a:xfrm>
          <a:prstGeom prst="rect">
            <a:avLst/>
          </a:prstGeom>
          <a:solidFill>
            <a:srgbClr val="2D2D8A"/>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eaLnBrk="1" hangingPunct="1">
              <a:defRPr/>
            </a:pPr>
            <a:r>
              <a:rPr lang="en-US" sz="2800" dirty="0">
                <a:solidFill>
                  <a:schemeClr val="lt1"/>
                </a:solidFill>
                <a:latin typeface="+mn-lt"/>
                <a:ea typeface="+mn-ea"/>
              </a:rPr>
              <a:t>What is your conclusion based on these results?  </a:t>
            </a:r>
          </a:p>
          <a:p>
            <a:pPr marL="284163" indent="-284163" eaLnBrk="1" hangingPunct="1">
              <a:buFont typeface="Wingdings" charset="2"/>
              <a:buChar char="§"/>
              <a:defRPr/>
            </a:pPr>
            <a:r>
              <a:rPr lang="en-US" sz="2800" dirty="0">
                <a:solidFill>
                  <a:srgbClr val="FF44FF"/>
                </a:solidFill>
                <a:latin typeface="+mn-lt"/>
                <a:ea typeface="+mn-ea"/>
              </a:rPr>
              <a:t>Orchids grow best with a weak concentration of fertilizer.</a:t>
            </a:r>
          </a:p>
          <a:p>
            <a:pPr marL="284163" indent="-284163" eaLnBrk="1" hangingPunct="1">
              <a:buFont typeface="Wingdings" charset="2"/>
              <a:buChar char="§"/>
              <a:defRPr/>
            </a:pPr>
            <a:r>
              <a:rPr lang="en-US" sz="2800" dirty="0">
                <a:solidFill>
                  <a:srgbClr val="B9D3FF"/>
                </a:solidFill>
                <a:latin typeface="+mn-lt"/>
                <a:ea typeface="+mn-ea"/>
              </a:rPr>
              <a:t>At medium to high concentrations, plant growth is inhibited.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4">
            <a:extLst>
              <a:ext uri="{FF2B5EF4-FFF2-40B4-BE49-F238E27FC236}">
                <a16:creationId xmlns:a16="http://schemas.microsoft.com/office/drawing/2014/main" id="{0E5AD2D4-A23D-7F1C-FE72-662F9A6BE420}"/>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4579" name="Picture 5" descr="MC900363168.WMF">
            <a:extLst>
              <a:ext uri="{FF2B5EF4-FFF2-40B4-BE49-F238E27FC236}">
                <a16:creationId xmlns:a16="http://schemas.microsoft.com/office/drawing/2014/main" id="{1E6744C3-3EDA-5FB3-7C7C-9A20F3AC1D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MC900363168.WMF">
            <a:extLst>
              <a:ext uri="{FF2B5EF4-FFF2-40B4-BE49-F238E27FC236}">
                <a16:creationId xmlns:a16="http://schemas.microsoft.com/office/drawing/2014/main" id="{2C52EE15-B537-F052-C65D-B3DF0542FC1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E69E681-4135-FA96-F4F7-3653AF522669}"/>
              </a:ext>
            </a:extLst>
          </p:cNvPr>
          <p:cNvSpPr txBox="1"/>
          <p:nvPr/>
        </p:nvSpPr>
        <p:spPr>
          <a:xfrm>
            <a:off x="381000" y="1371600"/>
            <a:ext cx="8382000" cy="1108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hangingPunct="1">
              <a:defRPr/>
            </a:pPr>
            <a:r>
              <a:rPr lang="en-US" sz="3300" dirty="0"/>
              <a:t>Why is it important to have a large sample size in any experiment? </a:t>
            </a:r>
          </a:p>
        </p:txBody>
      </p:sp>
      <p:pic>
        <p:nvPicPr>
          <p:cNvPr id="24582" name="Picture 9" descr="MC900349125.WMF">
            <a:extLst>
              <a:ext uri="{FF2B5EF4-FFF2-40B4-BE49-F238E27FC236}">
                <a16:creationId xmlns:a16="http://schemas.microsoft.com/office/drawing/2014/main" id="{C373D73B-F036-7C79-348C-92FD8D43C8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3200400"/>
            <a:ext cx="299243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504FE2C-1AF0-01B7-CBDB-1BB33FCBDFDF}"/>
              </a:ext>
            </a:extLst>
          </p:cNvPr>
          <p:cNvSpPr txBox="1">
            <a:spLocks noChangeArrowheads="1"/>
          </p:cNvSpPr>
          <p:nvPr/>
        </p:nvSpPr>
        <p:spPr bwMode="auto">
          <a:xfrm>
            <a:off x="990600" y="2819400"/>
            <a:ext cx="4800600" cy="398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300">
                <a:solidFill>
                  <a:srgbClr val="008000"/>
                </a:solidFill>
              </a:rPr>
              <a:t>It is important to test a large sample in order to get a true picture of the results of the experiment.  If the sample size is too small, an inaccurate conclusion may be reached.  Results obtained by testing a large number of individuals would be much more accurate than if only a few individuals had been tested.</a:t>
            </a:r>
          </a:p>
          <a:p>
            <a:pPr eaLnBrk="1" hangingPunct="1"/>
            <a:endParaRPr lang="en-US" altLang="en-US" sz="2300">
              <a:solidFill>
                <a:srgbClr val="008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
            <a:extLst>
              <a:ext uri="{FF2B5EF4-FFF2-40B4-BE49-F238E27FC236}">
                <a16:creationId xmlns:a16="http://schemas.microsoft.com/office/drawing/2014/main" id="{255DD5B9-DF11-8BD0-A775-B2768C5079FD}"/>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5603" name="Picture 5" descr="MC900363168.WMF">
            <a:extLst>
              <a:ext uri="{FF2B5EF4-FFF2-40B4-BE49-F238E27FC236}">
                <a16:creationId xmlns:a16="http://schemas.microsoft.com/office/drawing/2014/main" id="{ACF68414-A4F1-00EC-8BC2-91C63C2A7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6" descr="MC900363168.WMF">
            <a:extLst>
              <a:ext uri="{FF2B5EF4-FFF2-40B4-BE49-F238E27FC236}">
                <a16:creationId xmlns:a16="http://schemas.microsoft.com/office/drawing/2014/main" id="{28C91C8C-1520-0DC7-2D6B-145CD175E77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5EF8699-6650-9FEA-F1D0-0131C0D486D1}"/>
              </a:ext>
            </a:extLst>
          </p:cNvPr>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3600">
                <a:solidFill>
                  <a:srgbClr val="FFEBAD"/>
                </a:solidFill>
              </a:rPr>
              <a:t>Why is it important to repeat the experiment many times? </a:t>
            </a:r>
            <a:endParaRPr lang="en-US" sz="3300">
              <a:solidFill>
                <a:srgbClr val="FFEBAD"/>
              </a:solidFill>
            </a:endParaRPr>
          </a:p>
        </p:txBody>
      </p:sp>
      <p:sp>
        <p:nvSpPr>
          <p:cNvPr id="11" name="TextBox 10">
            <a:extLst>
              <a:ext uri="{FF2B5EF4-FFF2-40B4-BE49-F238E27FC236}">
                <a16:creationId xmlns:a16="http://schemas.microsoft.com/office/drawing/2014/main" id="{A9CA30E1-64EE-E2AE-3514-1AC09B93FB36}"/>
              </a:ext>
            </a:extLst>
          </p:cNvPr>
          <p:cNvSpPr txBox="1">
            <a:spLocks noChangeArrowheads="1"/>
          </p:cNvSpPr>
          <p:nvPr/>
        </p:nvSpPr>
        <p:spPr bwMode="auto">
          <a:xfrm>
            <a:off x="990600" y="2819400"/>
            <a:ext cx="480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200">
                <a:solidFill>
                  <a:srgbClr val="0000FF"/>
                </a:solidFill>
              </a:rPr>
              <a:t>Experiments should be repeated to see if the same results are obtained each time.  This gives validity to the test results.</a:t>
            </a:r>
          </a:p>
        </p:txBody>
      </p:sp>
      <p:pic>
        <p:nvPicPr>
          <p:cNvPr id="25607" name="Picture 14" descr="MC900446242.WMF">
            <a:extLst>
              <a:ext uri="{FF2B5EF4-FFF2-40B4-BE49-F238E27FC236}">
                <a16:creationId xmlns:a16="http://schemas.microsoft.com/office/drawing/2014/main" id="{2A5297B9-A50B-12C9-6577-800588643C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3613150"/>
            <a:ext cx="3292475"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a:extLst>
              <a:ext uri="{FF2B5EF4-FFF2-40B4-BE49-F238E27FC236}">
                <a16:creationId xmlns:a16="http://schemas.microsoft.com/office/drawing/2014/main" id="{7E850EA8-60B0-4118-EE71-2C1B2DB7B601}"/>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6627" name="Picture 5" descr="MC900363168.WMF">
            <a:extLst>
              <a:ext uri="{FF2B5EF4-FFF2-40B4-BE49-F238E27FC236}">
                <a16:creationId xmlns:a16="http://schemas.microsoft.com/office/drawing/2014/main" id="{AE3E4B8E-4695-9F4F-634C-AD95B99CA6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MC900363168.WMF">
            <a:extLst>
              <a:ext uri="{FF2B5EF4-FFF2-40B4-BE49-F238E27FC236}">
                <a16:creationId xmlns:a16="http://schemas.microsoft.com/office/drawing/2014/main" id="{4B648990-5ABE-0DF1-3C44-6298F2CBF6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FFFB111-0B73-F817-4ED5-31A790B51485}"/>
              </a:ext>
            </a:extLst>
          </p:cNvPr>
          <p:cNvSpPr txBox="1"/>
          <p:nvPr/>
        </p:nvSpPr>
        <p:spPr>
          <a:xfrm>
            <a:off x="381000" y="1371600"/>
            <a:ext cx="8382000" cy="6461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3600" dirty="0">
                <a:solidFill>
                  <a:schemeClr val="accent1"/>
                </a:solidFill>
              </a:rPr>
              <a:t>What is the importance of the control?</a:t>
            </a:r>
          </a:p>
        </p:txBody>
      </p:sp>
      <p:sp>
        <p:nvSpPr>
          <p:cNvPr id="11" name="TextBox 10">
            <a:extLst>
              <a:ext uri="{FF2B5EF4-FFF2-40B4-BE49-F238E27FC236}">
                <a16:creationId xmlns:a16="http://schemas.microsoft.com/office/drawing/2014/main" id="{2657A53A-1089-A5C5-7284-02DC66FEE3A4}"/>
              </a:ext>
            </a:extLst>
          </p:cNvPr>
          <p:cNvSpPr txBox="1">
            <a:spLocks noChangeArrowheads="1"/>
          </p:cNvSpPr>
          <p:nvPr/>
        </p:nvSpPr>
        <p:spPr bwMode="auto">
          <a:xfrm>
            <a:off x="914400" y="2438400"/>
            <a:ext cx="4800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rgbClr val="FF6600"/>
                </a:solidFill>
              </a:rPr>
              <a:t>The control shows what will happen when the experimental factor is omitted.  Without the control, there would be no basis for comparison and you would not know how the experimental factor affected the results.</a:t>
            </a:r>
          </a:p>
        </p:txBody>
      </p:sp>
      <p:pic>
        <p:nvPicPr>
          <p:cNvPr id="26631" name="Picture 8" descr="gif_scientists001_robg.gif">
            <a:extLst>
              <a:ext uri="{FF2B5EF4-FFF2-40B4-BE49-F238E27FC236}">
                <a16:creationId xmlns:a16="http://schemas.microsoft.com/office/drawing/2014/main" id="{CDE1EDD4-728C-8918-3C86-B57C830436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62200"/>
            <a:ext cx="281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4">
            <a:extLst>
              <a:ext uri="{FF2B5EF4-FFF2-40B4-BE49-F238E27FC236}">
                <a16:creationId xmlns:a16="http://schemas.microsoft.com/office/drawing/2014/main" id="{A1DD2A0B-6835-8BD5-FA90-45A90B67677D}"/>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7651" name="Picture 5" descr="MC900363168.WMF">
            <a:extLst>
              <a:ext uri="{FF2B5EF4-FFF2-40B4-BE49-F238E27FC236}">
                <a16:creationId xmlns:a16="http://schemas.microsoft.com/office/drawing/2014/main" id="{C05C419E-AD71-5DAF-EAAD-2A63F3715F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MC900363168.WMF">
            <a:extLst>
              <a:ext uri="{FF2B5EF4-FFF2-40B4-BE49-F238E27FC236}">
                <a16:creationId xmlns:a16="http://schemas.microsoft.com/office/drawing/2014/main" id="{4FC14EB4-9DB5-FE0D-7444-97387741E9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B1EECED-AF1E-1B13-7F11-A11AF910B504}"/>
              </a:ext>
            </a:extLst>
          </p:cNvPr>
          <p:cNvSpPr txBox="1"/>
          <p:nvPr/>
        </p:nvSpPr>
        <p:spPr>
          <a:xfrm>
            <a:off x="381000" y="1371600"/>
            <a:ext cx="8382000" cy="12001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hangingPunct="1">
              <a:defRPr/>
            </a:pPr>
            <a:r>
              <a:rPr lang="en-US" sz="3600" dirty="0">
                <a:solidFill>
                  <a:schemeClr val="accent2">
                    <a:lumMod val="20000"/>
                    <a:lumOff val="80000"/>
                  </a:schemeClr>
                </a:solidFill>
              </a:rPr>
              <a:t>How is a theory different than a hypothesis? </a:t>
            </a:r>
          </a:p>
        </p:txBody>
      </p:sp>
      <p:sp>
        <p:nvSpPr>
          <p:cNvPr id="11" name="TextBox 10">
            <a:extLst>
              <a:ext uri="{FF2B5EF4-FFF2-40B4-BE49-F238E27FC236}">
                <a16:creationId xmlns:a16="http://schemas.microsoft.com/office/drawing/2014/main" id="{678DB9F5-0426-48DB-298A-180C88EEBE98}"/>
              </a:ext>
            </a:extLst>
          </p:cNvPr>
          <p:cNvSpPr txBox="1">
            <a:spLocks noChangeArrowheads="1"/>
          </p:cNvSpPr>
          <p:nvPr/>
        </p:nvSpPr>
        <p:spPr bwMode="auto">
          <a:xfrm>
            <a:off x="3276600" y="304800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a:solidFill>
                  <a:srgbClr val="FF0000"/>
                </a:solidFill>
              </a:rPr>
              <a:t>A hypothesis is an “educated guess” that is testable through observations and experimentation.  A theory is a broad statement of what is believed to be true based on many experiments and considerable amounts of data.</a:t>
            </a:r>
          </a:p>
        </p:txBody>
      </p:sp>
      <p:pic>
        <p:nvPicPr>
          <p:cNvPr id="27655" name="Picture 9" descr="jpg_040cSS.jpg">
            <a:extLst>
              <a:ext uri="{FF2B5EF4-FFF2-40B4-BE49-F238E27FC236}">
                <a16:creationId xmlns:a16="http://schemas.microsoft.com/office/drawing/2014/main" id="{421F20FD-FC07-730F-C51B-3F61C48A5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43200"/>
            <a:ext cx="170973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4">
            <a:extLst>
              <a:ext uri="{FF2B5EF4-FFF2-40B4-BE49-F238E27FC236}">
                <a16:creationId xmlns:a16="http://schemas.microsoft.com/office/drawing/2014/main" id="{5C4C95C8-C4AA-41B3-7E25-C9B2B2536282}"/>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8675" name="Picture 5" descr="MC900363168.WMF">
            <a:extLst>
              <a:ext uri="{FF2B5EF4-FFF2-40B4-BE49-F238E27FC236}">
                <a16:creationId xmlns:a16="http://schemas.microsoft.com/office/drawing/2014/main" id="{7EADF49A-1196-4DD6-8D79-02BF31549D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6" descr="MC900363168.WMF">
            <a:extLst>
              <a:ext uri="{FF2B5EF4-FFF2-40B4-BE49-F238E27FC236}">
                <a16:creationId xmlns:a16="http://schemas.microsoft.com/office/drawing/2014/main" id="{04CBF1E9-8E1F-F2C2-B498-F03E651717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C667558-777D-1306-8F21-275D48BD41F7}"/>
              </a:ext>
            </a:extLst>
          </p:cNvPr>
          <p:cNvSpPr txBox="1"/>
          <p:nvPr/>
        </p:nvSpPr>
        <p:spPr>
          <a:xfrm>
            <a:off x="381000" y="1371600"/>
            <a:ext cx="8382000" cy="1754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hangingPunct="1">
              <a:defRPr/>
            </a:pPr>
            <a:r>
              <a:rPr lang="en-US" sz="3600" dirty="0">
                <a:solidFill>
                  <a:srgbClr val="FFFF00"/>
                </a:solidFill>
              </a:rPr>
              <a:t>Why is it so important that a scientist accurately describes the procedure used in the experiment? </a:t>
            </a:r>
          </a:p>
        </p:txBody>
      </p:sp>
      <p:sp>
        <p:nvSpPr>
          <p:cNvPr id="11" name="TextBox 10">
            <a:extLst>
              <a:ext uri="{FF2B5EF4-FFF2-40B4-BE49-F238E27FC236}">
                <a16:creationId xmlns:a16="http://schemas.microsoft.com/office/drawing/2014/main" id="{47CC7C25-C2A8-E128-2D58-624A900C629F}"/>
              </a:ext>
            </a:extLst>
          </p:cNvPr>
          <p:cNvSpPr txBox="1">
            <a:spLocks noChangeArrowheads="1"/>
          </p:cNvSpPr>
          <p:nvPr/>
        </p:nvSpPr>
        <p:spPr bwMode="auto">
          <a:xfrm>
            <a:off x="685800" y="3810000"/>
            <a:ext cx="541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0000FF"/>
                </a:solidFill>
              </a:rPr>
              <a:t>It allows other scientists to repeat the experiment and verify the results.</a:t>
            </a:r>
          </a:p>
        </p:txBody>
      </p:sp>
      <p:pic>
        <p:nvPicPr>
          <p:cNvPr id="9" name="Picture 8" descr="jpg_Scientist-holds-bubbling-beaker-of-chemicals.jpg">
            <a:extLst>
              <a:ext uri="{FF2B5EF4-FFF2-40B4-BE49-F238E27FC236}">
                <a16:creationId xmlns:a16="http://schemas.microsoft.com/office/drawing/2014/main" id="{21AE5B1B-F628-40CE-32BF-ED8895A67C46}"/>
              </a:ext>
            </a:extLst>
          </p:cNvPr>
          <p:cNvPicPr>
            <a:picLocks noChangeAspect="1"/>
          </p:cNvPicPr>
          <p:nvPr/>
        </p:nvPicPr>
        <p:blipFill>
          <a:blip r:embed="rId3"/>
          <a:srcRect/>
          <a:stretch>
            <a:fillRect/>
          </a:stretch>
        </p:blipFill>
        <p:spPr bwMode="auto">
          <a:xfrm>
            <a:off x="6096000" y="3352800"/>
            <a:ext cx="2862263" cy="3124200"/>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a:extLst>
              <a:ext uri="{FF2B5EF4-FFF2-40B4-BE49-F238E27FC236}">
                <a16:creationId xmlns:a16="http://schemas.microsoft.com/office/drawing/2014/main" id="{AF1FF55E-B646-8FD6-7C83-E843C0DC0B0F}"/>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29699" name="Picture 5" descr="MC900363168.WMF">
            <a:extLst>
              <a:ext uri="{FF2B5EF4-FFF2-40B4-BE49-F238E27FC236}">
                <a16:creationId xmlns:a16="http://schemas.microsoft.com/office/drawing/2014/main" id="{B3DFB194-644E-E9FD-76C1-63AD4963D0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6" descr="MC900363168.WMF">
            <a:extLst>
              <a:ext uri="{FF2B5EF4-FFF2-40B4-BE49-F238E27FC236}">
                <a16:creationId xmlns:a16="http://schemas.microsoft.com/office/drawing/2014/main" id="{581656DE-EB9C-BAF6-D005-1DAF1269E8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F0D9877-EA22-767D-4D08-CC5916FADF2F}"/>
              </a:ext>
            </a:extLst>
          </p:cNvPr>
          <p:cNvSpPr txBox="1"/>
          <p:nvPr/>
        </p:nvSpPr>
        <p:spPr>
          <a:xfrm>
            <a:off x="381000" y="1371600"/>
            <a:ext cx="8382000" cy="1754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hangingPunct="1">
              <a:defRPr/>
            </a:pPr>
            <a:r>
              <a:rPr lang="en-US" sz="3600" dirty="0">
                <a:solidFill>
                  <a:srgbClr val="97FCE3"/>
                </a:solidFill>
              </a:rPr>
              <a:t>What is the difference between the independent and the dependent variables in an experiment? </a:t>
            </a:r>
          </a:p>
        </p:txBody>
      </p:sp>
      <p:sp>
        <p:nvSpPr>
          <p:cNvPr id="11" name="TextBox 10">
            <a:extLst>
              <a:ext uri="{FF2B5EF4-FFF2-40B4-BE49-F238E27FC236}">
                <a16:creationId xmlns:a16="http://schemas.microsoft.com/office/drawing/2014/main" id="{99DEBD66-DD29-8DAA-0E7B-C581B8AB28C4}"/>
              </a:ext>
            </a:extLst>
          </p:cNvPr>
          <p:cNvSpPr txBox="1">
            <a:spLocks noChangeArrowheads="1"/>
          </p:cNvSpPr>
          <p:nvPr/>
        </p:nvSpPr>
        <p:spPr bwMode="auto">
          <a:xfrm>
            <a:off x="3352800" y="3581400"/>
            <a:ext cx="5410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a:solidFill>
                  <a:srgbClr val="008000"/>
                </a:solidFill>
              </a:rPr>
              <a:t>The independent variable is the variable that is deliberately changed by the scientist.  The dependent variable is the one observed during the experiment.  The dependent variable is the data we collect during the experiment.  </a:t>
            </a:r>
          </a:p>
        </p:txBody>
      </p:sp>
      <p:pic>
        <p:nvPicPr>
          <p:cNvPr id="29703" name="Picture 9" descr="jpg_job_3172007-065.jpg">
            <a:extLst>
              <a:ext uri="{FF2B5EF4-FFF2-40B4-BE49-F238E27FC236}">
                <a16:creationId xmlns:a16="http://schemas.microsoft.com/office/drawing/2014/main" id="{9C3537B4-5591-75C5-6982-13FA29E2BC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278923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EB82FCD3-C61A-CB4D-E5E6-07D6399F1FA7}"/>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30723" name="Picture 5" descr="MC900363168.WMF">
            <a:extLst>
              <a:ext uri="{FF2B5EF4-FFF2-40B4-BE49-F238E27FC236}">
                <a16:creationId xmlns:a16="http://schemas.microsoft.com/office/drawing/2014/main" id="{2FF668D9-3B1B-65BA-1DDA-E2B51EB19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MC900363168.WMF">
            <a:extLst>
              <a:ext uri="{FF2B5EF4-FFF2-40B4-BE49-F238E27FC236}">
                <a16:creationId xmlns:a16="http://schemas.microsoft.com/office/drawing/2014/main" id="{F5C614AA-DB1A-A792-E8BA-69232DB3A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02F0A70-395F-B62D-651C-1F500F94F5AE}"/>
              </a:ext>
            </a:extLst>
          </p:cNvPr>
          <p:cNvSpPr txBox="1"/>
          <p:nvPr/>
        </p:nvSpPr>
        <p:spPr>
          <a:xfrm>
            <a:off x="381000" y="1371600"/>
            <a:ext cx="8382000" cy="17541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3600" dirty="0">
                <a:solidFill>
                  <a:srgbClr val="68FFFD"/>
                </a:solidFill>
              </a:rPr>
              <a:t>In a “controlled experiment”, why must all of the variables, except one, be kept constant throughout the experiment?</a:t>
            </a:r>
          </a:p>
        </p:txBody>
      </p:sp>
      <p:sp>
        <p:nvSpPr>
          <p:cNvPr id="11" name="TextBox 10">
            <a:extLst>
              <a:ext uri="{FF2B5EF4-FFF2-40B4-BE49-F238E27FC236}">
                <a16:creationId xmlns:a16="http://schemas.microsoft.com/office/drawing/2014/main" id="{188565F6-BBAF-521C-E7FC-5938821B2B64}"/>
              </a:ext>
            </a:extLst>
          </p:cNvPr>
          <p:cNvSpPr txBox="1">
            <a:spLocks noChangeArrowheads="1"/>
          </p:cNvSpPr>
          <p:nvPr/>
        </p:nvSpPr>
        <p:spPr bwMode="auto">
          <a:xfrm>
            <a:off x="3352800" y="3581400"/>
            <a:ext cx="5410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6B6BCF"/>
                </a:solidFill>
              </a:rPr>
              <a:t>If several variables were changed at the same time, the scientist would not know which variable was responsible for the observed results.</a:t>
            </a:r>
          </a:p>
        </p:txBody>
      </p:sp>
      <p:pic>
        <p:nvPicPr>
          <p:cNvPr id="30727" name="Picture 14" descr="MC900186164.WMF">
            <a:extLst>
              <a:ext uri="{FF2B5EF4-FFF2-40B4-BE49-F238E27FC236}">
                <a16:creationId xmlns:a16="http://schemas.microsoft.com/office/drawing/2014/main" id="{137FF70F-72DD-9478-3CFB-8551E0E849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204946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4939C-DF5B-27D4-9706-FE68C546C11C}"/>
              </a:ext>
            </a:extLst>
          </p:cNvPr>
          <p:cNvSpPr>
            <a:spLocks noGrp="1"/>
          </p:cNvSpPr>
          <p:nvPr>
            <p:ph type="title"/>
          </p:nvPr>
        </p:nvSpPr>
        <p:spPr bwMode="auto">
          <a:xfrm>
            <a:off x="1676400" y="0"/>
            <a:ext cx="5791200" cy="1143000"/>
          </a:xfrm>
          <a:solidFill>
            <a:srgbClr val="2D2D8A"/>
          </a:solidFill>
          <a:ln w="38100">
            <a:solidFill>
              <a:schemeClr val="bg1"/>
            </a:solidFill>
            <a:miter lim="800000"/>
            <a:headEnd/>
            <a:tailEnd/>
          </a:ln>
          <a:effectLst>
            <a:outerShdw blurRad="40000" dist="20000" dir="5400000" rotWithShape="0">
              <a:srgbClr val="808080">
                <a:alpha val="37999"/>
              </a:srgbClr>
            </a:outerShdw>
          </a:effectLst>
        </p:spPr>
        <p:txBody>
          <a:bodyPr wrap="square" lIns="91440" tIns="45720" rIns="91440" bIns="45720" numCol="1" anchor="ctr" anchorCtr="0" compatLnSpc="1">
            <a:prstTxWarp prst="textNoShape">
              <a:avLst/>
            </a:prstTxWarp>
          </a:bodyPr>
          <a:lstStyle/>
          <a:p>
            <a:pPr>
              <a:defRPr/>
            </a:pPr>
            <a:r>
              <a:rPr lang="en-US" sz="4200">
                <a:solidFill>
                  <a:srgbClr val="FFFF00"/>
                </a:solidFill>
                <a:ea typeface="ＭＳ Ｐゴシック" charset="0"/>
                <a:cs typeface="ＭＳ Ｐゴシック" charset="0"/>
              </a:rPr>
              <a:t>How is Science Done?</a:t>
            </a:r>
          </a:p>
        </p:txBody>
      </p:sp>
      <p:pic>
        <p:nvPicPr>
          <p:cNvPr id="6147" name="Picture 2" descr="images-1.jpeg">
            <a:extLst>
              <a:ext uri="{FF2B5EF4-FFF2-40B4-BE49-F238E27FC236}">
                <a16:creationId xmlns:a16="http://schemas.microsoft.com/office/drawing/2014/main" id="{54539521-34C5-E3A4-7E0C-C16AFA9306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0"/>
            <a:ext cx="13795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descr="images.jpeg">
            <a:extLst>
              <a:ext uri="{FF2B5EF4-FFF2-40B4-BE49-F238E27FC236}">
                <a16:creationId xmlns:a16="http://schemas.microsoft.com/office/drawing/2014/main" id="{8EB3D511-0D38-2CAC-BEA2-5E873B4C3F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7796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D465ABE-2655-B9E5-BB7D-3B63CEB361CB}"/>
              </a:ext>
            </a:extLst>
          </p:cNvPr>
          <p:cNvSpPr txBox="1">
            <a:spLocks noChangeArrowheads="1"/>
          </p:cNvSpPr>
          <p:nvPr/>
        </p:nvSpPr>
        <p:spPr bwMode="auto">
          <a:xfrm>
            <a:off x="0" y="2209800"/>
            <a:ext cx="36576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t>Science begins with an _____________.  </a:t>
            </a:r>
          </a:p>
          <a:p>
            <a:pPr eaLnBrk="1" hangingPunct="1"/>
            <a:endParaRPr lang="en-US" altLang="en-US" sz="2700"/>
          </a:p>
          <a:p>
            <a:pPr eaLnBrk="1" hangingPunct="1"/>
            <a:r>
              <a:rPr lang="en-US" altLang="en-US" sz="2700"/>
              <a:t>This is the process of gathering information about events or processes in a careful, orderly way.</a:t>
            </a:r>
          </a:p>
          <a:p>
            <a:pPr eaLnBrk="1" hangingPunct="1"/>
            <a:endParaRPr lang="en-US" altLang="en-US" sz="2700"/>
          </a:p>
        </p:txBody>
      </p:sp>
      <p:sp>
        <p:nvSpPr>
          <p:cNvPr id="6" name="TextBox 5">
            <a:extLst>
              <a:ext uri="{FF2B5EF4-FFF2-40B4-BE49-F238E27FC236}">
                <a16:creationId xmlns:a16="http://schemas.microsoft.com/office/drawing/2014/main" id="{F7BFB222-EF18-110E-7A11-FC831F1F7AF1}"/>
              </a:ext>
            </a:extLst>
          </p:cNvPr>
          <p:cNvSpPr txBox="1">
            <a:spLocks noChangeArrowheads="1"/>
          </p:cNvSpPr>
          <p:nvPr/>
        </p:nvSpPr>
        <p:spPr bwMode="auto">
          <a:xfrm>
            <a:off x="685800" y="2590800"/>
            <a:ext cx="3200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a:solidFill>
                  <a:srgbClr val="FF0000"/>
                </a:solidFill>
              </a:rPr>
              <a:t>observation</a:t>
            </a:r>
          </a:p>
        </p:txBody>
      </p:sp>
      <p:pic>
        <p:nvPicPr>
          <p:cNvPr id="8" name="Picture 7" descr="observation.jpg">
            <a:extLst>
              <a:ext uri="{FF2B5EF4-FFF2-40B4-BE49-F238E27FC236}">
                <a16:creationId xmlns:a16="http://schemas.microsoft.com/office/drawing/2014/main" id="{F56B700F-69B0-6B83-D10C-5850269C0D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524000"/>
            <a:ext cx="30384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E1B7075-8E79-287C-904D-D5EED7C0EC7B}"/>
              </a:ext>
            </a:extLst>
          </p:cNvPr>
          <p:cNvSpPr txBox="1">
            <a:spLocks noChangeArrowheads="1"/>
          </p:cNvSpPr>
          <p:nvPr/>
        </p:nvSpPr>
        <p:spPr bwMode="auto">
          <a:xfrm>
            <a:off x="0" y="5638800"/>
            <a:ext cx="9144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300">
                <a:solidFill>
                  <a:srgbClr val="FF0000"/>
                </a:solidFill>
              </a:rPr>
              <a:t>Data</a:t>
            </a:r>
            <a:r>
              <a:rPr lang="en-US" altLang="en-US" sz="3300">
                <a:solidFill>
                  <a:srgbClr val="0000FF"/>
                </a:solidFill>
              </a:rPr>
              <a:t> is the information gathered from making observations.</a:t>
            </a:r>
          </a:p>
          <a:p>
            <a:pPr eaLnBrk="1" hangingPunct="1"/>
            <a:endParaRPr lang="en-US" altLang="en-US" sz="3300">
              <a:solidFill>
                <a:srgbClr val="0000FF"/>
              </a:solidFill>
            </a:endParaRPr>
          </a:p>
        </p:txBody>
      </p:sp>
      <p:pic>
        <p:nvPicPr>
          <p:cNvPr id="10" name="Picture 9">
            <a:extLst>
              <a:ext uri="{FF2B5EF4-FFF2-40B4-BE49-F238E27FC236}">
                <a16:creationId xmlns:a16="http://schemas.microsoft.com/office/drawing/2014/main" id="{9000D4E0-B75D-79E5-FC91-F7F032C122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971800"/>
            <a:ext cx="19383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9"/>
                                        </p:tgtEl>
                                        <p:attrNameLst>
                                          <p:attrName>style.visibility</p:attrName>
                                        </p:attrNameLst>
                                      </p:cBhvr>
                                      <p:to>
                                        <p:strVal val="visible"/>
                                      </p:to>
                                    </p:set>
                                    <p:anim calcmode="discrete" valueType="clr">
                                      <p:cBhvr override="childStyle">
                                        <p:cTn id="2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9"/>
                                        </p:tgtEl>
                                        <p:attrNameLst>
                                          <p:attrName>fillcolor</p:attrName>
                                        </p:attrNameLst>
                                      </p:cBhvr>
                                      <p:tavLst>
                                        <p:tav tm="0">
                                          <p:val>
                                            <p:clrVal>
                                              <a:schemeClr val="accent2"/>
                                            </p:clrVal>
                                          </p:val>
                                        </p:tav>
                                        <p:tav tm="50000">
                                          <p:val>
                                            <p:clrVal>
                                              <a:schemeClr val="hlink"/>
                                            </p:clrVal>
                                          </p:val>
                                        </p:tav>
                                      </p:tavLst>
                                    </p:anim>
                                    <p:set>
                                      <p:cBhvr>
                                        <p:cTn id="26" dur="80"/>
                                        <p:tgtEl>
                                          <p:spTgt spid="9"/>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4">
            <a:extLst>
              <a:ext uri="{FF2B5EF4-FFF2-40B4-BE49-F238E27FC236}">
                <a16:creationId xmlns:a16="http://schemas.microsoft.com/office/drawing/2014/main" id="{EB82FCD3-C61A-CB4D-E5E6-07D6399F1FA7}"/>
              </a:ext>
            </a:extLst>
          </p:cNvPr>
          <p:cNvSpPr txBox="1">
            <a:spLocks noChangeArrowheads="1"/>
          </p:cNvSpPr>
          <p:nvPr/>
        </p:nvSpPr>
        <p:spPr bwMode="auto">
          <a:xfrm>
            <a:off x="2057400" y="1524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900">
                <a:solidFill>
                  <a:schemeClr val="accent2"/>
                </a:solidFill>
                <a:latin typeface="Chalkboard" charset="0"/>
              </a:rPr>
              <a:t>Analysis Questions</a:t>
            </a:r>
          </a:p>
        </p:txBody>
      </p:sp>
      <p:pic>
        <p:nvPicPr>
          <p:cNvPr id="30723" name="Picture 5" descr="MC900363168.WMF">
            <a:extLst>
              <a:ext uri="{FF2B5EF4-FFF2-40B4-BE49-F238E27FC236}">
                <a16:creationId xmlns:a16="http://schemas.microsoft.com/office/drawing/2014/main" id="{2FF668D9-3B1B-65BA-1DDA-E2B51EB190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descr="MC900363168.WMF">
            <a:extLst>
              <a:ext uri="{FF2B5EF4-FFF2-40B4-BE49-F238E27FC236}">
                <a16:creationId xmlns:a16="http://schemas.microsoft.com/office/drawing/2014/main" id="{F5C614AA-DB1A-A792-E8BA-69232DB3A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890588"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02F0A70-395F-B62D-651C-1F500F94F5AE}"/>
              </a:ext>
            </a:extLst>
          </p:cNvPr>
          <p:cNvSpPr txBox="1"/>
          <p:nvPr/>
        </p:nvSpPr>
        <p:spPr>
          <a:xfrm>
            <a:off x="381000" y="1371600"/>
            <a:ext cx="838200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3600" dirty="0">
                <a:solidFill>
                  <a:srgbClr val="68FFFD"/>
                </a:solidFill>
              </a:rPr>
              <a:t>You have probably heard the expression “it’s just a theory” or “here’s my theory” in everyday language. Does the word</a:t>
            </a:r>
            <a:r>
              <a:rPr lang="en-US" altLang="en-US" sz="3600" b="1" dirty="0">
                <a:solidFill>
                  <a:srgbClr val="68FFFD"/>
                </a:solidFill>
              </a:rPr>
              <a:t> ‘theory’ in science</a:t>
            </a:r>
            <a:r>
              <a:rPr lang="en-US" altLang="en-US" sz="3600" dirty="0">
                <a:solidFill>
                  <a:srgbClr val="68FFFD"/>
                </a:solidFill>
              </a:rPr>
              <a:t> have the same meaning as in everyday conversation?</a:t>
            </a:r>
          </a:p>
        </p:txBody>
      </p:sp>
      <p:pic>
        <p:nvPicPr>
          <p:cNvPr id="31746" name="Picture 2" descr="That's Just a Theory, A Game Theory | Know Your Meme">
            <a:extLst>
              <a:ext uri="{FF2B5EF4-FFF2-40B4-BE49-F238E27FC236}">
                <a16:creationId xmlns:a16="http://schemas.microsoft.com/office/drawing/2014/main" id="{C0255C03-34C3-36F4-7414-AA7B5F47E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330442"/>
            <a:ext cx="2410189" cy="241018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Well, It's Just a Theory | WIRED">
            <a:extLst>
              <a:ext uri="{FF2B5EF4-FFF2-40B4-BE49-F238E27FC236}">
                <a16:creationId xmlns:a16="http://schemas.microsoft.com/office/drawing/2014/main" id="{0B94A30B-93C4-6334-BE2D-3B3A797C5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065" y="4268016"/>
            <a:ext cx="2955429" cy="256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305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91344-A767-EB26-5916-42817971229C}"/>
              </a:ext>
            </a:extLst>
          </p:cNvPr>
          <p:cNvSpPr txBox="1">
            <a:spLocks noChangeArrowheads="1"/>
          </p:cNvSpPr>
          <p:nvPr/>
        </p:nvSpPr>
        <p:spPr bwMode="auto">
          <a:xfrm>
            <a:off x="2123728" y="692696"/>
            <a:ext cx="54102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dirty="0">
                <a:solidFill>
                  <a:srgbClr val="6B6BCF"/>
                </a:solidFill>
              </a:rPr>
              <a:t>In everyday language, the word ‘theory’ actually means something more similar to ‘hypothesis’ or a simple idea. </a:t>
            </a:r>
          </a:p>
        </p:txBody>
      </p:sp>
      <p:pic>
        <p:nvPicPr>
          <p:cNvPr id="32772" name="Picture 4" descr="Just A Theory : r/atheism">
            <a:extLst>
              <a:ext uri="{FF2B5EF4-FFF2-40B4-BE49-F238E27FC236}">
                <a16:creationId xmlns:a16="http://schemas.microsoft.com/office/drawing/2014/main" id="{51CA0D67-CB59-A518-5426-D60E231D3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0331" y="2708920"/>
            <a:ext cx="4714142" cy="31443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In Science, It's Never 'Just a Theory' - The New York Times">
            <a:extLst>
              <a:ext uri="{FF2B5EF4-FFF2-40B4-BE49-F238E27FC236}">
                <a16:creationId xmlns:a16="http://schemas.microsoft.com/office/drawing/2014/main" id="{7EAA2545-65FE-C09E-2492-C1F47C415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852936"/>
            <a:ext cx="430925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98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s-1.jpeg">
            <a:extLst>
              <a:ext uri="{FF2B5EF4-FFF2-40B4-BE49-F238E27FC236}">
                <a16:creationId xmlns:a16="http://schemas.microsoft.com/office/drawing/2014/main" id="{A8FC968B-41D3-335C-B9CB-FA3CDF3698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a:extLst>
              <a:ext uri="{FF2B5EF4-FFF2-40B4-BE49-F238E27FC236}">
                <a16:creationId xmlns:a16="http://schemas.microsoft.com/office/drawing/2014/main" id="{3CDE7B69-9158-5879-029D-FB34027D9FEC}"/>
              </a:ext>
            </a:extLst>
          </p:cNvPr>
          <p:cNvSpPr txBox="1">
            <a:spLocks noChangeArrowheads="1"/>
          </p:cNvSpPr>
          <p:nvPr/>
        </p:nvSpPr>
        <p:spPr bwMode="auto">
          <a:xfrm>
            <a:off x="533400" y="304800"/>
            <a:ext cx="81534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700" b="1">
                <a:solidFill>
                  <a:srgbClr val="FF0000"/>
                </a:solidFill>
              </a:rPr>
              <a:t>There are two types of data:</a:t>
            </a:r>
          </a:p>
        </p:txBody>
      </p:sp>
      <p:sp>
        <p:nvSpPr>
          <p:cNvPr id="16388" name="TextBox 4">
            <a:extLst>
              <a:ext uri="{FF2B5EF4-FFF2-40B4-BE49-F238E27FC236}">
                <a16:creationId xmlns:a16="http://schemas.microsoft.com/office/drawing/2014/main" id="{BE7764B6-2622-7961-EA02-4B9917E012D6}"/>
              </a:ext>
            </a:extLst>
          </p:cNvPr>
          <p:cNvSpPr txBox="1">
            <a:spLocks noChangeArrowheads="1"/>
          </p:cNvSpPr>
          <p:nvPr/>
        </p:nvSpPr>
        <p:spPr bwMode="auto">
          <a:xfrm>
            <a:off x="1447800" y="1295400"/>
            <a:ext cx="4191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100">
                <a:solidFill>
                  <a:srgbClr val="FFFF00"/>
                </a:solidFill>
              </a:rPr>
              <a:t>Quantitative data are:</a:t>
            </a:r>
          </a:p>
        </p:txBody>
      </p:sp>
      <p:sp>
        <p:nvSpPr>
          <p:cNvPr id="5" name="TextBox 4">
            <a:extLst>
              <a:ext uri="{FF2B5EF4-FFF2-40B4-BE49-F238E27FC236}">
                <a16:creationId xmlns:a16="http://schemas.microsoft.com/office/drawing/2014/main" id="{54F94B6F-57D2-80E2-9148-8D76F5D147AC}"/>
              </a:ext>
            </a:extLst>
          </p:cNvPr>
          <p:cNvSpPr txBox="1">
            <a:spLocks noChangeArrowheads="1"/>
          </p:cNvSpPr>
          <p:nvPr/>
        </p:nvSpPr>
        <p:spPr bwMode="auto">
          <a:xfrm>
            <a:off x="5410200" y="1295400"/>
            <a:ext cx="3733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b="1">
                <a:solidFill>
                  <a:srgbClr val="FFD1D1"/>
                </a:solidFill>
              </a:rPr>
              <a:t>numbers and are obtained by counting or measuring. </a:t>
            </a:r>
          </a:p>
        </p:txBody>
      </p:sp>
      <p:sp>
        <p:nvSpPr>
          <p:cNvPr id="6" name="TextBox 5">
            <a:extLst>
              <a:ext uri="{FF2B5EF4-FFF2-40B4-BE49-F238E27FC236}">
                <a16:creationId xmlns:a16="http://schemas.microsoft.com/office/drawing/2014/main" id="{5CB986A0-BF38-43F1-32C0-C129E80B7567}"/>
              </a:ext>
            </a:extLst>
          </p:cNvPr>
          <p:cNvSpPr txBox="1">
            <a:spLocks noChangeArrowheads="1"/>
          </p:cNvSpPr>
          <p:nvPr/>
        </p:nvSpPr>
        <p:spPr bwMode="auto">
          <a:xfrm>
            <a:off x="4343400" y="3124200"/>
            <a:ext cx="42672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100"/>
              <a:t>Qualitative data are:</a:t>
            </a:r>
          </a:p>
          <a:p>
            <a:pPr eaLnBrk="1" hangingPunct="1"/>
            <a:endParaRPr lang="en-US" altLang="en-US" sz="3100"/>
          </a:p>
        </p:txBody>
      </p:sp>
      <p:sp>
        <p:nvSpPr>
          <p:cNvPr id="7" name="TextBox 6">
            <a:extLst>
              <a:ext uri="{FF2B5EF4-FFF2-40B4-BE49-F238E27FC236}">
                <a16:creationId xmlns:a16="http://schemas.microsoft.com/office/drawing/2014/main" id="{F953CE1C-1738-8517-7DF8-27F5EA7169BB}"/>
              </a:ext>
            </a:extLst>
          </p:cNvPr>
          <p:cNvSpPr txBox="1"/>
          <p:nvPr/>
        </p:nvSpPr>
        <p:spPr>
          <a:xfrm>
            <a:off x="5105400" y="3581400"/>
            <a:ext cx="3657600" cy="3016250"/>
          </a:xfrm>
          <a:prstGeom prst="rect">
            <a:avLst/>
          </a:prstGeom>
          <a:noFill/>
        </p:spPr>
        <p:txBody>
          <a:bodyPr>
            <a:spAutoFit/>
          </a:bodyPr>
          <a:lstStyle/>
          <a:p>
            <a:pPr eaLnBrk="1" hangingPunct="1">
              <a:defRPr/>
            </a:pPr>
            <a:r>
              <a:rPr lang="en-US" sz="3800" dirty="0">
                <a:solidFill>
                  <a:schemeClr val="accent6">
                    <a:lumMod val="75000"/>
                  </a:schemeClr>
                </a:solidFill>
                <a:latin typeface="Arial" pitchFamily="-111" charset="0"/>
                <a:ea typeface="+mn-ea"/>
              </a:rPr>
              <a:t>descriptions and involve characteristics that cannot be counted.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8"/>
                                        </p:tgtEl>
                                        <p:attrNameLst>
                                          <p:attrName>style.visibility</p:attrName>
                                        </p:attrNameLst>
                                      </p:cBhvr>
                                      <p:to>
                                        <p:strVal val="visible"/>
                                      </p:to>
                                    </p:set>
                                    <p:anim calcmode="discrete" valueType="clr">
                                      <p:cBhvr override="childStyle">
                                        <p:cTn id="7" dur="80"/>
                                        <p:tgtEl>
                                          <p:spTgt spid="163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8"/>
                                        </p:tgtEl>
                                        <p:attrNameLst>
                                          <p:attrName>fillcolor</p:attrName>
                                        </p:attrNameLst>
                                      </p:cBhvr>
                                      <p:tavLst>
                                        <p:tav tm="0">
                                          <p:val>
                                            <p:clrVal>
                                              <a:schemeClr val="accent2"/>
                                            </p:clrVal>
                                          </p:val>
                                        </p:tav>
                                        <p:tav tm="50000">
                                          <p:val>
                                            <p:clrVal>
                                              <a:schemeClr val="hlink"/>
                                            </p:clrVal>
                                          </p:val>
                                        </p:tav>
                                      </p:tavLst>
                                    </p:anim>
                                    <p:set>
                                      <p:cBhvr>
                                        <p:cTn id="9" dur="80"/>
                                        <p:tgtEl>
                                          <p:spTgt spid="163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6"/>
                                        </p:tgtEl>
                                        <p:attrNameLst>
                                          <p:attrName>style.visibility</p:attrName>
                                        </p:attrNameLst>
                                      </p:cBhvr>
                                      <p:to>
                                        <p:strVal val="visible"/>
                                      </p:to>
                                    </p:set>
                                    <p:anim calcmode="discrete" valueType="clr">
                                      <p:cBhvr override="childStyle">
                                        <p:cTn id="2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6"/>
                                        </p:tgtEl>
                                        <p:attrNameLst>
                                          <p:attrName>fillcolor</p:attrName>
                                        </p:attrNameLst>
                                      </p:cBhvr>
                                      <p:tavLst>
                                        <p:tav tm="0">
                                          <p:val>
                                            <p:clrVal>
                                              <a:schemeClr val="accent2"/>
                                            </p:clrVal>
                                          </p:val>
                                        </p:tav>
                                        <p:tav tm="50000">
                                          <p:val>
                                            <p:clrVal>
                                              <a:schemeClr val="hlink"/>
                                            </p:clrVal>
                                          </p:val>
                                        </p:tav>
                                      </p:tavLst>
                                    </p:anim>
                                    <p:set>
                                      <p:cBhvr>
                                        <p:cTn id="24" dur="80"/>
                                        <p:tgtEl>
                                          <p:spTgt spid="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93487CA-A2E9-E864-870E-659042E2F5E2}"/>
              </a:ext>
            </a:extLst>
          </p:cNvPr>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TextBox 3">
            <a:extLst>
              <a:ext uri="{FF2B5EF4-FFF2-40B4-BE49-F238E27FC236}">
                <a16:creationId xmlns:a16="http://schemas.microsoft.com/office/drawing/2014/main" id="{969B544E-A552-6C09-3212-0F2580F86C88}"/>
              </a:ext>
            </a:extLst>
          </p:cNvPr>
          <p:cNvSpPr txBox="1">
            <a:spLocks noChangeArrowheads="1"/>
          </p:cNvSpPr>
          <p:nvPr/>
        </p:nvSpPr>
        <p:spPr bwMode="auto">
          <a:xfrm rot="-985908">
            <a:off x="44450" y="3192463"/>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solidFill>
                  <a:srgbClr val="FF0000"/>
                </a:solidFill>
              </a:rPr>
              <a:t>Hypothesis</a:t>
            </a:r>
          </a:p>
        </p:txBody>
      </p:sp>
      <p:sp>
        <p:nvSpPr>
          <p:cNvPr id="8196" name="TextBox 3">
            <a:extLst>
              <a:ext uri="{FF2B5EF4-FFF2-40B4-BE49-F238E27FC236}">
                <a16:creationId xmlns:a16="http://schemas.microsoft.com/office/drawing/2014/main" id="{FDBE3B3B-2FB6-3A9E-C406-BC2E8A9F42AA}"/>
              </a:ext>
            </a:extLst>
          </p:cNvPr>
          <p:cNvSpPr txBox="1">
            <a:spLocks noChangeArrowheads="1"/>
          </p:cNvSpPr>
          <p:nvPr/>
        </p:nvSpPr>
        <p:spPr bwMode="auto">
          <a:xfrm rot="-985908">
            <a:off x="44450" y="373063"/>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solidFill>
                  <a:srgbClr val="FF0000"/>
                </a:solidFill>
              </a:rPr>
              <a:t>Inference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graphicEl>
                                              <a:dgm id="{0A0554C7-2150-BE4A-BCF8-18973B7DCB4A}"/>
                                            </p:graphicEl>
                                          </p:spTgt>
                                        </p:tgtEl>
                                        <p:attrNameLst>
                                          <p:attrName>style.visibility</p:attrName>
                                        </p:attrNameLst>
                                      </p:cBhvr>
                                      <p:to>
                                        <p:strVal val="visible"/>
                                      </p:to>
                                    </p:set>
                                    <p:animEffect transition="in" filter="fade">
                                      <p:cBhvr>
                                        <p:cTn id="7" dur="1000"/>
                                        <p:tgtEl>
                                          <p:spTgt spid="3">
                                            <p:graphicEl>
                                              <a:dgm id="{0A0554C7-2150-BE4A-BCF8-18973B7DCB4A}"/>
                                            </p:graphicEl>
                                          </p:spTgt>
                                        </p:tgtEl>
                                      </p:cBhvr>
                                    </p:animEffect>
                                    <p:anim calcmode="lin" valueType="num">
                                      <p:cBhvr>
                                        <p:cTn id="8" dur="1000" fill="hold"/>
                                        <p:tgtEl>
                                          <p:spTgt spid="3">
                                            <p:graphicEl>
                                              <a:dgm id="{0A0554C7-2150-BE4A-BCF8-18973B7DCB4A}"/>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3">
                                            <p:graphicEl>
                                              <a:dgm id="{0A0554C7-2150-BE4A-BCF8-18973B7DCB4A}"/>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graphicEl>
                                              <a:dgm id="{0A0554C7-2150-BE4A-BCF8-18973B7DCB4A}"/>
                                            </p:graphic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graphicEl>
                                              <a:dgm id="{394D8228-2E3A-7942-BD18-22740E902E11}"/>
                                            </p:graphicEl>
                                          </p:spTgt>
                                        </p:tgtEl>
                                        <p:attrNameLst>
                                          <p:attrName>style.visibility</p:attrName>
                                        </p:attrNameLst>
                                      </p:cBhvr>
                                      <p:to>
                                        <p:strVal val="visible"/>
                                      </p:to>
                                    </p:set>
                                    <p:animEffect transition="in" filter="fade">
                                      <p:cBhvr>
                                        <p:cTn id="13" dur="1000"/>
                                        <p:tgtEl>
                                          <p:spTgt spid="3">
                                            <p:graphicEl>
                                              <a:dgm id="{394D8228-2E3A-7942-BD18-22740E902E11}"/>
                                            </p:graphicEl>
                                          </p:spTgt>
                                        </p:tgtEl>
                                      </p:cBhvr>
                                    </p:animEffect>
                                    <p:anim calcmode="lin" valueType="num">
                                      <p:cBhvr>
                                        <p:cTn id="14" dur="1000" fill="hold"/>
                                        <p:tgtEl>
                                          <p:spTgt spid="3">
                                            <p:graphicEl>
                                              <a:dgm id="{394D8228-2E3A-7942-BD18-22740E902E11}"/>
                                            </p:graphic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graphicEl>
                                              <a:dgm id="{394D8228-2E3A-7942-BD18-22740E902E11}"/>
                                            </p:graphic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graphicEl>
                                              <a:dgm id="{394D8228-2E3A-7942-BD18-22740E902E11}"/>
                                            </p:graphic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graphicEl>
                                              <a:dgm id="{744CC795-80F6-9440-A380-8E390EF55FF8}"/>
                                            </p:graphicEl>
                                          </p:spTgt>
                                        </p:tgtEl>
                                        <p:attrNameLst>
                                          <p:attrName>style.visibility</p:attrName>
                                        </p:attrNameLst>
                                      </p:cBhvr>
                                      <p:to>
                                        <p:strVal val="visible"/>
                                      </p:to>
                                    </p:set>
                                    <p:animEffect transition="in" filter="fade">
                                      <p:cBhvr>
                                        <p:cTn id="21" dur="1000"/>
                                        <p:tgtEl>
                                          <p:spTgt spid="3">
                                            <p:graphicEl>
                                              <a:dgm id="{744CC795-80F6-9440-A380-8E390EF55FF8}"/>
                                            </p:graphicEl>
                                          </p:spTgt>
                                        </p:tgtEl>
                                      </p:cBhvr>
                                    </p:animEffect>
                                    <p:anim calcmode="lin" valueType="num">
                                      <p:cBhvr>
                                        <p:cTn id="22" dur="1000" fill="hold"/>
                                        <p:tgtEl>
                                          <p:spTgt spid="3">
                                            <p:graphicEl>
                                              <a:dgm id="{744CC795-80F6-9440-A380-8E390EF55FF8}"/>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graphicEl>
                                              <a:dgm id="{744CC795-80F6-9440-A380-8E390EF55FF8}"/>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graphicEl>
                                              <a:dgm id="{744CC795-80F6-9440-A380-8E390EF55FF8}"/>
                                            </p:graphic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3">
                                            <p:graphicEl>
                                              <a:dgm id="{8D642DAE-E710-3B4F-8943-E894FA07AB01}"/>
                                            </p:graphicEl>
                                          </p:spTgt>
                                        </p:tgtEl>
                                        <p:attrNameLst>
                                          <p:attrName>style.visibility</p:attrName>
                                        </p:attrNameLst>
                                      </p:cBhvr>
                                      <p:to>
                                        <p:strVal val="visible"/>
                                      </p:to>
                                    </p:set>
                                    <p:animEffect transition="in" filter="fade">
                                      <p:cBhvr>
                                        <p:cTn id="27" dur="1000"/>
                                        <p:tgtEl>
                                          <p:spTgt spid="3">
                                            <p:graphicEl>
                                              <a:dgm id="{8D642DAE-E710-3B4F-8943-E894FA07AB01}"/>
                                            </p:graphicEl>
                                          </p:spTgt>
                                        </p:tgtEl>
                                      </p:cBhvr>
                                    </p:animEffect>
                                    <p:anim calcmode="lin" valueType="num">
                                      <p:cBhvr>
                                        <p:cTn id="28" dur="1000" fill="hold"/>
                                        <p:tgtEl>
                                          <p:spTgt spid="3">
                                            <p:graphicEl>
                                              <a:dgm id="{8D642DAE-E710-3B4F-8943-E894FA07AB01}"/>
                                            </p:graphicEl>
                                          </p:spTgt>
                                        </p:tgtEl>
                                        <p:attrNameLst>
                                          <p:attrName>ppt_x</p:attrName>
                                        </p:attrNameLst>
                                      </p:cBhvr>
                                      <p:tavLst>
                                        <p:tav tm="0">
                                          <p:val>
                                            <p:strVal val="#ppt_x"/>
                                          </p:val>
                                        </p:tav>
                                        <p:tav tm="100000">
                                          <p:val>
                                            <p:strVal val="#ppt_x"/>
                                          </p:val>
                                        </p:tav>
                                      </p:tavLst>
                                    </p:anim>
                                    <p:anim calcmode="lin" valueType="num">
                                      <p:cBhvr>
                                        <p:cTn id="29" dur="900" decel="100000" fill="hold"/>
                                        <p:tgtEl>
                                          <p:spTgt spid="3">
                                            <p:graphicEl>
                                              <a:dgm id="{8D642DAE-E710-3B4F-8943-E894FA07AB01}"/>
                                            </p:graphic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graphicEl>
                                              <a:dgm id="{8D642DAE-E710-3B4F-8943-E894FA07AB01}"/>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E1E1BD2-8846-AF8A-212E-E4FA5F60503B}"/>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ea typeface="ＭＳ Ｐゴシック" panose="020B0600070205080204" pitchFamily="34" charset="-128"/>
              </a:rPr>
              <a:t>Scientific </a:t>
            </a:r>
            <a:r>
              <a:rPr lang="en-US" altLang="en-US" dirty="0" smtClean="0">
                <a:ea typeface="ＭＳ Ｐゴシック" panose="020B0600070205080204" pitchFamily="34" charset="-128"/>
              </a:rPr>
              <a:t>Method</a:t>
            </a:r>
            <a:endParaRPr lang="en-US" altLang="en-US" dirty="0">
              <a:ea typeface="ＭＳ Ｐゴシック" panose="020B0600070205080204" pitchFamily="34" charset="-128"/>
            </a:endParaRPr>
          </a:p>
        </p:txBody>
      </p:sp>
      <p:pic>
        <p:nvPicPr>
          <p:cNvPr id="9219" name="Picture 2" descr="21472654.jpg">
            <a:extLst>
              <a:ext uri="{FF2B5EF4-FFF2-40B4-BE49-F238E27FC236}">
                <a16:creationId xmlns:a16="http://schemas.microsoft.com/office/drawing/2014/main" id="{5F5B2009-C3BB-909A-1FA4-A3D3228EC4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2952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F1B23A4-F535-E442-ACCA-B233C912220C}"/>
              </a:ext>
            </a:extLst>
          </p:cNvPr>
          <p:cNvSpPr txBox="1"/>
          <p:nvPr/>
        </p:nvSpPr>
        <p:spPr>
          <a:xfrm>
            <a:off x="3733800" y="1295400"/>
            <a:ext cx="5181600" cy="615950"/>
          </a:xfrm>
          <a:prstGeom prst="rect">
            <a:avLst/>
          </a:prstGeom>
          <a:noFill/>
        </p:spPr>
        <p:txBody>
          <a:bodyPr>
            <a:spAutoFit/>
          </a:bodyPr>
          <a:lstStyle/>
          <a:p>
            <a:pPr eaLnBrk="1" hangingPunct="1">
              <a:defRPr/>
            </a:pPr>
            <a:r>
              <a:rPr lang="en-US" sz="3300" dirty="0">
                <a:solidFill>
                  <a:schemeClr val="accent1">
                    <a:lumMod val="25000"/>
                  </a:schemeClr>
                </a:solidFill>
                <a:latin typeface="Arial" pitchFamily="-111" charset="0"/>
                <a:ea typeface="+mn-ea"/>
              </a:rPr>
              <a:t>The scientific method is:</a:t>
            </a:r>
          </a:p>
        </p:txBody>
      </p:sp>
      <p:sp>
        <p:nvSpPr>
          <p:cNvPr id="5" name="TextBox 4">
            <a:extLst>
              <a:ext uri="{FF2B5EF4-FFF2-40B4-BE49-F238E27FC236}">
                <a16:creationId xmlns:a16="http://schemas.microsoft.com/office/drawing/2014/main" id="{0010BA57-60CD-50C9-4AD6-93EC43A75743}"/>
              </a:ext>
            </a:extLst>
          </p:cNvPr>
          <p:cNvSpPr txBox="1">
            <a:spLocks noChangeArrowheads="1"/>
          </p:cNvSpPr>
          <p:nvPr/>
        </p:nvSpPr>
        <p:spPr bwMode="auto">
          <a:xfrm>
            <a:off x="3505200" y="1905000"/>
            <a:ext cx="5638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dirty="0">
                <a:solidFill>
                  <a:srgbClr val="0000FF"/>
                </a:solidFill>
              </a:rPr>
              <a:t>A series of steps used by scientists to solve a problem or answer a question. </a:t>
            </a:r>
          </a:p>
        </p:txBody>
      </p:sp>
      <p:sp>
        <p:nvSpPr>
          <p:cNvPr id="6" name="TextBox 5">
            <a:extLst>
              <a:ext uri="{FF2B5EF4-FFF2-40B4-BE49-F238E27FC236}">
                <a16:creationId xmlns:a16="http://schemas.microsoft.com/office/drawing/2014/main" id="{E41F616D-99AE-21D3-4238-B7044FB55708}"/>
              </a:ext>
            </a:extLst>
          </p:cNvPr>
          <p:cNvSpPr txBox="1"/>
          <p:nvPr/>
        </p:nvSpPr>
        <p:spPr>
          <a:xfrm>
            <a:off x="3505200" y="2971800"/>
            <a:ext cx="5638800" cy="3416320"/>
          </a:xfrm>
          <a:prstGeom prst="rect">
            <a:avLst/>
          </a:prstGeom>
          <a:noFill/>
        </p:spPr>
        <p:txBody>
          <a:bodyPr>
            <a:spAutoFit/>
          </a:bodyPr>
          <a:lstStyle/>
          <a:p>
            <a:pPr eaLnBrk="1" hangingPunct="1">
              <a:defRPr/>
            </a:pPr>
            <a:r>
              <a:rPr lang="en-US" sz="2700" dirty="0">
                <a:solidFill>
                  <a:srgbClr val="660066"/>
                </a:solidFill>
                <a:latin typeface="Arial" pitchFamily="-111" charset="0"/>
                <a:ea typeface="+mn-ea"/>
              </a:rPr>
              <a:t>The Steps to the Scientific Method</a:t>
            </a:r>
          </a:p>
          <a:p>
            <a:pPr marL="342900" indent="-342900" eaLnBrk="1" hangingPunct="1">
              <a:buFont typeface="+mj-lt"/>
              <a:buAutoNum type="arabicPeriod"/>
              <a:defRPr/>
            </a:pPr>
            <a:r>
              <a:rPr lang="en-US" sz="2700" dirty="0">
                <a:solidFill>
                  <a:srgbClr val="FF0000"/>
                </a:solidFill>
                <a:latin typeface="Arial" pitchFamily="-111" charset="0"/>
                <a:ea typeface="+mn-ea"/>
              </a:rPr>
              <a:t>Observation</a:t>
            </a:r>
            <a:r>
              <a:rPr lang="en-US" sz="2700" dirty="0">
                <a:solidFill>
                  <a:srgbClr val="660066"/>
                </a:solidFill>
                <a:latin typeface="Arial" pitchFamily="-111" charset="0"/>
                <a:ea typeface="+mn-ea"/>
              </a:rPr>
              <a:t> / Asking a Question</a:t>
            </a:r>
          </a:p>
          <a:p>
            <a:pPr marL="342900" indent="-342900" eaLnBrk="1" hangingPunct="1">
              <a:buFont typeface="+mj-lt"/>
              <a:buAutoNum type="arabicPeriod"/>
              <a:defRPr/>
            </a:pPr>
            <a:r>
              <a:rPr lang="en-US" sz="2700" dirty="0">
                <a:solidFill>
                  <a:srgbClr val="660066"/>
                </a:solidFill>
                <a:latin typeface="Arial" pitchFamily="-111" charset="0"/>
                <a:ea typeface="+mn-ea"/>
              </a:rPr>
              <a:t>Form a </a:t>
            </a:r>
            <a:r>
              <a:rPr lang="en-US" sz="2700" dirty="0">
                <a:solidFill>
                  <a:srgbClr val="FF0000"/>
                </a:solidFill>
                <a:latin typeface="Arial" pitchFamily="-111" charset="0"/>
                <a:ea typeface="+mn-ea"/>
              </a:rPr>
              <a:t>Hypothesis</a:t>
            </a:r>
          </a:p>
          <a:p>
            <a:pPr marL="342900" indent="-342900" eaLnBrk="1" hangingPunct="1">
              <a:buFont typeface="+mj-lt"/>
              <a:buAutoNum type="arabicPeriod"/>
              <a:defRPr/>
            </a:pPr>
            <a:r>
              <a:rPr lang="en-US" sz="2700" dirty="0">
                <a:solidFill>
                  <a:srgbClr val="660066"/>
                </a:solidFill>
                <a:latin typeface="Arial" pitchFamily="-111" charset="0"/>
                <a:ea typeface="+mn-ea"/>
              </a:rPr>
              <a:t>Design a </a:t>
            </a:r>
            <a:r>
              <a:rPr lang="en-US" sz="2700" dirty="0">
                <a:solidFill>
                  <a:srgbClr val="FF0000"/>
                </a:solidFill>
                <a:latin typeface="Arial" pitchFamily="-111" charset="0"/>
                <a:ea typeface="+mn-ea"/>
              </a:rPr>
              <a:t>Controlled </a:t>
            </a:r>
            <a:r>
              <a:rPr lang="en-US" sz="2700" dirty="0" smtClean="0">
                <a:solidFill>
                  <a:srgbClr val="FF0000"/>
                </a:solidFill>
                <a:latin typeface="Arial" pitchFamily="-111" charset="0"/>
                <a:ea typeface="+mn-ea"/>
              </a:rPr>
              <a:t>Experiment </a:t>
            </a:r>
            <a:r>
              <a:rPr lang="en-US" sz="2700" dirty="0" smtClean="0">
                <a:solidFill>
                  <a:srgbClr val="660066"/>
                </a:solidFill>
                <a:latin typeface="Arial" pitchFamily="-111" charset="0"/>
              </a:rPr>
              <a:t>and collect data</a:t>
            </a:r>
            <a:endParaRPr lang="en-US" sz="2700" dirty="0">
              <a:solidFill>
                <a:srgbClr val="7030A0"/>
              </a:solidFill>
              <a:latin typeface="Arial" pitchFamily="-111" charset="0"/>
              <a:ea typeface="+mn-ea"/>
            </a:endParaRPr>
          </a:p>
          <a:p>
            <a:pPr marL="342900" indent="-342900" eaLnBrk="1" hangingPunct="1">
              <a:buFont typeface="+mj-lt"/>
              <a:buAutoNum type="arabicPeriod"/>
              <a:defRPr/>
            </a:pPr>
            <a:r>
              <a:rPr lang="en-US" sz="2700" dirty="0">
                <a:solidFill>
                  <a:srgbClr val="660066"/>
                </a:solidFill>
                <a:latin typeface="Arial" pitchFamily="-111" charset="0"/>
                <a:ea typeface="+mn-ea"/>
              </a:rPr>
              <a:t>Record and Analyze Results</a:t>
            </a:r>
          </a:p>
          <a:p>
            <a:pPr marL="342900" indent="-342900" eaLnBrk="1" hangingPunct="1">
              <a:buFont typeface="+mj-lt"/>
              <a:buAutoNum type="arabicPeriod"/>
              <a:defRPr/>
            </a:pPr>
            <a:r>
              <a:rPr lang="en-US" sz="2700" dirty="0">
                <a:solidFill>
                  <a:srgbClr val="660066"/>
                </a:solidFill>
                <a:latin typeface="Arial" pitchFamily="-111" charset="0"/>
                <a:ea typeface="+mn-ea"/>
              </a:rPr>
              <a:t>Draw </a:t>
            </a:r>
            <a:r>
              <a:rPr lang="en-US" sz="2700" dirty="0" smtClean="0">
                <a:solidFill>
                  <a:srgbClr val="660066"/>
                </a:solidFill>
                <a:latin typeface="Arial" pitchFamily="-111" charset="0"/>
                <a:ea typeface="+mn-ea"/>
              </a:rPr>
              <a:t>Conclusions</a:t>
            </a:r>
          </a:p>
          <a:p>
            <a:pPr marL="342900" indent="-342900" eaLnBrk="1" hangingPunct="1">
              <a:buFont typeface="+mj-lt"/>
              <a:buAutoNum type="arabicPeriod"/>
              <a:defRPr/>
            </a:pPr>
            <a:r>
              <a:rPr lang="en-US" sz="2700" dirty="0" smtClean="0">
                <a:solidFill>
                  <a:srgbClr val="660066"/>
                </a:solidFill>
                <a:latin typeface="Arial" pitchFamily="-111" charset="0"/>
                <a:ea typeface="+mn-ea"/>
              </a:rPr>
              <a:t>Retest</a:t>
            </a:r>
            <a:endParaRPr lang="en-US" sz="2700" dirty="0">
              <a:solidFill>
                <a:srgbClr val="660066"/>
              </a:solidFill>
              <a:latin typeface="Arial" pitchFamily="-111"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DA25922-1240-7C6D-CE6B-0D29C4534A14}"/>
              </a:ext>
            </a:extLst>
          </p:cNvPr>
          <p:cNvCxnSpPr>
            <a:cxnSpLocks noChangeShapeType="1"/>
          </p:cNvCxnSpPr>
          <p:nvPr/>
        </p:nvCxnSpPr>
        <p:spPr bwMode="auto">
          <a:xfrm rot="5400000">
            <a:off x="305594" y="3428206"/>
            <a:ext cx="6858000" cy="1588"/>
          </a:xfrm>
          <a:prstGeom prst="line">
            <a:avLst/>
          </a:prstGeom>
          <a:noFill/>
          <a:ln w="38100">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cxnSp>
      <p:sp>
        <p:nvSpPr>
          <p:cNvPr id="10243" name="TextBox 4">
            <a:extLst>
              <a:ext uri="{FF2B5EF4-FFF2-40B4-BE49-F238E27FC236}">
                <a16:creationId xmlns:a16="http://schemas.microsoft.com/office/drawing/2014/main" id="{1470590C-BF2B-8A05-1769-985756A7CB62}"/>
              </a:ext>
            </a:extLst>
          </p:cNvPr>
          <p:cNvSpPr txBox="1">
            <a:spLocks noChangeArrowheads="1"/>
          </p:cNvSpPr>
          <p:nvPr/>
        </p:nvSpPr>
        <p:spPr bwMode="auto">
          <a:xfrm>
            <a:off x="0" y="0"/>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100" b="1"/>
              <a:t>Step 1: </a:t>
            </a:r>
          </a:p>
          <a:p>
            <a:pPr algn="ctr" eaLnBrk="1" hangingPunct="1"/>
            <a:r>
              <a:rPr lang="en-US" altLang="en-US" sz="2100" b="1"/>
              <a:t>Observation / Asking a Question</a:t>
            </a:r>
            <a:endParaRPr lang="en-US" altLang="en-US" sz="2100"/>
          </a:p>
          <a:p>
            <a:pPr algn="ctr" eaLnBrk="1" hangingPunct="1"/>
            <a:endParaRPr lang="en-US" altLang="en-US" sz="2100"/>
          </a:p>
        </p:txBody>
      </p:sp>
      <p:sp>
        <p:nvSpPr>
          <p:cNvPr id="7" name="TextBox 6">
            <a:extLst>
              <a:ext uri="{FF2B5EF4-FFF2-40B4-BE49-F238E27FC236}">
                <a16:creationId xmlns:a16="http://schemas.microsoft.com/office/drawing/2014/main" id="{B65935E1-4384-472C-900B-8E6760B56221}"/>
              </a:ext>
            </a:extLst>
          </p:cNvPr>
          <p:cNvSpPr txBox="1">
            <a:spLocks noChangeArrowheads="1"/>
          </p:cNvSpPr>
          <p:nvPr/>
        </p:nvSpPr>
        <p:spPr bwMode="auto">
          <a:xfrm>
            <a:off x="3733800" y="0"/>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300" b="1"/>
              <a:t>Step 2:  Form a Hypothesis</a:t>
            </a:r>
            <a:endParaRPr lang="en-US" altLang="en-US" sz="2300"/>
          </a:p>
          <a:p>
            <a:pPr algn="ctr" eaLnBrk="1" hangingPunct="1"/>
            <a:endParaRPr lang="en-US" altLang="en-US" sz="2300"/>
          </a:p>
        </p:txBody>
      </p:sp>
      <p:sp>
        <p:nvSpPr>
          <p:cNvPr id="8" name="TextBox 7">
            <a:extLst>
              <a:ext uri="{FF2B5EF4-FFF2-40B4-BE49-F238E27FC236}">
                <a16:creationId xmlns:a16="http://schemas.microsoft.com/office/drawing/2014/main" id="{A735399E-3EB4-5152-D1BC-57FE85D6B4F9}"/>
              </a:ext>
            </a:extLst>
          </p:cNvPr>
          <p:cNvSpPr txBox="1">
            <a:spLocks noChangeArrowheads="1"/>
          </p:cNvSpPr>
          <p:nvPr/>
        </p:nvSpPr>
        <p:spPr bwMode="auto">
          <a:xfrm>
            <a:off x="0" y="1143000"/>
            <a:ext cx="3581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500">
                <a:solidFill>
                  <a:srgbClr val="0000FF"/>
                </a:solidFill>
              </a:rPr>
              <a:t>A problem or a question must first be identified.  </a:t>
            </a:r>
          </a:p>
          <a:p>
            <a:pPr eaLnBrk="1" hangingPunct="1"/>
            <a:endParaRPr lang="en-US" altLang="en-US" sz="2500">
              <a:solidFill>
                <a:srgbClr val="0000FF"/>
              </a:solidFill>
            </a:endParaRPr>
          </a:p>
        </p:txBody>
      </p:sp>
      <p:sp>
        <p:nvSpPr>
          <p:cNvPr id="9" name="TextBox 8">
            <a:extLst>
              <a:ext uri="{FF2B5EF4-FFF2-40B4-BE49-F238E27FC236}">
                <a16:creationId xmlns:a16="http://schemas.microsoft.com/office/drawing/2014/main" id="{54CD5CF1-9423-1E5F-28CB-EA01C1A741F7}"/>
              </a:ext>
            </a:extLst>
          </p:cNvPr>
          <p:cNvSpPr txBox="1">
            <a:spLocks noChangeArrowheads="1"/>
          </p:cNvSpPr>
          <p:nvPr/>
        </p:nvSpPr>
        <p:spPr bwMode="auto">
          <a:xfrm>
            <a:off x="0" y="3886200"/>
            <a:ext cx="35814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100">
                <a:solidFill>
                  <a:srgbClr val="0000FF"/>
                </a:solidFill>
              </a:rPr>
              <a:t>How much water can a root hair absorb?  </a:t>
            </a:r>
          </a:p>
          <a:p>
            <a:pPr eaLnBrk="1" hangingPunct="1"/>
            <a:endParaRPr lang="en-US" altLang="en-US" sz="2100">
              <a:solidFill>
                <a:srgbClr val="0000FF"/>
              </a:solidFill>
            </a:endParaRPr>
          </a:p>
          <a:p>
            <a:pPr eaLnBrk="1" hangingPunct="1"/>
            <a:r>
              <a:rPr lang="en-US" altLang="en-US" sz="2100">
                <a:solidFill>
                  <a:srgbClr val="0000FF"/>
                </a:solidFill>
              </a:rPr>
              <a:t>Why does a plant stem bend toward the light?  </a:t>
            </a:r>
          </a:p>
          <a:p>
            <a:pPr eaLnBrk="1" hangingPunct="1"/>
            <a:endParaRPr lang="en-US" altLang="en-US" sz="2100">
              <a:solidFill>
                <a:srgbClr val="0000FF"/>
              </a:solidFill>
            </a:endParaRPr>
          </a:p>
          <a:p>
            <a:pPr eaLnBrk="1" hangingPunct="1"/>
            <a:r>
              <a:rPr lang="en-US" altLang="en-US" sz="2100">
                <a:solidFill>
                  <a:srgbClr val="0000FF"/>
                </a:solidFill>
              </a:rPr>
              <a:t>What effect does temperature have on heart rate?</a:t>
            </a:r>
          </a:p>
          <a:p>
            <a:pPr eaLnBrk="1" hangingPunct="1"/>
            <a:endParaRPr lang="en-US" altLang="en-US" sz="2100">
              <a:solidFill>
                <a:srgbClr val="0000FF"/>
              </a:solidFill>
            </a:endParaRPr>
          </a:p>
        </p:txBody>
      </p:sp>
      <p:pic>
        <p:nvPicPr>
          <p:cNvPr id="10247" name="Picture 9" descr="question.jpeg">
            <a:extLst>
              <a:ext uri="{FF2B5EF4-FFF2-40B4-BE49-F238E27FC236}">
                <a16:creationId xmlns:a16="http://schemas.microsoft.com/office/drawing/2014/main" id="{0DCD3886-2021-E13F-6A20-3B2FE2D02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15922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E68A2D30-D98A-E867-D8BE-15E92283DD7C}"/>
              </a:ext>
            </a:extLst>
          </p:cNvPr>
          <p:cNvSpPr txBox="1">
            <a:spLocks noChangeArrowheads="1"/>
          </p:cNvSpPr>
          <p:nvPr/>
        </p:nvSpPr>
        <p:spPr bwMode="auto">
          <a:xfrm>
            <a:off x="4038600" y="609600"/>
            <a:ext cx="48006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3900"/>
              <a:t>Hypothesis</a:t>
            </a:r>
          </a:p>
        </p:txBody>
      </p:sp>
      <p:pic>
        <p:nvPicPr>
          <p:cNvPr id="10249" name="Picture 11" descr="images.jpeg">
            <a:extLst>
              <a:ext uri="{FF2B5EF4-FFF2-40B4-BE49-F238E27FC236}">
                <a16:creationId xmlns:a16="http://schemas.microsoft.com/office/drawing/2014/main" id="{2462B165-F3AF-1834-8909-23B8263A23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
            <a:ext cx="1931988"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650365D-0E93-D69D-77B9-DBECE20162FA}"/>
              </a:ext>
            </a:extLst>
          </p:cNvPr>
          <p:cNvSpPr txBox="1">
            <a:spLocks noChangeArrowheads="1"/>
          </p:cNvSpPr>
          <p:nvPr/>
        </p:nvSpPr>
        <p:spPr bwMode="auto">
          <a:xfrm>
            <a:off x="3810000" y="1295400"/>
            <a:ext cx="33528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500" dirty="0">
                <a:solidFill>
                  <a:srgbClr val="FF0000"/>
                </a:solidFill>
              </a:rPr>
              <a:t>A </a:t>
            </a:r>
            <a:r>
              <a:rPr lang="en-US" altLang="en-US" sz="2500" dirty="0">
                <a:solidFill>
                  <a:srgbClr val="7030A0"/>
                </a:solidFill>
              </a:rPr>
              <a:t>testable</a:t>
            </a:r>
            <a:r>
              <a:rPr lang="en-US" altLang="en-US" sz="2500" dirty="0">
                <a:solidFill>
                  <a:srgbClr val="FF0000"/>
                </a:solidFill>
              </a:rPr>
              <a:t> prediction to the question or problem. </a:t>
            </a:r>
          </a:p>
        </p:txBody>
      </p:sp>
      <p:sp>
        <p:nvSpPr>
          <p:cNvPr id="14" name="TextBox 13">
            <a:extLst>
              <a:ext uri="{FF2B5EF4-FFF2-40B4-BE49-F238E27FC236}">
                <a16:creationId xmlns:a16="http://schemas.microsoft.com/office/drawing/2014/main" id="{4CCF2818-2849-7644-B47E-1E824FCA6911}"/>
              </a:ext>
            </a:extLst>
          </p:cNvPr>
          <p:cNvSpPr txBox="1">
            <a:spLocks noChangeArrowheads="1"/>
          </p:cNvSpPr>
          <p:nvPr/>
        </p:nvSpPr>
        <p:spPr bwMode="auto">
          <a:xfrm>
            <a:off x="3810000" y="2590800"/>
            <a:ext cx="5334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600" dirty="0">
                <a:solidFill>
                  <a:srgbClr val="2BC631"/>
                </a:solidFill>
              </a:rPr>
              <a:t>It is simply a prediction and has not yet </a:t>
            </a:r>
            <a:r>
              <a:rPr lang="en-US" altLang="en-US" sz="2600" dirty="0" smtClean="0">
                <a:solidFill>
                  <a:srgbClr val="2BC631"/>
                </a:solidFill>
              </a:rPr>
              <a:t>been proven or disproven.</a:t>
            </a:r>
            <a:r>
              <a:rPr lang="en-US" altLang="en-US" sz="2600" dirty="0" smtClean="0">
                <a:solidFill>
                  <a:srgbClr val="262626"/>
                </a:solidFill>
              </a:rPr>
              <a:t>  </a:t>
            </a:r>
            <a:endParaRPr lang="en-US" altLang="en-US" sz="2600" dirty="0">
              <a:solidFill>
                <a:srgbClr val="262626"/>
              </a:solidFill>
            </a:endParaRPr>
          </a:p>
          <a:p>
            <a:pPr eaLnBrk="1" hangingPunct="1"/>
            <a:endParaRPr lang="en-US" altLang="en-US" sz="2600" dirty="0">
              <a:solidFill>
                <a:srgbClr val="2BC631"/>
              </a:solidFill>
            </a:endParaRPr>
          </a:p>
        </p:txBody>
      </p:sp>
      <p:pic>
        <p:nvPicPr>
          <p:cNvPr id="10252" name="Picture 14" descr="9840542.jpg">
            <a:extLst>
              <a:ext uri="{FF2B5EF4-FFF2-40B4-BE49-F238E27FC236}">
                <a16:creationId xmlns:a16="http://schemas.microsoft.com/office/drawing/2014/main" id="{6768F09C-F1E3-178F-20A8-C53A2C017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57600"/>
            <a:ext cx="2066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7EF1C22-FFCB-A1AC-AAD7-E176360B3A27}"/>
              </a:ext>
            </a:extLst>
          </p:cNvPr>
          <p:cNvSpPr txBox="1"/>
          <p:nvPr/>
        </p:nvSpPr>
        <p:spPr>
          <a:xfrm>
            <a:off x="6019800" y="3657601"/>
            <a:ext cx="3124200" cy="327782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2300" dirty="0">
                <a:solidFill>
                  <a:srgbClr val="FF6600"/>
                </a:solidFill>
              </a:rPr>
              <a:t>It must be stated in a way that is testable.  </a:t>
            </a:r>
          </a:p>
          <a:p>
            <a:pPr eaLnBrk="1" hangingPunct="1">
              <a:defRPr/>
            </a:pPr>
            <a:r>
              <a:rPr lang="en-US" altLang="en-US" sz="2300" dirty="0">
                <a:solidFill>
                  <a:srgbClr val="FF6600"/>
                </a:solidFill>
              </a:rPr>
              <a:t>A statement is considered “testable” if </a:t>
            </a:r>
            <a:r>
              <a:rPr lang="en-US" altLang="en-US" sz="2300" b="1" dirty="0">
                <a:solidFill>
                  <a:srgbClr val="FF6600"/>
                </a:solidFill>
              </a:rPr>
              <a:t>evidence</a:t>
            </a:r>
            <a:r>
              <a:rPr lang="en-US" altLang="en-US" sz="2300" dirty="0">
                <a:solidFill>
                  <a:srgbClr val="FF6600"/>
                </a:solidFill>
              </a:rPr>
              <a:t> can be collected that either does or does not support it.</a:t>
            </a:r>
          </a:p>
          <a:p>
            <a:pPr eaLnBrk="1" hangingPunct="1">
              <a:defRPr/>
            </a:pPr>
            <a:endParaRPr lang="en-US" altLang="en-US" sz="2300" dirty="0">
              <a:solidFill>
                <a:srgbClr val="FF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6A0B7D-CAFE-1B14-B649-C743DD66483B}"/>
              </a:ext>
            </a:extLst>
          </p:cNvPr>
          <p:cNvSpPr txBox="1">
            <a:spLocks noChangeArrowheads="1"/>
          </p:cNvSpPr>
          <p:nvPr/>
        </p:nvSpPr>
        <p:spPr bwMode="auto">
          <a:xfrm>
            <a:off x="3581400" y="0"/>
            <a:ext cx="556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a:t>Step 3:  Designing a Controlled Experiment</a:t>
            </a:r>
            <a:endParaRPr lang="en-US" altLang="en-US" sz="2800"/>
          </a:p>
          <a:p>
            <a:pPr algn="ctr" eaLnBrk="1" hangingPunct="1"/>
            <a:endParaRPr lang="en-US" altLang="en-US" sz="2800"/>
          </a:p>
        </p:txBody>
      </p:sp>
      <p:sp>
        <p:nvSpPr>
          <p:cNvPr id="4" name="TextBox 3">
            <a:extLst>
              <a:ext uri="{FF2B5EF4-FFF2-40B4-BE49-F238E27FC236}">
                <a16:creationId xmlns:a16="http://schemas.microsoft.com/office/drawing/2014/main" id="{5632C05E-E88B-9BC5-12BC-82B2306D712E}"/>
              </a:ext>
            </a:extLst>
          </p:cNvPr>
          <p:cNvSpPr txBox="1">
            <a:spLocks noChangeArrowheads="1"/>
          </p:cNvSpPr>
          <p:nvPr/>
        </p:nvSpPr>
        <p:spPr bwMode="auto">
          <a:xfrm>
            <a:off x="2667000" y="1066800"/>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1.  The factors in an experiment that can be changed are called </a:t>
            </a:r>
            <a:r>
              <a:rPr lang="en-US" altLang="en-US" sz="1600" u="sng">
                <a:solidFill>
                  <a:srgbClr val="FF6600"/>
                </a:solidFill>
              </a:rPr>
              <a:t>variables</a:t>
            </a:r>
            <a:r>
              <a:rPr lang="en-US" altLang="en-US" sz="1600">
                <a:solidFill>
                  <a:srgbClr val="FF6600"/>
                </a:solidFill>
              </a:rPr>
              <a:t>.</a:t>
            </a:r>
            <a:r>
              <a:rPr lang="en-US" altLang="en-US" sz="1600"/>
              <a:t>   Some example of variables would be:  changing the temperature, the amount of light present, time, concentration of solutions used.</a:t>
            </a:r>
          </a:p>
          <a:p>
            <a:pPr eaLnBrk="1" hangingPunct="1"/>
            <a:endParaRPr lang="en-US" altLang="en-US" sz="1600"/>
          </a:p>
        </p:txBody>
      </p:sp>
      <p:sp>
        <p:nvSpPr>
          <p:cNvPr id="5" name="TextBox 4">
            <a:extLst>
              <a:ext uri="{FF2B5EF4-FFF2-40B4-BE49-F238E27FC236}">
                <a16:creationId xmlns:a16="http://schemas.microsoft.com/office/drawing/2014/main" id="{15C167D7-0B10-36E4-4D16-3E41864CA2E4}"/>
              </a:ext>
            </a:extLst>
          </p:cNvPr>
          <p:cNvSpPr txBox="1">
            <a:spLocks noChangeArrowheads="1"/>
          </p:cNvSpPr>
          <p:nvPr/>
        </p:nvSpPr>
        <p:spPr bwMode="auto">
          <a:xfrm>
            <a:off x="2667000" y="2133600"/>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2.  A controlled experiment works with </a:t>
            </a:r>
            <a:r>
              <a:rPr lang="en-US" altLang="en-US" sz="1600" u="sng">
                <a:solidFill>
                  <a:srgbClr val="FF6600"/>
                </a:solidFill>
              </a:rPr>
              <a:t>one variable at a time</a:t>
            </a:r>
            <a:r>
              <a:rPr lang="en-US" altLang="en-US" sz="1600">
                <a:solidFill>
                  <a:srgbClr val="FF6600"/>
                </a:solidFill>
              </a:rPr>
              <a:t>.  </a:t>
            </a:r>
            <a:r>
              <a:rPr lang="en-US" altLang="en-US" sz="1600"/>
              <a:t>If several variables were changed at the same time, the scientist would not know which variable was responsible for the observed results.</a:t>
            </a:r>
          </a:p>
          <a:p>
            <a:pPr eaLnBrk="1" hangingPunct="1"/>
            <a:endParaRPr lang="en-US" altLang="en-US" sz="1600"/>
          </a:p>
        </p:txBody>
      </p:sp>
      <p:sp>
        <p:nvSpPr>
          <p:cNvPr id="7" name="TextBox 6">
            <a:extLst>
              <a:ext uri="{FF2B5EF4-FFF2-40B4-BE49-F238E27FC236}">
                <a16:creationId xmlns:a16="http://schemas.microsoft.com/office/drawing/2014/main" id="{C3208D94-6A55-5EBA-28ED-D32EF41AB823}"/>
              </a:ext>
            </a:extLst>
          </p:cNvPr>
          <p:cNvSpPr txBox="1">
            <a:spLocks noChangeArrowheads="1"/>
          </p:cNvSpPr>
          <p:nvPr/>
        </p:nvSpPr>
        <p:spPr bwMode="auto">
          <a:xfrm>
            <a:off x="0" y="32766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3.  In a </a:t>
            </a:r>
            <a:r>
              <a:rPr lang="en-US" altLang="en-US" sz="1600">
                <a:solidFill>
                  <a:srgbClr val="FF6600"/>
                </a:solidFill>
              </a:rPr>
              <a:t>“</a:t>
            </a:r>
            <a:r>
              <a:rPr lang="en-US" altLang="ja-JP" sz="1600" u="sng">
                <a:solidFill>
                  <a:srgbClr val="FF6600"/>
                </a:solidFill>
              </a:rPr>
              <a:t>controlled experiment</a:t>
            </a:r>
            <a:r>
              <a:rPr lang="en-US" altLang="en-US" sz="1600">
                <a:solidFill>
                  <a:srgbClr val="FF6600"/>
                </a:solidFill>
              </a:rPr>
              <a:t>”</a:t>
            </a:r>
            <a:r>
              <a:rPr lang="en-US" altLang="ja-JP" sz="1600">
                <a:solidFill>
                  <a:srgbClr val="FF6600"/>
                </a:solidFill>
              </a:rPr>
              <a:t> </a:t>
            </a:r>
            <a:r>
              <a:rPr lang="en-US" altLang="ja-JP" sz="1600"/>
              <a:t>only one variable is changed at a time.  All other variables should be unchanged or </a:t>
            </a:r>
            <a:r>
              <a:rPr lang="en-US" altLang="en-US" sz="1600"/>
              <a:t>“</a:t>
            </a:r>
            <a:r>
              <a:rPr lang="en-US" altLang="ja-JP" sz="1600"/>
              <a:t>controlled</a:t>
            </a:r>
            <a:r>
              <a:rPr lang="en-US" altLang="en-US" sz="1600"/>
              <a:t>”</a:t>
            </a:r>
            <a:r>
              <a:rPr lang="en-US" altLang="ja-JP" sz="1600"/>
              <a:t>.</a:t>
            </a:r>
          </a:p>
          <a:p>
            <a:pPr eaLnBrk="1" hangingPunct="1"/>
            <a:endParaRPr lang="en-US" altLang="en-US" sz="1600"/>
          </a:p>
        </p:txBody>
      </p:sp>
      <p:sp>
        <p:nvSpPr>
          <p:cNvPr id="8" name="TextBox 7">
            <a:extLst>
              <a:ext uri="{FF2B5EF4-FFF2-40B4-BE49-F238E27FC236}">
                <a16:creationId xmlns:a16="http://schemas.microsoft.com/office/drawing/2014/main" id="{6DFC9C08-6E2C-FD70-74AC-EBE42A5057C5}"/>
              </a:ext>
            </a:extLst>
          </p:cNvPr>
          <p:cNvSpPr txBox="1">
            <a:spLocks noChangeArrowheads="1"/>
          </p:cNvSpPr>
          <p:nvPr/>
        </p:nvSpPr>
        <p:spPr bwMode="auto">
          <a:xfrm>
            <a:off x="0" y="39624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4.  An experiment is based on the comparison between a ____________ with an ________________.</a:t>
            </a:r>
          </a:p>
          <a:p>
            <a:pPr eaLnBrk="1" hangingPunct="1"/>
            <a:endParaRPr lang="en-US" altLang="en-US"/>
          </a:p>
        </p:txBody>
      </p:sp>
      <p:sp>
        <p:nvSpPr>
          <p:cNvPr id="9" name="TextBox 8">
            <a:extLst>
              <a:ext uri="{FF2B5EF4-FFF2-40B4-BE49-F238E27FC236}">
                <a16:creationId xmlns:a16="http://schemas.microsoft.com/office/drawing/2014/main" id="{A438CAA0-50B8-5F42-6DBB-B1936F2B8859}"/>
              </a:ext>
            </a:extLst>
          </p:cNvPr>
          <p:cNvSpPr txBox="1">
            <a:spLocks noChangeArrowheads="1"/>
          </p:cNvSpPr>
          <p:nvPr/>
        </p:nvSpPr>
        <p:spPr bwMode="auto">
          <a:xfrm>
            <a:off x="5943600" y="3962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6600"/>
                </a:solidFill>
              </a:rPr>
              <a:t>control group</a:t>
            </a:r>
          </a:p>
        </p:txBody>
      </p:sp>
      <p:sp>
        <p:nvSpPr>
          <p:cNvPr id="10" name="TextBox 9">
            <a:extLst>
              <a:ext uri="{FF2B5EF4-FFF2-40B4-BE49-F238E27FC236}">
                <a16:creationId xmlns:a16="http://schemas.microsoft.com/office/drawing/2014/main" id="{5F9CF2D6-E7E5-DDD3-1FDF-924506B14F43}"/>
              </a:ext>
            </a:extLst>
          </p:cNvPr>
          <p:cNvSpPr txBox="1">
            <a:spLocks noChangeArrowheads="1"/>
          </p:cNvSpPr>
          <p:nvPr/>
        </p:nvSpPr>
        <p:spPr bwMode="auto">
          <a:xfrm>
            <a:off x="304800" y="41910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solidFill>
                  <a:srgbClr val="FF6600"/>
                </a:solidFill>
              </a:rPr>
              <a:t>experimental group</a:t>
            </a:r>
          </a:p>
        </p:txBody>
      </p:sp>
      <p:sp>
        <p:nvSpPr>
          <p:cNvPr id="11" name="TextBox 10">
            <a:extLst>
              <a:ext uri="{FF2B5EF4-FFF2-40B4-BE49-F238E27FC236}">
                <a16:creationId xmlns:a16="http://schemas.microsoft.com/office/drawing/2014/main" id="{AE3B5A74-B40D-2239-DC90-DAA83F4C9F21}"/>
              </a:ext>
            </a:extLst>
          </p:cNvPr>
          <p:cNvSpPr txBox="1">
            <a:spLocks noChangeArrowheads="1"/>
          </p:cNvSpPr>
          <p:nvPr/>
        </p:nvSpPr>
        <p:spPr bwMode="auto">
          <a:xfrm>
            <a:off x="990600" y="4648200"/>
            <a:ext cx="685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dirty="0"/>
              <a:t>a)  These two groups are </a:t>
            </a:r>
            <a:r>
              <a:rPr lang="en-US" altLang="en-US" b="1" dirty="0"/>
              <a:t>identical </a:t>
            </a:r>
            <a:r>
              <a:rPr lang="en-US" altLang="en-US" dirty="0"/>
              <a:t>except for one factor.</a:t>
            </a:r>
          </a:p>
          <a:p>
            <a:pPr eaLnBrk="1" hangingPunct="1"/>
            <a:r>
              <a:rPr lang="en-US" altLang="en-US" dirty="0"/>
              <a:t>b)  The control group serves as the </a:t>
            </a:r>
            <a:r>
              <a:rPr lang="en-US" altLang="en-US" dirty="0">
                <a:solidFill>
                  <a:srgbClr val="FF0000"/>
                </a:solidFill>
              </a:rPr>
              <a:t>comparison</a:t>
            </a:r>
            <a:r>
              <a:rPr lang="en-US" altLang="en-US" dirty="0"/>
              <a:t>.  It is the same as the experiment group, except that the one variable that is being tested is removed.</a:t>
            </a:r>
          </a:p>
          <a:p>
            <a:pPr eaLnBrk="1" hangingPunct="1"/>
            <a:r>
              <a:rPr lang="en-US" altLang="en-US" dirty="0"/>
              <a:t>c)  The experimental group </a:t>
            </a:r>
            <a:r>
              <a:rPr lang="en-US" altLang="en-US" b="1" dirty="0"/>
              <a:t>shows the effect</a:t>
            </a:r>
            <a:r>
              <a:rPr lang="en-US" altLang="en-US" dirty="0"/>
              <a:t> of the variable that is being tested.</a:t>
            </a:r>
          </a:p>
          <a:p>
            <a:pPr eaLnBrk="1" hangingPunct="1"/>
            <a:endParaRPr lang="en-US" altLang="en-US" dirty="0"/>
          </a:p>
        </p:txBody>
      </p:sp>
      <p:pic>
        <p:nvPicPr>
          <p:cNvPr id="11274" name="Picture 11" descr="MC900287501.WMF">
            <a:extLst>
              <a:ext uri="{FF2B5EF4-FFF2-40B4-BE49-F238E27FC236}">
                <a16:creationId xmlns:a16="http://schemas.microsoft.com/office/drawing/2014/main" id="{81065264-5CD2-0929-64D8-778E205386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198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3245492.jpg">
            <a:extLst>
              <a:ext uri="{FF2B5EF4-FFF2-40B4-BE49-F238E27FC236}">
                <a16:creationId xmlns:a16="http://schemas.microsoft.com/office/drawing/2014/main" id="{DCB999CD-DE66-0CFC-20B4-D3FF618537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210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2">
            <a:extLst>
              <a:ext uri="{FF2B5EF4-FFF2-40B4-BE49-F238E27FC236}">
                <a16:creationId xmlns:a16="http://schemas.microsoft.com/office/drawing/2014/main" id="{38A65A14-46A7-DBB5-5D2F-17032EFBD17E}"/>
              </a:ext>
            </a:extLst>
          </p:cNvPr>
          <p:cNvSpPr txBox="1">
            <a:spLocks noChangeArrowheads="1"/>
          </p:cNvSpPr>
          <p:nvPr/>
        </p:nvSpPr>
        <p:spPr bwMode="auto">
          <a:xfrm>
            <a:off x="3886200" y="228600"/>
            <a:ext cx="48768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200" dirty="0">
                <a:solidFill>
                  <a:srgbClr val="FF0000"/>
                </a:solidFill>
              </a:rPr>
              <a:t>Example:</a:t>
            </a:r>
            <a:r>
              <a:rPr lang="en-US" altLang="en-US" sz="2200" dirty="0"/>
              <a:t>  In order to test the effectiveness of a new </a:t>
            </a:r>
            <a:r>
              <a:rPr lang="en-US" altLang="en-US" sz="2200" dirty="0" smtClean="0"/>
              <a:t>medicine, </a:t>
            </a:r>
            <a:r>
              <a:rPr lang="en-US" altLang="en-US" sz="2200" dirty="0"/>
              <a:t>50 volunteers are selected and divided into two groups.  One group will be the control group and the other will be the experimental group.  Both groups are given a pill to take that is identical in size, shape, color and texture.  </a:t>
            </a:r>
          </a:p>
          <a:p>
            <a:pPr eaLnBrk="1" hangingPunct="1"/>
            <a:endParaRPr lang="en-US" altLang="en-US" sz="2200" dirty="0"/>
          </a:p>
        </p:txBody>
      </p:sp>
      <p:sp>
        <p:nvSpPr>
          <p:cNvPr id="5" name="TextBox 4">
            <a:extLst>
              <a:ext uri="{FF2B5EF4-FFF2-40B4-BE49-F238E27FC236}">
                <a16:creationId xmlns:a16="http://schemas.microsoft.com/office/drawing/2014/main" id="{0905E554-7337-39A0-A9B5-689B48E9ACC4}"/>
              </a:ext>
            </a:extLst>
          </p:cNvPr>
          <p:cNvSpPr txBox="1">
            <a:spLocks noChangeArrowheads="1"/>
          </p:cNvSpPr>
          <p:nvPr/>
        </p:nvSpPr>
        <p:spPr bwMode="auto">
          <a:xfrm>
            <a:off x="0" y="3886200"/>
            <a:ext cx="4953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200" b="1">
                <a:solidFill>
                  <a:srgbClr val="CB3BAE"/>
                </a:solidFill>
              </a:rPr>
              <a:t>Describe the control group.</a:t>
            </a:r>
          </a:p>
          <a:p>
            <a:pPr eaLnBrk="1" hangingPunct="1"/>
            <a:r>
              <a:rPr lang="en-US" altLang="en-US" sz="2200" b="1">
                <a:solidFill>
                  <a:srgbClr val="CB3BAE"/>
                </a:solidFill>
              </a:rPr>
              <a:t> </a:t>
            </a:r>
          </a:p>
          <a:p>
            <a:pPr eaLnBrk="1" hangingPunct="1"/>
            <a:r>
              <a:rPr lang="en-US" altLang="en-US" sz="2200" b="1">
                <a:solidFill>
                  <a:srgbClr val="CB3BAE"/>
                </a:solidFill>
              </a:rPr>
              <a:t>Describe the experimental group.</a:t>
            </a:r>
          </a:p>
          <a:p>
            <a:pPr eaLnBrk="1" hangingPunct="1"/>
            <a:r>
              <a:rPr lang="en-US" altLang="en-US" sz="2200" b="1">
                <a:solidFill>
                  <a:srgbClr val="CB3BAE"/>
                </a:solidFill>
              </a:rPr>
              <a:t> </a:t>
            </a:r>
          </a:p>
          <a:p>
            <a:pPr eaLnBrk="1" hangingPunct="1"/>
            <a:r>
              <a:rPr lang="en-US" altLang="en-US" sz="2200" b="1">
                <a:solidFill>
                  <a:srgbClr val="CB3BAE"/>
                </a:solidFill>
              </a:rPr>
              <a:t>What variables are kept constant? </a:t>
            </a:r>
          </a:p>
          <a:p>
            <a:pPr eaLnBrk="1" hangingPunct="1"/>
            <a:r>
              <a:rPr lang="en-US" altLang="en-US" sz="2200" b="1">
                <a:solidFill>
                  <a:srgbClr val="CB3BAE"/>
                </a:solidFill>
              </a:rPr>
              <a:t> </a:t>
            </a:r>
          </a:p>
          <a:p>
            <a:pPr eaLnBrk="1" hangingPunct="1"/>
            <a:r>
              <a:rPr lang="en-US" altLang="en-US" sz="2200" b="1">
                <a:solidFill>
                  <a:srgbClr val="CB3BAE"/>
                </a:solidFill>
              </a:rPr>
              <a:t>What variable is being changed? </a:t>
            </a:r>
          </a:p>
        </p:txBody>
      </p:sp>
      <p:sp>
        <p:nvSpPr>
          <p:cNvPr id="6" name="TextBox 5">
            <a:extLst>
              <a:ext uri="{FF2B5EF4-FFF2-40B4-BE49-F238E27FC236}">
                <a16:creationId xmlns:a16="http://schemas.microsoft.com/office/drawing/2014/main" id="{65D9F64B-E067-2190-D0FC-4715B9DF5282}"/>
              </a:ext>
            </a:extLst>
          </p:cNvPr>
          <p:cNvSpPr txBox="1">
            <a:spLocks noChangeArrowheads="1"/>
          </p:cNvSpPr>
          <p:nvPr/>
        </p:nvSpPr>
        <p:spPr bwMode="auto">
          <a:xfrm>
            <a:off x="4114800" y="3581400"/>
            <a:ext cx="5029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0000FF"/>
                </a:solidFill>
              </a:rPr>
              <a:t>Even though the volunteers are given identical looking pills, the control group will not actually receive the </a:t>
            </a:r>
            <a:r>
              <a:rPr lang="en-US" altLang="en-US" b="1" dirty="0" smtClean="0">
                <a:solidFill>
                  <a:srgbClr val="0000FF"/>
                </a:solidFill>
              </a:rPr>
              <a:t>medicine.</a:t>
            </a:r>
            <a:endParaRPr lang="en-US" altLang="en-US" b="1" dirty="0">
              <a:solidFill>
                <a:srgbClr val="0000FF"/>
              </a:solidFill>
            </a:endParaRPr>
          </a:p>
        </p:txBody>
      </p:sp>
      <p:sp>
        <p:nvSpPr>
          <p:cNvPr id="7" name="TextBox 6">
            <a:extLst>
              <a:ext uri="{FF2B5EF4-FFF2-40B4-BE49-F238E27FC236}">
                <a16:creationId xmlns:a16="http://schemas.microsoft.com/office/drawing/2014/main" id="{2DB68E74-FD8B-89C2-F255-6ACBF1B7AB2E}"/>
              </a:ext>
            </a:extLst>
          </p:cNvPr>
          <p:cNvSpPr txBox="1">
            <a:spLocks noChangeArrowheads="1"/>
          </p:cNvSpPr>
          <p:nvPr/>
        </p:nvSpPr>
        <p:spPr bwMode="auto">
          <a:xfrm>
            <a:off x="4876800" y="46482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FF0000"/>
                </a:solidFill>
              </a:rPr>
              <a:t>This group will receive </a:t>
            </a:r>
            <a:r>
              <a:rPr lang="en-US" altLang="en-US" b="1">
                <a:solidFill>
                  <a:srgbClr val="FF0000"/>
                </a:solidFill>
              </a:rPr>
              <a:t>the </a:t>
            </a:r>
            <a:r>
              <a:rPr lang="en-US" altLang="en-US" b="1" smtClean="0">
                <a:solidFill>
                  <a:srgbClr val="FF0000"/>
                </a:solidFill>
              </a:rPr>
              <a:t>medicine.</a:t>
            </a:r>
            <a:endParaRPr lang="en-US" altLang="en-US" b="1" dirty="0">
              <a:solidFill>
                <a:srgbClr val="FF0000"/>
              </a:solidFill>
            </a:endParaRPr>
          </a:p>
        </p:txBody>
      </p:sp>
      <p:sp>
        <p:nvSpPr>
          <p:cNvPr id="8" name="TextBox 7">
            <a:extLst>
              <a:ext uri="{FF2B5EF4-FFF2-40B4-BE49-F238E27FC236}">
                <a16:creationId xmlns:a16="http://schemas.microsoft.com/office/drawing/2014/main" id="{D888BD45-0D7C-62A2-8791-1F277CA13957}"/>
              </a:ext>
            </a:extLst>
          </p:cNvPr>
          <p:cNvSpPr txBox="1">
            <a:spLocks noChangeArrowheads="1"/>
          </p:cNvSpPr>
          <p:nvPr/>
        </p:nvSpPr>
        <p:spPr bwMode="auto">
          <a:xfrm>
            <a:off x="4953000" y="52578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The size, shape, color, and texture of the pill.</a:t>
            </a:r>
          </a:p>
        </p:txBody>
      </p:sp>
      <p:sp>
        <p:nvSpPr>
          <p:cNvPr id="9" name="TextBox 8">
            <a:extLst>
              <a:ext uri="{FF2B5EF4-FFF2-40B4-BE49-F238E27FC236}">
                <a16:creationId xmlns:a16="http://schemas.microsoft.com/office/drawing/2014/main" id="{D9A9EDCA-814B-D102-1003-62F554225F37}"/>
              </a:ext>
            </a:extLst>
          </p:cNvPr>
          <p:cNvSpPr txBox="1">
            <a:spLocks noChangeArrowheads="1"/>
          </p:cNvSpPr>
          <p:nvPr/>
        </p:nvSpPr>
        <p:spPr bwMode="auto">
          <a:xfrm>
            <a:off x="4953000" y="60198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solidFill>
                  <a:srgbClr val="2BC631"/>
                </a:solidFill>
              </a:rPr>
              <a:t>Whether or not the pill contains the </a:t>
            </a:r>
            <a:r>
              <a:rPr lang="en-US" altLang="en-US" b="1" dirty="0" smtClean="0">
                <a:solidFill>
                  <a:srgbClr val="2BC631"/>
                </a:solidFill>
              </a:rPr>
              <a:t>medicine.</a:t>
            </a:r>
            <a:endParaRPr lang="en-US" altLang="en-US" b="1" dirty="0">
              <a:solidFill>
                <a:srgbClr val="2BC63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900" decel="100000" fill="hold"/>
                                        <p:tgtEl>
                                          <p:spTgt spid="8"/>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 calcmode="lin" valueType="num">
                                      <p:cBhvr additive="base">
                                        <p:cTn id="4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P spid="9" grpId="0"/>
    </p:bld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C795549C6490489A68FF78997697E1" ma:contentTypeVersion="" ma:contentTypeDescription="Create a new document." ma:contentTypeScope="" ma:versionID="802beec95138b2edb25199ff2487f15d">
  <xsd:schema xmlns:xsd="http://www.w3.org/2001/XMLSchema" xmlns:xs="http://www.w3.org/2001/XMLSchema" xmlns:p="http://schemas.microsoft.com/office/2006/metadata/properties" targetNamespace="http://schemas.microsoft.com/office/2006/metadata/properties" ma:root="true" ma:fieldsID="0989ca3770043d9c29d7fca02446324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D7F37A-EB22-4D5B-BAF2-EF6D9CEA6BC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6013E93-7213-4EC1-8088-6348C52D73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Compass</Template>
  <TotalTime>8482</TotalTime>
  <Words>1989</Words>
  <Application>Microsoft Office PowerPoint</Application>
  <PresentationFormat>On-screen Show (4:3)</PresentationFormat>
  <Paragraphs>181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Apple Casual</vt:lpstr>
      <vt:lpstr>Arial</vt:lpstr>
      <vt:lpstr>Arial Black</vt:lpstr>
      <vt:lpstr>Calibri</vt:lpstr>
      <vt:lpstr>Candara</vt:lpstr>
      <vt:lpstr>Chalkboard</vt:lpstr>
      <vt:lpstr>Charcoal CY</vt:lpstr>
      <vt:lpstr>Verdana</vt:lpstr>
      <vt:lpstr>Wingdings</vt:lpstr>
      <vt:lpstr>Modèle par défaut</vt:lpstr>
      <vt:lpstr>PowerPoint Presentation</vt:lpstr>
      <vt:lpstr>What is Science?</vt:lpstr>
      <vt:lpstr>How is Science Done?</vt:lpstr>
      <vt:lpstr>PowerPoint Presentation</vt:lpstr>
      <vt:lpstr>PowerPoint Presentation</vt:lpstr>
      <vt:lpstr>Scientific Method</vt:lpstr>
      <vt:lpstr>PowerPoint Presentation</vt:lpstr>
      <vt:lpstr>PowerPoint Presentation</vt:lpstr>
      <vt:lpstr>PowerPoint Presentation</vt:lpstr>
      <vt:lpstr>There are two variables in an experiment:</vt:lpstr>
      <vt:lpstr>PowerPoint Presentation</vt:lpstr>
      <vt:lpstr>Step 4:  Recording and Analyzing Results </vt:lpstr>
      <vt:lpstr>Step 5:  Drawing Conclusions </vt:lpstr>
      <vt:lpstr>Step 6:  Retest </vt:lpstr>
      <vt:lpstr>Forming a Theory</vt:lpstr>
      <vt:lpstr>PowerPoint Presentation</vt:lpstr>
      <vt:lpstr>Practice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Blue Sky</dc:title>
  <dc:creator>www.powerpointstyles.com</dc:creator>
  <cp:lastModifiedBy>Wes Schmitt</cp:lastModifiedBy>
  <cp:revision>319</cp:revision>
  <dcterms:created xsi:type="dcterms:W3CDTF">2011-07-28T15:16:37Z</dcterms:created>
  <dcterms:modified xsi:type="dcterms:W3CDTF">2022-09-12T04:37:47Z</dcterms:modified>
</cp:coreProperties>
</file>