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11B6"/>
    <a:srgbClr val="00FF00"/>
    <a:srgbClr val="F8FE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37" autoAdjust="0"/>
  </p:normalViewPr>
  <p:slideViewPr>
    <p:cSldViewPr>
      <p:cViewPr>
        <p:scale>
          <a:sx n="70" d="100"/>
          <a:sy n="70" d="100"/>
        </p:scale>
        <p:origin x="118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312 w 5184"/>
                  <a:gd name="T3" fmla="*/ 3159 h 3159"/>
                  <a:gd name="T4" fmla="*/ 5312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72 w 556"/>
                  <a:gd name="T5" fmla="*/ 3159 h 3159"/>
                  <a:gd name="T6" fmla="*/ 572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9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9 w 251"/>
                <a:gd name="T7" fmla="*/ 12 h 12"/>
                <a:gd name="T8" fmla="*/ 259 w 251"/>
                <a:gd name="T9" fmla="*/ 0 h 12"/>
                <a:gd name="T10" fmla="*/ 259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3675 w 251"/>
                <a:gd name="T5" fmla="*/ 12 h 12"/>
                <a:gd name="T6" fmla="*/ 3675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84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844 w 4724"/>
                  <a:gd name="T7" fmla="*/ 12 h 12"/>
                  <a:gd name="T8" fmla="*/ 4844 w 4724"/>
                  <a:gd name="T9" fmla="*/ 0 h 12"/>
                  <a:gd name="T10" fmla="*/ 484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ahoma" charset="0"/>
                </a:endParaRPr>
              </a:p>
            </p:txBody>
          </p:sp>
        </p:grpSp>
      </p:grpSp>
      <p:sp>
        <p:nvSpPr>
          <p:cNvPr id="5633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5633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5D3-DD48-4182-8986-432F1757171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0222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363F4-8AAE-4790-B6C2-2EFC475C5C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03192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CAB3E-9EA0-418B-82B0-65013143B8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1528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981200"/>
            <a:ext cx="75438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925B0-2334-41C1-9254-E6863199BB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00581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412FB-22BA-41B9-AFAB-7A95C33D033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6138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842CC-40FC-404C-9E4A-D40F4B7B82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81722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6231A-AA2E-471F-8B90-7B106F43F1B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1656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33749-0756-4406-BA2F-82795FF351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60689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2A576-11D9-4931-94A7-30270672C75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3160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F6DC3-666B-460D-9D7F-B43FA8B98FF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82305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CA75B-66EC-4EA4-96E0-C9FF55E9DA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0838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92DC2-4010-4C04-81B8-8C811F2CBB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312 w 5184"/>
                <a:gd name="T3" fmla="*/ 3159 h 3159"/>
                <a:gd name="T4" fmla="*/ 5312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72 w 556"/>
                <a:gd name="T5" fmla="*/ 3159 h 3159"/>
                <a:gd name="T6" fmla="*/ 572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5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84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844 w 4724"/>
                  <a:gd name="T7" fmla="*/ 12 h 12"/>
                  <a:gd name="T8" fmla="*/ 4844 w 4724"/>
                  <a:gd name="T9" fmla="*/ 0 h 12"/>
                  <a:gd name="T10" fmla="*/ 484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0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1041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3675 w 251"/>
                  <a:gd name="T5" fmla="*/ 12 h 12"/>
                  <a:gd name="T6" fmla="*/ 3675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9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9 w 251"/>
                  <a:gd name="T7" fmla="*/ 12 h 12"/>
                  <a:gd name="T8" fmla="*/ 259 w 251"/>
                  <a:gd name="T9" fmla="*/ 0 h 12"/>
                  <a:gd name="T10" fmla="*/ 259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1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ahoma" charset="0"/>
                </a:endParaRPr>
              </a:p>
            </p:txBody>
          </p:sp>
        </p:grpSp>
      </p:grpSp>
      <p:sp>
        <p:nvSpPr>
          <p:cNvPr id="5531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5531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531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531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53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E3C11F12-4980-4CAC-9990-38F720807C1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8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¶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8.xml"/><Relationship Id="rId13" Type="http://schemas.openxmlformats.org/officeDocument/2006/relationships/slide" Target="slide29.xml"/><Relationship Id="rId18" Type="http://schemas.openxmlformats.org/officeDocument/2006/relationships/slide" Target="slide30.xml"/><Relationship Id="rId26" Type="http://schemas.openxmlformats.org/officeDocument/2006/relationships/slide" Target="slide25.xml"/><Relationship Id="rId3" Type="http://schemas.openxmlformats.org/officeDocument/2006/relationships/slide" Target="slide27.xml"/><Relationship Id="rId21" Type="http://schemas.openxmlformats.org/officeDocument/2006/relationships/slide" Target="slide24.xml"/><Relationship Id="rId7" Type="http://schemas.openxmlformats.org/officeDocument/2006/relationships/slide" Target="slide4.xml"/><Relationship Id="rId12" Type="http://schemas.openxmlformats.org/officeDocument/2006/relationships/slide" Target="slide5.xml"/><Relationship Id="rId17" Type="http://schemas.openxmlformats.org/officeDocument/2006/relationships/slide" Target="slide6.xml"/><Relationship Id="rId25" Type="http://schemas.openxmlformats.org/officeDocument/2006/relationships/slide" Target="slide19.xml"/><Relationship Id="rId2" Type="http://schemas.openxmlformats.org/officeDocument/2006/relationships/slide" Target="slide3.xml"/><Relationship Id="rId16" Type="http://schemas.openxmlformats.org/officeDocument/2006/relationships/slide" Target="slide23.xml"/><Relationship Id="rId20" Type="http://schemas.openxmlformats.org/officeDocument/2006/relationships/slide" Target="slide18.xml"/><Relationship Id="rId29" Type="http://schemas.openxmlformats.org/officeDocument/2006/relationships/slide" Target="slide14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21.xml"/><Relationship Id="rId11" Type="http://schemas.openxmlformats.org/officeDocument/2006/relationships/slide" Target="slide22.xml"/><Relationship Id="rId24" Type="http://schemas.openxmlformats.org/officeDocument/2006/relationships/slide" Target="slide13.xml"/><Relationship Id="rId5" Type="http://schemas.openxmlformats.org/officeDocument/2006/relationships/slide" Target="slide15.xml"/><Relationship Id="rId15" Type="http://schemas.openxmlformats.org/officeDocument/2006/relationships/slide" Target="slide17.xml"/><Relationship Id="rId23" Type="http://schemas.openxmlformats.org/officeDocument/2006/relationships/slide" Target="slide31.xml"/><Relationship Id="rId28" Type="http://schemas.openxmlformats.org/officeDocument/2006/relationships/slide" Target="slide32.xml"/><Relationship Id="rId10" Type="http://schemas.openxmlformats.org/officeDocument/2006/relationships/slide" Target="slide16.xml"/><Relationship Id="rId19" Type="http://schemas.openxmlformats.org/officeDocument/2006/relationships/slide" Target="slide12.xml"/><Relationship Id="rId31" Type="http://schemas.openxmlformats.org/officeDocument/2006/relationships/slide" Target="slide26.xml"/><Relationship Id="rId4" Type="http://schemas.openxmlformats.org/officeDocument/2006/relationships/slide" Target="slide9.xml"/><Relationship Id="rId9" Type="http://schemas.openxmlformats.org/officeDocument/2006/relationships/slide" Target="slide10.xml"/><Relationship Id="rId14" Type="http://schemas.openxmlformats.org/officeDocument/2006/relationships/slide" Target="slide11.xml"/><Relationship Id="rId22" Type="http://schemas.openxmlformats.org/officeDocument/2006/relationships/slide" Target="slide7.xml"/><Relationship Id="rId27" Type="http://schemas.openxmlformats.org/officeDocument/2006/relationships/slide" Target="slide8.xml"/><Relationship Id="rId30" Type="http://schemas.openxmlformats.org/officeDocument/2006/relationships/slide" Target="slide2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Jeopardy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u="sng" dirty="0" smtClean="0"/>
              <a:t>Life Sciences 11:</a:t>
            </a:r>
          </a:p>
          <a:p>
            <a:pPr eaLnBrk="1" hangingPunct="1">
              <a:defRPr/>
            </a:pPr>
            <a:r>
              <a:rPr lang="en-GB" dirty="0" smtClean="0"/>
              <a:t>	</a:t>
            </a:r>
            <a:r>
              <a:rPr lang="en-GB" i="1" dirty="0" smtClean="0"/>
              <a:t>Evolution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Prove It! 	200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753350" cy="46164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altLang="en-US" dirty="0" smtClean="0"/>
              <a:t>Similar structures indicates that organisms have these the same as well</a:t>
            </a:r>
          </a:p>
          <a:p>
            <a:pPr eaLnBrk="1" hangingPunct="1">
              <a:defRPr/>
            </a:pPr>
            <a:endParaRPr lang="en-GB" altLang="en-US" dirty="0" smtClean="0"/>
          </a:p>
          <a:p>
            <a:pPr eaLnBrk="1" hangingPunct="1">
              <a:defRPr/>
            </a:pPr>
            <a:endParaRPr lang="en-GB" altLang="en-US" dirty="0" smtClean="0"/>
          </a:p>
          <a:p>
            <a:pPr eaLnBrk="1" hangingPunct="1">
              <a:defRPr/>
            </a:pPr>
            <a:r>
              <a:rPr lang="en-GB" altLang="en-US" dirty="0" smtClean="0"/>
              <a:t>Genes (DNA segments)</a:t>
            </a:r>
          </a:p>
          <a:p>
            <a:pPr algn="r" eaLnBrk="1" hangingPunct="1">
              <a:defRPr/>
            </a:pPr>
            <a:r>
              <a:rPr lang="en-GB" altLang="en-US" dirty="0" smtClean="0">
                <a:hlinkClick r:id="rId2" action="ppaction://hlinksldjump"/>
              </a:rPr>
              <a:t>Board</a:t>
            </a:r>
            <a:endParaRPr lang="en-GB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Prove It! 	400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altLang="en-US" dirty="0" smtClean="0"/>
              <a:t>Embryos express these gene first</a:t>
            </a:r>
          </a:p>
          <a:p>
            <a:pPr eaLnBrk="1" hangingPunct="1">
              <a:defRPr/>
            </a:pPr>
            <a:endParaRPr lang="en-GB" altLang="en-US" dirty="0" smtClean="0"/>
          </a:p>
          <a:p>
            <a:pPr eaLnBrk="1" hangingPunct="1">
              <a:defRPr/>
            </a:pPr>
            <a:r>
              <a:rPr lang="en-GB" altLang="en-US" dirty="0" smtClean="0"/>
              <a:t>Their </a:t>
            </a:r>
            <a:r>
              <a:rPr lang="en-GB" altLang="en-US" dirty="0" smtClean="0"/>
              <a:t>most primitive </a:t>
            </a:r>
            <a:r>
              <a:rPr lang="en-GB" altLang="en-US" dirty="0" smtClean="0"/>
              <a:t>genes</a:t>
            </a:r>
          </a:p>
          <a:p>
            <a:pPr eaLnBrk="1" hangingPunct="1">
              <a:defRPr/>
            </a:pPr>
            <a:endParaRPr lang="en-GB" altLang="en-US" dirty="0" smtClean="0"/>
          </a:p>
          <a:p>
            <a:pPr eaLnBrk="1" hangingPunct="1">
              <a:defRPr/>
            </a:pPr>
            <a:endParaRPr lang="en-GB" altLang="en-US" dirty="0" smtClean="0"/>
          </a:p>
          <a:p>
            <a:pPr algn="r" eaLnBrk="1" hangingPunct="1">
              <a:defRPr/>
            </a:pPr>
            <a:r>
              <a:rPr lang="en-GB" altLang="en-US" dirty="0" smtClean="0">
                <a:hlinkClick r:id="rId2" action="ppaction://hlinksldjump"/>
              </a:rPr>
              <a:t>Board</a:t>
            </a:r>
            <a:endParaRPr lang="en-GB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Prove It! 	600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altLang="en-US" dirty="0" smtClean="0"/>
              <a:t>Similar forearms </a:t>
            </a:r>
            <a:r>
              <a:rPr lang="en-GB" altLang="en-US" dirty="0" smtClean="0"/>
              <a:t>in vertebrates (organisms with backbones) are </a:t>
            </a:r>
            <a:r>
              <a:rPr lang="en-GB" altLang="en-US" dirty="0" smtClean="0"/>
              <a:t>an example of this </a:t>
            </a:r>
            <a:r>
              <a:rPr lang="en-GB" altLang="en-US" dirty="0" smtClean="0"/>
              <a:t>line </a:t>
            </a:r>
            <a:r>
              <a:rPr lang="en-GB" altLang="en-US" dirty="0" smtClean="0"/>
              <a:t>of evidence</a:t>
            </a:r>
          </a:p>
          <a:p>
            <a:pPr eaLnBrk="1" hangingPunct="1">
              <a:defRPr/>
            </a:pPr>
            <a:endParaRPr lang="en-GB" altLang="en-US" dirty="0" smtClean="0"/>
          </a:p>
          <a:p>
            <a:pPr eaLnBrk="1" hangingPunct="1">
              <a:defRPr/>
            </a:pPr>
            <a:endParaRPr lang="en-GB" altLang="en-US" dirty="0"/>
          </a:p>
          <a:p>
            <a:pPr eaLnBrk="1" hangingPunct="1">
              <a:defRPr/>
            </a:pPr>
            <a:endParaRPr lang="en-GB" altLang="en-US" dirty="0" smtClean="0"/>
          </a:p>
          <a:p>
            <a:pPr eaLnBrk="1" hangingPunct="1">
              <a:defRPr/>
            </a:pPr>
            <a:endParaRPr lang="en-GB" altLang="en-US" dirty="0" smtClean="0"/>
          </a:p>
          <a:p>
            <a:pPr eaLnBrk="1" hangingPunct="1">
              <a:defRPr/>
            </a:pPr>
            <a:r>
              <a:rPr lang="en-GB" altLang="en-US" dirty="0" smtClean="0"/>
              <a:t>Comparative anatomy</a:t>
            </a:r>
          </a:p>
          <a:p>
            <a:pPr eaLnBrk="1" hangingPunct="1">
              <a:defRPr/>
            </a:pPr>
            <a:endParaRPr lang="en-GB" altLang="en-US" dirty="0" smtClean="0"/>
          </a:p>
          <a:p>
            <a:pPr eaLnBrk="1" hangingPunct="1">
              <a:defRPr/>
            </a:pPr>
            <a:endParaRPr lang="en-GB" altLang="en-US" dirty="0" smtClean="0"/>
          </a:p>
          <a:p>
            <a:pPr algn="r" eaLnBrk="1" hangingPunct="1">
              <a:defRPr/>
            </a:pPr>
            <a:r>
              <a:rPr lang="en-GB" altLang="en-US" dirty="0" smtClean="0">
                <a:hlinkClick r:id="rId2" action="ppaction://hlinksldjump"/>
              </a:rPr>
              <a:t>Board</a:t>
            </a:r>
            <a:endParaRPr lang="en-GB" altLang="en-US" dirty="0" smtClean="0"/>
          </a:p>
        </p:txBody>
      </p:sp>
      <p:pic>
        <p:nvPicPr>
          <p:cNvPr id="6" name="Picture 5" descr="C:\Users\wes.schmitt\AppData\Local\Microsoft\Windows\INetCache\Content.MSO\A94D58AC.tm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3501008"/>
            <a:ext cx="3581003" cy="23042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Prove It! 800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altLang="en-US" dirty="0" smtClean="0"/>
              <a:t>Differences in these act as a molecular clock </a:t>
            </a:r>
            <a:r>
              <a:rPr lang="en-GB" altLang="en-US" dirty="0" smtClean="0"/>
              <a:t>to measure the time since two species diverged.</a:t>
            </a:r>
            <a:endParaRPr lang="en-GB" altLang="en-US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altLang="en-US" dirty="0" smtClean="0"/>
          </a:p>
          <a:p>
            <a:pPr eaLnBrk="1" hangingPunct="1">
              <a:defRPr/>
            </a:pPr>
            <a:r>
              <a:rPr lang="en-GB" altLang="en-US" dirty="0" smtClean="0"/>
              <a:t>DNA </a:t>
            </a:r>
            <a:r>
              <a:rPr lang="en-GB" altLang="en-US" dirty="0" smtClean="0"/>
              <a:t>sequences (genes)</a:t>
            </a:r>
            <a:endParaRPr lang="en-GB" altLang="en-US" dirty="0" smtClean="0"/>
          </a:p>
          <a:p>
            <a:pPr eaLnBrk="1" hangingPunct="1">
              <a:defRPr/>
            </a:pPr>
            <a:endParaRPr lang="en-GB" altLang="en-US" dirty="0" smtClean="0"/>
          </a:p>
          <a:p>
            <a:pPr eaLnBrk="1" hangingPunct="1">
              <a:defRPr/>
            </a:pPr>
            <a:endParaRPr lang="en-GB" altLang="en-US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altLang="en-US" dirty="0" smtClean="0"/>
              <a:t>							</a:t>
            </a:r>
            <a:r>
              <a:rPr lang="en-GB" altLang="en-US" dirty="0" smtClean="0">
                <a:hlinkClick r:id="rId2" action="ppaction://hlinksldjump"/>
              </a:rPr>
              <a:t>Board</a:t>
            </a:r>
            <a:endParaRPr lang="en-GB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Prove It! 	1000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altLang="en-US" dirty="0" smtClean="0"/>
              <a:t>As long </a:t>
            </a:r>
            <a:r>
              <a:rPr lang="en-GB" altLang="en-US" dirty="0" smtClean="0"/>
              <a:t>as populations </a:t>
            </a:r>
            <a:r>
              <a:rPr lang="en-GB" altLang="en-US" dirty="0" smtClean="0"/>
              <a:t>are isolated from each </a:t>
            </a:r>
            <a:r>
              <a:rPr lang="en-GB" altLang="en-US" dirty="0" smtClean="0"/>
              <a:t>other, </a:t>
            </a:r>
            <a:r>
              <a:rPr lang="en-GB" altLang="en-US" dirty="0" smtClean="0"/>
              <a:t>they will evolve different structures/appearances due to </a:t>
            </a:r>
            <a:r>
              <a:rPr lang="en-GB" altLang="en-US" dirty="0" smtClean="0"/>
              <a:t>a build up of these</a:t>
            </a:r>
            <a:endParaRPr lang="en-GB" altLang="en-US" dirty="0" smtClean="0"/>
          </a:p>
          <a:p>
            <a:pPr eaLnBrk="1" hangingPunct="1">
              <a:defRPr/>
            </a:pPr>
            <a:endParaRPr lang="en-GB" altLang="en-US" dirty="0" smtClean="0"/>
          </a:p>
          <a:p>
            <a:pPr eaLnBrk="1" hangingPunct="1">
              <a:defRPr/>
            </a:pPr>
            <a:r>
              <a:rPr lang="en-GB" altLang="en-US" dirty="0" smtClean="0"/>
              <a:t>(Random) mutations</a:t>
            </a:r>
          </a:p>
          <a:p>
            <a:pPr eaLnBrk="1" hangingPunct="1">
              <a:defRPr/>
            </a:pPr>
            <a:endParaRPr lang="en-GB" altLang="en-US" dirty="0" smtClean="0"/>
          </a:p>
          <a:p>
            <a:pPr eaLnBrk="1" hangingPunct="1">
              <a:defRPr/>
            </a:pPr>
            <a:endParaRPr lang="en-GB" altLang="en-US" dirty="0" smtClean="0"/>
          </a:p>
          <a:p>
            <a:pPr algn="r" eaLnBrk="1" hangingPunct="1">
              <a:defRPr/>
            </a:pPr>
            <a:r>
              <a:rPr lang="en-GB" altLang="en-US" sz="2800" dirty="0" smtClean="0">
                <a:hlinkClick r:id="rId2" action="ppaction://hlinksldjump"/>
              </a:rPr>
              <a:t>Board</a:t>
            </a:r>
            <a:endParaRPr lang="en-GB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PE: but not in the gym! 100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altLang="en-US" dirty="0" smtClean="0"/>
              <a:t>This is a method to explain how macroevolution occurs </a:t>
            </a:r>
            <a:r>
              <a:rPr lang="en-GB" altLang="en-US" dirty="0" smtClean="0"/>
              <a:t>without intermediate </a:t>
            </a:r>
            <a:r>
              <a:rPr lang="en-GB" altLang="en-US" dirty="0" smtClean="0"/>
              <a:t>fossils</a:t>
            </a:r>
          </a:p>
          <a:p>
            <a:pPr eaLnBrk="1" hangingPunct="1">
              <a:defRPr/>
            </a:pPr>
            <a:endParaRPr lang="en-GB" altLang="en-US" dirty="0" smtClean="0"/>
          </a:p>
          <a:p>
            <a:pPr eaLnBrk="1" hangingPunct="1">
              <a:defRPr/>
            </a:pPr>
            <a:endParaRPr lang="en-GB" altLang="en-US" dirty="0"/>
          </a:p>
          <a:p>
            <a:pPr eaLnBrk="1" hangingPunct="1">
              <a:defRPr/>
            </a:pPr>
            <a:endParaRPr lang="en-GB" altLang="en-US" dirty="0" smtClean="0"/>
          </a:p>
          <a:p>
            <a:pPr eaLnBrk="1" hangingPunct="1">
              <a:defRPr/>
            </a:pPr>
            <a:r>
              <a:rPr lang="en-GB" altLang="en-US" dirty="0" smtClean="0"/>
              <a:t>Punctuated Equilibrium</a:t>
            </a:r>
          </a:p>
          <a:p>
            <a:pPr algn="r" eaLnBrk="1" hangingPunct="1">
              <a:defRPr/>
            </a:pPr>
            <a:endParaRPr lang="en-GB" altLang="en-US" dirty="0" smtClean="0"/>
          </a:p>
          <a:p>
            <a:pPr algn="r" eaLnBrk="1" hangingPunct="1">
              <a:defRPr/>
            </a:pPr>
            <a:endParaRPr lang="en-GB" altLang="en-US" dirty="0" smtClean="0"/>
          </a:p>
          <a:p>
            <a:pPr algn="r" eaLnBrk="1" hangingPunct="1">
              <a:defRPr/>
            </a:pPr>
            <a:r>
              <a:rPr lang="en-GB" altLang="en-US" dirty="0" smtClean="0">
                <a:hlinkClick r:id="rId2" action="ppaction://hlinksldjump"/>
              </a:rPr>
              <a:t>Board</a:t>
            </a:r>
            <a:endParaRPr lang="en-GB" altLang="en-US" dirty="0" smtClean="0"/>
          </a:p>
        </p:txBody>
      </p:sp>
      <p:pic>
        <p:nvPicPr>
          <p:cNvPr id="5" name="Picture 4" descr="C:\Users\wes.schmitt\AppData\Local\Microsoft\Windows\INetCache\Content.MSO\69A6BF9A.tm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501008"/>
            <a:ext cx="3744416" cy="18722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/>
              <a:t>PE: but not in the gym! </a:t>
            </a:r>
            <a:r>
              <a:rPr lang="en-GB" dirty="0" smtClean="0"/>
              <a:t>200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altLang="en-US" dirty="0" smtClean="0"/>
              <a:t>This small sub-population exists alongside the main population</a:t>
            </a:r>
          </a:p>
          <a:p>
            <a:pPr eaLnBrk="1" hangingPunct="1">
              <a:defRPr/>
            </a:pPr>
            <a:endParaRPr lang="en-GB" altLang="en-US" dirty="0" smtClean="0"/>
          </a:p>
          <a:p>
            <a:pPr eaLnBrk="1" hangingPunct="1">
              <a:defRPr/>
            </a:pPr>
            <a:r>
              <a:rPr lang="en-GB" altLang="en-US" dirty="0" smtClean="0"/>
              <a:t>Peripheral population</a:t>
            </a:r>
          </a:p>
          <a:p>
            <a:pPr eaLnBrk="1" hangingPunct="1">
              <a:defRPr/>
            </a:pPr>
            <a:endParaRPr lang="en-GB" altLang="en-US" dirty="0" smtClean="0"/>
          </a:p>
          <a:p>
            <a:pPr eaLnBrk="1" hangingPunct="1">
              <a:defRPr/>
            </a:pPr>
            <a:endParaRPr lang="en-GB" altLang="en-US" dirty="0" smtClean="0"/>
          </a:p>
          <a:p>
            <a:pPr algn="r" eaLnBrk="1" hangingPunct="1">
              <a:defRPr/>
            </a:pPr>
            <a:r>
              <a:rPr lang="en-GB" altLang="en-US" dirty="0" smtClean="0">
                <a:hlinkClick r:id="rId2" action="ppaction://hlinksldjump"/>
              </a:rPr>
              <a:t>Board</a:t>
            </a:r>
            <a:endParaRPr lang="en-GB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/>
              <a:t>PE: but not in the gym! </a:t>
            </a:r>
            <a:r>
              <a:rPr lang="en-GB" dirty="0" smtClean="0"/>
              <a:t>400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altLang="en-US" smtClean="0"/>
              <a:t>This must occur for populations/species to evolve separately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altLang="en-US" smtClean="0"/>
          </a:p>
          <a:p>
            <a:pPr eaLnBrk="1" hangingPunct="1">
              <a:defRPr/>
            </a:pPr>
            <a:r>
              <a:rPr lang="en-GB" altLang="en-US" smtClean="0"/>
              <a:t>Isolation</a:t>
            </a:r>
          </a:p>
          <a:p>
            <a:pPr eaLnBrk="1" hangingPunct="1">
              <a:defRPr/>
            </a:pPr>
            <a:endParaRPr lang="en-GB" altLang="en-US" smtClean="0"/>
          </a:p>
          <a:p>
            <a:pPr eaLnBrk="1" hangingPunct="1">
              <a:defRPr/>
            </a:pPr>
            <a:endParaRPr lang="en-GB" altLang="en-US" smtClean="0"/>
          </a:p>
          <a:p>
            <a:pPr algn="r" eaLnBrk="1" hangingPunct="1">
              <a:defRPr/>
            </a:pPr>
            <a:r>
              <a:rPr lang="en-GB" altLang="en-US" smtClean="0">
                <a:hlinkClick r:id="rId2" action="ppaction://hlinksldjump"/>
              </a:rPr>
              <a:t>Board</a:t>
            </a:r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/>
              <a:t>PE: but not in the gym! </a:t>
            </a:r>
            <a:r>
              <a:rPr lang="en-GB" dirty="0" smtClean="0"/>
              <a:t>600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altLang="en-US" dirty="0" smtClean="0"/>
              <a:t>What is happening at ‘X’ on these diagrams?</a:t>
            </a:r>
          </a:p>
          <a:p>
            <a:pPr eaLnBrk="1" hangingPunct="1">
              <a:defRPr/>
            </a:pPr>
            <a:r>
              <a:rPr lang="en-GB" altLang="en-US" dirty="0" smtClean="0"/>
              <a:t>Period of rapid evolutionary change due to change in environment</a:t>
            </a:r>
          </a:p>
          <a:p>
            <a:pPr eaLnBrk="1" hangingPunct="1">
              <a:defRPr/>
            </a:pPr>
            <a:endParaRPr lang="en-GB" altLang="en-US" dirty="0" smtClean="0"/>
          </a:p>
          <a:p>
            <a:pPr eaLnBrk="1" hangingPunct="1">
              <a:defRPr/>
            </a:pPr>
            <a:endParaRPr lang="en-GB" altLang="en-US" dirty="0" smtClean="0"/>
          </a:p>
          <a:p>
            <a:pPr algn="r" eaLnBrk="1" hangingPunct="1">
              <a:defRPr/>
            </a:pPr>
            <a:r>
              <a:rPr lang="en-GB" altLang="en-US" dirty="0" smtClean="0">
                <a:hlinkClick r:id="rId2" action="ppaction://hlinksldjump"/>
              </a:rPr>
              <a:t>Board</a:t>
            </a:r>
            <a:endParaRPr lang="en-GB" altLang="en-US" dirty="0" smtClean="0"/>
          </a:p>
        </p:txBody>
      </p:sp>
      <p:pic>
        <p:nvPicPr>
          <p:cNvPr id="2048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4038600"/>
            <a:ext cx="6318250" cy="283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/>
              <a:t>PE: but not in the gym! </a:t>
            </a:r>
            <a:r>
              <a:rPr lang="en-GB" dirty="0" smtClean="0"/>
              <a:t>800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0620" y="1736725"/>
            <a:ext cx="5089376" cy="4876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altLang="en-US" dirty="0" smtClean="0"/>
              <a:t>Why is there little preservation of intermediate fossils in the punctuated equilibrium model?</a:t>
            </a:r>
            <a:endParaRPr lang="en-GB" altLang="en-US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altLang="en-US" dirty="0" smtClean="0"/>
          </a:p>
          <a:p>
            <a:pPr eaLnBrk="1" hangingPunct="1">
              <a:defRPr/>
            </a:pPr>
            <a:r>
              <a:rPr lang="en-GB" altLang="en-US" dirty="0" smtClean="0"/>
              <a:t>Small population size, small area, short time	</a:t>
            </a:r>
            <a:r>
              <a:rPr lang="en-GB" altLang="en-US" dirty="0" smtClean="0">
                <a:hlinkClick r:id="rId2" action="ppaction://hlinksldjump"/>
              </a:rPr>
              <a:t>Board</a:t>
            </a:r>
            <a:endParaRPr lang="en-GB" altLang="en-US" dirty="0" smtClean="0"/>
          </a:p>
        </p:txBody>
      </p:sp>
      <p:pic>
        <p:nvPicPr>
          <p:cNvPr id="21509" name="Picture 5" descr="Views from Understanding Evolution: Parsimonious Explanations for Punctuated  Patterns | Evolution: Education and Outreach | Full Tex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716141"/>
            <a:ext cx="3065516" cy="3356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24" name="Group 152"/>
          <p:cNvGraphicFramePr>
            <a:graphicFrameLocks noGrp="1"/>
          </p:cNvGraphicFramePr>
          <p:nvPr>
            <p:ph type="tbl" idx="1"/>
          </p:nvPr>
        </p:nvGraphicFramePr>
        <p:xfrm>
          <a:off x="0" y="0"/>
          <a:ext cx="9144000" cy="6777039"/>
        </p:xfrm>
        <a:graphic>
          <a:graphicData uri="http://schemas.openxmlformats.org/drawingml/2006/table">
            <a:tbl>
              <a:tblPr/>
              <a:tblGrid>
                <a:gridCol w="2051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3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3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70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81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D11B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Historically Speaking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D11B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“I will survive..”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D11B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Prove It!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D11B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PE: but not in the gym!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D11B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It’s All Random!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29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hlinkClick r:id="rId2" action="ppaction://hlinksldjump"/>
                        </a:rPr>
                        <a:t>100</a:t>
                      </a:r>
                      <a:endParaRPr kumimoji="0" lang="en-GB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hlinkClick r:id="rId3" action="ppaction://hlinksldjump"/>
                        </a:rPr>
                        <a:t>100</a:t>
                      </a:r>
                      <a:endParaRPr kumimoji="0" lang="en-GB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hlinkClick r:id="rId4" action="ppaction://hlinksldjump"/>
                        </a:rPr>
                        <a:t>100</a:t>
                      </a:r>
                      <a:endParaRPr kumimoji="0" lang="en-GB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hlinkClick r:id="rId5" action="ppaction://hlinksldjump"/>
                        </a:rPr>
                        <a:t>100</a:t>
                      </a:r>
                      <a:endParaRPr kumimoji="0" lang="en-GB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hlinkClick r:id="rId6" action="ppaction://hlinksldjump"/>
                        </a:rPr>
                        <a:t>100</a:t>
                      </a:r>
                      <a:endParaRPr kumimoji="0" lang="en-GB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45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hlinkClick r:id="rId7" action="ppaction://hlinksldjump"/>
                        </a:rPr>
                        <a:t>200</a:t>
                      </a:r>
                      <a:endParaRPr kumimoji="0" lang="en-GB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hlinkClick r:id="rId8" action="ppaction://hlinksldjump"/>
                        </a:rPr>
                        <a:t>200</a:t>
                      </a:r>
                      <a:endParaRPr kumimoji="0" lang="en-GB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hlinkClick r:id="rId9" action="ppaction://hlinksldjump"/>
                        </a:rPr>
                        <a:t>200</a:t>
                      </a:r>
                      <a:endParaRPr kumimoji="0" lang="en-GB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hlinkClick r:id="rId10" action="ppaction://hlinksldjump"/>
                        </a:rPr>
                        <a:t>200</a:t>
                      </a:r>
                      <a:endParaRPr kumimoji="0" lang="en-GB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hlinkClick r:id="rId11" action="ppaction://hlinksldjump"/>
                        </a:rPr>
                        <a:t>200</a:t>
                      </a:r>
                      <a:endParaRPr kumimoji="0" lang="en-GB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7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hlinkClick r:id="rId12" action="ppaction://hlinksldjump"/>
                        </a:rPr>
                        <a:t>400</a:t>
                      </a:r>
                      <a:endParaRPr kumimoji="0" lang="en-GB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hlinkClick r:id="rId13" action="ppaction://hlinksldjump"/>
                        </a:rPr>
                        <a:t>400</a:t>
                      </a:r>
                      <a:endParaRPr kumimoji="0" lang="en-GB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hlinkClick r:id="rId14" action="ppaction://hlinksldjump"/>
                        </a:rPr>
                        <a:t>400</a:t>
                      </a:r>
                      <a:endParaRPr kumimoji="0" lang="en-GB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hlinkClick r:id="rId15" action="ppaction://hlinksldjump"/>
                        </a:rPr>
                        <a:t>400</a:t>
                      </a:r>
                      <a:endParaRPr kumimoji="0" lang="en-GB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hlinkClick r:id="rId16" action="ppaction://hlinksldjump"/>
                        </a:rPr>
                        <a:t>400</a:t>
                      </a:r>
                      <a:endParaRPr kumimoji="0" lang="en-GB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29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hlinkClick r:id="rId17" action="ppaction://hlinksldjump"/>
                        </a:rPr>
                        <a:t>600</a:t>
                      </a:r>
                      <a:endParaRPr kumimoji="0" lang="en-GB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hlinkClick r:id="rId18" action="ppaction://hlinksldjump"/>
                        </a:rPr>
                        <a:t>600</a:t>
                      </a:r>
                      <a:endParaRPr kumimoji="0" lang="en-GB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hlinkClick r:id="rId19" action="ppaction://hlinksldjump"/>
                        </a:rPr>
                        <a:t>600</a:t>
                      </a:r>
                      <a:endParaRPr kumimoji="0" lang="en-GB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hlinkClick r:id="rId20" action="ppaction://hlinksldjump"/>
                        </a:rPr>
                        <a:t>600</a:t>
                      </a:r>
                      <a:endParaRPr kumimoji="0" lang="en-GB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hlinkClick r:id="rId21" action="ppaction://hlinksldjump"/>
                        </a:rPr>
                        <a:t>600</a:t>
                      </a:r>
                      <a:endParaRPr kumimoji="0" lang="en-GB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429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hlinkClick r:id="rId22" action="ppaction://hlinksldjump"/>
                        </a:rPr>
                        <a:t>800</a:t>
                      </a:r>
                      <a:endParaRPr kumimoji="0" lang="en-GB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hlinkClick r:id="rId23" action="ppaction://hlinksldjump"/>
                        </a:rPr>
                        <a:t>800</a:t>
                      </a:r>
                      <a:endParaRPr kumimoji="0" lang="en-GB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hlinkClick r:id="rId24" action="ppaction://hlinksldjump"/>
                        </a:rPr>
                        <a:t>800</a:t>
                      </a:r>
                      <a:endParaRPr kumimoji="0" lang="en-GB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hlinkClick r:id="rId25" action="ppaction://hlinksldjump"/>
                        </a:rPr>
                        <a:t>800</a:t>
                      </a:r>
                      <a:endParaRPr kumimoji="0" lang="en-GB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hlinkClick r:id="rId26" action="ppaction://hlinksldjump"/>
                        </a:rPr>
                        <a:t>800</a:t>
                      </a:r>
                      <a:endParaRPr kumimoji="0" lang="en-GB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445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hlinkClick r:id="rId27" action="ppaction://hlinksldjump"/>
                        </a:rPr>
                        <a:t>1000</a:t>
                      </a:r>
                      <a:endParaRPr kumimoji="0" lang="en-GB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hlinkClick r:id="rId28" action="ppaction://hlinksldjump"/>
                        </a:rPr>
                        <a:t>1000</a:t>
                      </a:r>
                      <a:endParaRPr kumimoji="0" lang="en-GB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hlinkClick r:id="rId29" action="ppaction://hlinksldjump"/>
                        </a:rPr>
                        <a:t>1000</a:t>
                      </a:r>
                      <a:endParaRPr kumimoji="0" lang="en-GB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hlinkClick r:id="rId30" action="ppaction://hlinksldjump"/>
                        </a:rPr>
                        <a:t>1000</a:t>
                      </a:r>
                      <a:endParaRPr kumimoji="0" lang="en-GB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hlinkClick r:id="rId31" action="ppaction://hlinksldjump"/>
                        </a:rPr>
                        <a:t>1000</a:t>
                      </a:r>
                      <a:endParaRPr kumimoji="0" lang="en-GB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/>
              <a:t>PE: but not in the gym! </a:t>
            </a:r>
            <a:r>
              <a:rPr lang="en-GB" dirty="0" smtClean="0"/>
              <a:t>1000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altLang="en-US" dirty="0" smtClean="0"/>
              <a:t>The name of the two gentlemen in 1972 who proposed a theory to explain speciation</a:t>
            </a:r>
          </a:p>
          <a:p>
            <a:pPr eaLnBrk="1" hangingPunct="1">
              <a:defRPr/>
            </a:pPr>
            <a:endParaRPr lang="en-GB" altLang="en-US" dirty="0" smtClean="0"/>
          </a:p>
          <a:p>
            <a:pPr eaLnBrk="1" hangingPunct="1">
              <a:defRPr/>
            </a:pPr>
            <a:r>
              <a:rPr lang="en-GB" altLang="en-US" dirty="0" err="1" smtClean="0"/>
              <a:t>Eldredge</a:t>
            </a:r>
            <a:r>
              <a:rPr lang="en-GB" altLang="en-US" dirty="0" smtClean="0"/>
              <a:t> and Gould</a:t>
            </a:r>
          </a:p>
          <a:p>
            <a:pPr eaLnBrk="1" hangingPunct="1">
              <a:defRPr/>
            </a:pPr>
            <a:endParaRPr lang="en-GB" altLang="en-US" dirty="0" smtClean="0"/>
          </a:p>
          <a:p>
            <a:pPr algn="r" eaLnBrk="1" hangingPunct="1">
              <a:defRPr/>
            </a:pPr>
            <a:r>
              <a:rPr lang="en-GB" altLang="en-US" dirty="0" smtClean="0">
                <a:hlinkClick r:id="rId2" action="ppaction://hlinksldjump"/>
              </a:rPr>
              <a:t>Board</a:t>
            </a:r>
            <a:endParaRPr lang="en-GB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dirty="0" smtClean="0"/>
              <a:t>It’s all Random!	100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826375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altLang="en-US" smtClean="0"/>
              <a:t>This is the name of Darwin’s boat</a:t>
            </a:r>
          </a:p>
          <a:p>
            <a:pPr eaLnBrk="1" hangingPunct="1">
              <a:defRPr/>
            </a:pPr>
            <a:endParaRPr lang="en-GB" altLang="en-US" smtClean="0"/>
          </a:p>
          <a:p>
            <a:pPr eaLnBrk="1" hangingPunct="1">
              <a:defRPr/>
            </a:pPr>
            <a:r>
              <a:rPr lang="en-GB" altLang="en-US" i="1" smtClean="0"/>
              <a:t>HMS Beagle</a:t>
            </a:r>
          </a:p>
          <a:p>
            <a:pPr eaLnBrk="1" hangingPunct="1">
              <a:defRPr/>
            </a:pPr>
            <a:endParaRPr lang="en-GB" altLang="en-US" i="1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altLang="en-US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altLang="en-US" smtClean="0"/>
              <a:t>								</a:t>
            </a:r>
            <a:r>
              <a:rPr lang="en-GB" altLang="en-US" smtClean="0">
                <a:hlinkClick r:id="rId2" action="ppaction://hlinksldjump"/>
              </a:rPr>
              <a:t>Board</a:t>
            </a:r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dirty="0" smtClean="0"/>
              <a:t>It’s all Random! 	200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altLang="en-US" dirty="0" smtClean="0"/>
              <a:t>When a random natural disaster or event causes a decrease in the population, potentially losing genes from the gene pool</a:t>
            </a:r>
          </a:p>
          <a:p>
            <a:pPr eaLnBrk="1" hangingPunct="1">
              <a:defRPr/>
            </a:pPr>
            <a:endParaRPr lang="en-GB" altLang="en-US" dirty="0" smtClean="0"/>
          </a:p>
          <a:p>
            <a:pPr eaLnBrk="1" hangingPunct="1">
              <a:defRPr/>
            </a:pPr>
            <a:r>
              <a:rPr lang="en-GB" altLang="en-US" dirty="0" smtClean="0"/>
              <a:t>Genetic drift </a:t>
            </a:r>
          </a:p>
          <a:p>
            <a:pPr eaLnBrk="1" hangingPunct="1">
              <a:defRPr/>
            </a:pPr>
            <a:endParaRPr lang="en-GB" altLang="en-US" dirty="0" smtClean="0"/>
          </a:p>
          <a:p>
            <a:pPr eaLnBrk="1" hangingPunct="1">
              <a:defRPr/>
            </a:pPr>
            <a:endParaRPr lang="en-GB" altLang="en-US" dirty="0" smtClean="0"/>
          </a:p>
          <a:p>
            <a:pPr algn="r" eaLnBrk="1" hangingPunct="1">
              <a:defRPr/>
            </a:pPr>
            <a:r>
              <a:rPr lang="en-GB" altLang="en-US" dirty="0" smtClean="0">
                <a:hlinkClick r:id="rId2" action="ppaction://hlinksldjump"/>
              </a:rPr>
              <a:t>Board</a:t>
            </a:r>
            <a:endParaRPr lang="en-GB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dirty="0" smtClean="0"/>
              <a:t>It’s all Random! 	400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altLang="en-US" dirty="0" smtClean="0"/>
              <a:t>AKA: mating with ones like you</a:t>
            </a:r>
          </a:p>
          <a:p>
            <a:pPr eaLnBrk="1" hangingPunct="1">
              <a:defRPr/>
            </a:pPr>
            <a:endParaRPr lang="en-GB" altLang="en-US" dirty="0" smtClean="0"/>
          </a:p>
          <a:p>
            <a:pPr eaLnBrk="1" hangingPunct="1">
              <a:defRPr/>
            </a:pPr>
            <a:r>
              <a:rPr lang="en-GB" altLang="en-US" dirty="0" err="1" smtClean="0"/>
              <a:t>Assortative</a:t>
            </a:r>
            <a:r>
              <a:rPr lang="en-GB" altLang="en-US" dirty="0" smtClean="0"/>
              <a:t> mating   (non-random mating is an okay but less great answer)</a:t>
            </a:r>
          </a:p>
          <a:p>
            <a:pPr eaLnBrk="1" hangingPunct="1">
              <a:defRPr/>
            </a:pPr>
            <a:endParaRPr lang="en-GB" altLang="en-US" dirty="0" smtClean="0"/>
          </a:p>
          <a:p>
            <a:pPr eaLnBrk="1" hangingPunct="1">
              <a:defRPr/>
            </a:pPr>
            <a:endParaRPr lang="en-GB" altLang="en-US" dirty="0" smtClean="0"/>
          </a:p>
          <a:p>
            <a:pPr algn="r" eaLnBrk="1" hangingPunct="1">
              <a:defRPr/>
            </a:pPr>
            <a:r>
              <a:rPr lang="en-GB" altLang="en-US" dirty="0" smtClean="0">
                <a:hlinkClick r:id="rId2" action="ppaction://hlinksldjump"/>
              </a:rPr>
              <a:t>Board</a:t>
            </a:r>
            <a:endParaRPr lang="en-GB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dirty="0" smtClean="0"/>
              <a:t>It’s all Random! 600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753350" cy="46878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n-GB" alt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GB" altLang="en-US" sz="2800" dirty="0"/>
          </a:p>
          <a:p>
            <a:pPr eaLnBrk="1" hangingPunct="1">
              <a:lnSpc>
                <a:spcPct val="80000"/>
              </a:lnSpc>
              <a:defRPr/>
            </a:pPr>
            <a:endParaRPr lang="en-GB" alt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GB" altLang="en-US" sz="2800" dirty="0"/>
          </a:p>
          <a:p>
            <a:pPr eaLnBrk="1" hangingPunct="1">
              <a:lnSpc>
                <a:spcPct val="80000"/>
              </a:lnSpc>
              <a:defRPr/>
            </a:pPr>
            <a:endParaRPr lang="en-GB" alt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GB" alt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GB" altLang="en-US" sz="2800" dirty="0" smtClean="0"/>
              <a:t>Stabilizing selection</a:t>
            </a:r>
          </a:p>
          <a:p>
            <a:pPr eaLnBrk="1" hangingPunct="1">
              <a:lnSpc>
                <a:spcPct val="80000"/>
              </a:lnSpc>
              <a:defRPr/>
            </a:pPr>
            <a:endParaRPr lang="en-GB" altLang="en-US" sz="2800" dirty="0" smtClean="0"/>
          </a:p>
          <a:p>
            <a:pPr algn="r" eaLnBrk="1" hangingPunct="1">
              <a:lnSpc>
                <a:spcPct val="80000"/>
              </a:lnSpc>
              <a:defRPr/>
            </a:pPr>
            <a:r>
              <a:rPr lang="en-GB" altLang="en-US" sz="2800" dirty="0" smtClean="0">
                <a:hlinkClick r:id="rId2" action="ppaction://hlinksldjump"/>
              </a:rPr>
              <a:t>Board</a:t>
            </a:r>
            <a:endParaRPr lang="en-GB" altLang="en-US" sz="2800" dirty="0" smtClean="0"/>
          </a:p>
        </p:txBody>
      </p:sp>
      <p:pic>
        <p:nvPicPr>
          <p:cNvPr id="26628" name="Picture 5" descr="RÃ©sultats de recherche d'images pour Â«Â stabilizing selectionÂ Â»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6" t="23334" r="33328"/>
          <a:stretch>
            <a:fillRect/>
          </a:stretch>
        </p:blipFill>
        <p:spPr bwMode="auto">
          <a:xfrm>
            <a:off x="4716463" y="2724150"/>
            <a:ext cx="2663825" cy="397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TextBox 1"/>
          <p:cNvSpPr txBox="1">
            <a:spLocks noChangeArrowheads="1"/>
          </p:cNvSpPr>
          <p:nvPr/>
        </p:nvSpPr>
        <p:spPr bwMode="auto">
          <a:xfrm>
            <a:off x="900113" y="1397000"/>
            <a:ext cx="7416800" cy="135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¶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/>
              <a:t>When the average/middle is better than either of the extremes in a population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dirty="0" smtClean="0"/>
              <a:t>It’s all Random! 	800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2565400"/>
            <a:ext cx="7543800" cy="4114800"/>
          </a:xfrm>
        </p:spPr>
        <p:txBody>
          <a:bodyPr/>
          <a:lstStyle/>
          <a:p>
            <a:pPr eaLnBrk="1" hangingPunct="1">
              <a:defRPr/>
            </a:pPr>
            <a:endParaRPr lang="en-GB" altLang="en-US" sz="2800" dirty="0" smtClean="0"/>
          </a:p>
          <a:p>
            <a:pPr eaLnBrk="1" hangingPunct="1">
              <a:defRPr/>
            </a:pPr>
            <a:r>
              <a:rPr lang="en-GB" altLang="en-US" sz="2800" dirty="0" smtClean="0"/>
              <a:t>Directional selection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altLang="en-US" sz="2800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altLang="en-US" sz="2800" dirty="0" smtClean="0"/>
          </a:p>
          <a:p>
            <a:pPr eaLnBrk="1" hangingPunct="1">
              <a:defRPr/>
            </a:pPr>
            <a:endParaRPr lang="en-GB" altLang="en-US" sz="2800" dirty="0" smtClean="0"/>
          </a:p>
          <a:p>
            <a:pPr algn="r" eaLnBrk="1" hangingPunct="1">
              <a:defRPr/>
            </a:pPr>
            <a:r>
              <a:rPr lang="en-GB" altLang="en-US" sz="2800" dirty="0" smtClean="0">
                <a:hlinkClick r:id="rId2" action="ppaction://hlinksldjump"/>
              </a:rPr>
              <a:t>Board</a:t>
            </a:r>
            <a:endParaRPr lang="en-GB" altLang="en-US" sz="2800" dirty="0" smtClean="0"/>
          </a:p>
        </p:txBody>
      </p:sp>
      <p:pic>
        <p:nvPicPr>
          <p:cNvPr id="27652" name="Picture 5" descr="RÃ©sultats de recherche d'images pour Â«Â stabilizing selectionÂ Â»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27" r="65959"/>
          <a:stretch>
            <a:fillRect/>
          </a:stretch>
        </p:blipFill>
        <p:spPr bwMode="auto">
          <a:xfrm>
            <a:off x="4616450" y="2732088"/>
            <a:ext cx="2735263" cy="397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TextBox 1"/>
          <p:cNvSpPr txBox="1">
            <a:spLocks noChangeArrowheads="1"/>
          </p:cNvSpPr>
          <p:nvPr/>
        </p:nvSpPr>
        <p:spPr bwMode="auto">
          <a:xfrm>
            <a:off x="944563" y="1628775"/>
            <a:ext cx="7272337" cy="135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¶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/>
              <a:t>When one extreme variation is favoured over the intermediate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dirty="0" smtClean="0"/>
              <a:t>It’s all Random! 	1000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81200"/>
            <a:ext cx="7920037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altLang="en-US" sz="2800" dirty="0" smtClean="0"/>
              <a:t>Type of evolution responsible for creating new species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altLang="en-US" sz="2800" dirty="0" smtClean="0"/>
              <a:t>		</a:t>
            </a:r>
          </a:p>
          <a:p>
            <a:pPr eaLnBrk="1" hangingPunct="1">
              <a:defRPr/>
            </a:pPr>
            <a:r>
              <a:rPr lang="en-GB" altLang="en-US" sz="2800" dirty="0" smtClean="0"/>
              <a:t>Macro-evolution / Speciation</a:t>
            </a:r>
            <a:endParaRPr lang="en-GB" altLang="en-US" sz="2800" dirty="0" smtClean="0"/>
          </a:p>
          <a:p>
            <a:pPr eaLnBrk="1" hangingPunct="1">
              <a:defRPr/>
            </a:pPr>
            <a:endParaRPr lang="en-GB" altLang="en-US" sz="2800" dirty="0" smtClean="0"/>
          </a:p>
          <a:p>
            <a:pPr eaLnBrk="1" hangingPunct="1">
              <a:defRPr/>
            </a:pPr>
            <a:endParaRPr lang="en-GB" altLang="en-US" sz="2800" dirty="0" smtClean="0"/>
          </a:p>
          <a:p>
            <a:pPr eaLnBrk="1" hangingPunct="1">
              <a:defRPr/>
            </a:pPr>
            <a:endParaRPr lang="en-GB" altLang="en-US" sz="2800" dirty="0" smtClean="0"/>
          </a:p>
          <a:p>
            <a:pPr algn="r" eaLnBrk="1" hangingPunct="1">
              <a:defRPr/>
            </a:pPr>
            <a:r>
              <a:rPr lang="en-GB" altLang="en-US" sz="2800" dirty="0" smtClean="0">
                <a:hlinkClick r:id="rId2" action="ppaction://hlinksldjump"/>
              </a:rPr>
              <a:t>Board</a:t>
            </a:r>
            <a:endParaRPr lang="en-GB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“I will survive…” 100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81200"/>
            <a:ext cx="7920037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altLang="en-US" smtClean="0"/>
              <a:t>Mutations can cause this in a population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altLang="en-US" smtClean="0"/>
              <a:t>		</a:t>
            </a:r>
          </a:p>
          <a:p>
            <a:pPr eaLnBrk="1" hangingPunct="1">
              <a:defRPr/>
            </a:pPr>
            <a:r>
              <a:rPr lang="en-GB" altLang="en-US" smtClean="0"/>
              <a:t>New traits, variation, good/bad/neutral changes</a:t>
            </a:r>
          </a:p>
          <a:p>
            <a:pPr eaLnBrk="1" hangingPunct="1">
              <a:defRPr/>
            </a:pPr>
            <a:endParaRPr lang="en-GB" altLang="en-US" smtClean="0"/>
          </a:p>
          <a:p>
            <a:pPr eaLnBrk="1" hangingPunct="1">
              <a:defRPr/>
            </a:pPr>
            <a:endParaRPr lang="en-GB" altLang="en-US" smtClean="0"/>
          </a:p>
          <a:p>
            <a:pPr eaLnBrk="1" hangingPunct="1">
              <a:defRPr/>
            </a:pPr>
            <a:endParaRPr lang="en-GB" altLang="en-US" smtClean="0"/>
          </a:p>
          <a:p>
            <a:pPr algn="r" eaLnBrk="1" hangingPunct="1">
              <a:defRPr/>
            </a:pPr>
            <a:r>
              <a:rPr lang="en-GB" altLang="en-US" smtClean="0">
                <a:hlinkClick r:id="rId2" action="ppaction://hlinksldjump"/>
              </a:rPr>
              <a:t>Board</a:t>
            </a:r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“I will survive…” 200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81200"/>
            <a:ext cx="7920037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altLang="en-US" sz="2800" smtClean="0"/>
              <a:t>This is referred to as all the genes/alleles in a population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altLang="en-US" sz="2800" smtClean="0"/>
              <a:t>		</a:t>
            </a:r>
          </a:p>
          <a:p>
            <a:pPr eaLnBrk="1" hangingPunct="1">
              <a:defRPr/>
            </a:pPr>
            <a:r>
              <a:rPr lang="en-GB" altLang="en-US" sz="2800" smtClean="0"/>
              <a:t>Gene pool</a:t>
            </a:r>
          </a:p>
          <a:p>
            <a:pPr eaLnBrk="1" hangingPunct="1">
              <a:defRPr/>
            </a:pPr>
            <a:endParaRPr lang="en-GB" altLang="en-US" sz="2800" smtClean="0"/>
          </a:p>
          <a:p>
            <a:pPr eaLnBrk="1" hangingPunct="1">
              <a:defRPr/>
            </a:pPr>
            <a:endParaRPr lang="en-GB" altLang="en-US" sz="2800" smtClean="0"/>
          </a:p>
          <a:p>
            <a:pPr eaLnBrk="1" hangingPunct="1">
              <a:defRPr/>
            </a:pPr>
            <a:endParaRPr lang="en-GB" altLang="en-US" sz="2800" smtClean="0"/>
          </a:p>
          <a:p>
            <a:pPr algn="r" eaLnBrk="1" hangingPunct="1">
              <a:defRPr/>
            </a:pPr>
            <a:r>
              <a:rPr lang="en-GB" altLang="en-US" sz="2800" smtClean="0">
                <a:hlinkClick r:id="rId2" action="ppaction://hlinksldjump"/>
              </a:rPr>
              <a:t>Board</a:t>
            </a:r>
            <a:endParaRPr lang="en-GB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“I will survive…” 400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81200"/>
            <a:ext cx="7920037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altLang="en-US" sz="2800" dirty="0" smtClean="0"/>
              <a:t>Those </a:t>
            </a:r>
            <a:r>
              <a:rPr lang="en-GB" altLang="en-US" sz="2800" dirty="0" smtClean="0"/>
              <a:t>who contribute </a:t>
            </a:r>
            <a:r>
              <a:rPr lang="en-GB" altLang="en-US" sz="2800" dirty="0" smtClean="0"/>
              <a:t>the most </a:t>
            </a:r>
            <a:r>
              <a:rPr lang="en-GB" altLang="en-US" sz="2800" dirty="0" smtClean="0"/>
              <a:t>and best genes to </a:t>
            </a:r>
            <a:r>
              <a:rPr lang="en-GB" altLang="en-US" sz="2800" dirty="0" smtClean="0"/>
              <a:t>the next generation are called this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altLang="en-US" sz="2800" dirty="0" smtClean="0"/>
              <a:t>		</a:t>
            </a:r>
          </a:p>
          <a:p>
            <a:pPr eaLnBrk="1" hangingPunct="1">
              <a:defRPr/>
            </a:pPr>
            <a:r>
              <a:rPr lang="en-GB" altLang="en-US" sz="2800" dirty="0" smtClean="0"/>
              <a:t>The fittest</a:t>
            </a:r>
          </a:p>
          <a:p>
            <a:pPr eaLnBrk="1" hangingPunct="1">
              <a:defRPr/>
            </a:pPr>
            <a:endParaRPr lang="en-GB" altLang="en-US" sz="2800" dirty="0" smtClean="0"/>
          </a:p>
          <a:p>
            <a:pPr eaLnBrk="1" hangingPunct="1">
              <a:defRPr/>
            </a:pPr>
            <a:endParaRPr lang="en-GB" altLang="en-US" sz="2800" dirty="0" smtClean="0"/>
          </a:p>
          <a:p>
            <a:pPr eaLnBrk="1" hangingPunct="1">
              <a:defRPr/>
            </a:pPr>
            <a:endParaRPr lang="en-GB" altLang="en-US" sz="2800" dirty="0" smtClean="0"/>
          </a:p>
          <a:p>
            <a:pPr algn="r" eaLnBrk="1" hangingPunct="1">
              <a:defRPr/>
            </a:pPr>
            <a:r>
              <a:rPr lang="en-GB" altLang="en-US" sz="2800" dirty="0" smtClean="0">
                <a:hlinkClick r:id="rId2" action="ppaction://hlinksldjump"/>
              </a:rPr>
              <a:t>Board</a:t>
            </a:r>
            <a:endParaRPr lang="en-GB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Historically Speaking 100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altLang="en-US" smtClean="0"/>
              <a:t>The definition is “change over time”</a:t>
            </a:r>
          </a:p>
          <a:p>
            <a:pPr eaLnBrk="1" hangingPunct="1">
              <a:defRPr/>
            </a:pPr>
            <a:endParaRPr lang="en-GB" altLang="en-US" smtClean="0"/>
          </a:p>
          <a:p>
            <a:pPr eaLnBrk="1" hangingPunct="1">
              <a:defRPr/>
            </a:pPr>
            <a:endParaRPr lang="en-GB" altLang="en-US" smtClean="0"/>
          </a:p>
          <a:p>
            <a:pPr eaLnBrk="1" hangingPunct="1">
              <a:defRPr/>
            </a:pPr>
            <a:r>
              <a:rPr lang="en-GB" altLang="en-US" smtClean="0"/>
              <a:t>evolution</a:t>
            </a:r>
          </a:p>
          <a:p>
            <a:pPr eaLnBrk="1" hangingPunct="1">
              <a:defRPr/>
            </a:pPr>
            <a:endParaRPr lang="en-GB" altLang="en-US" smtClean="0"/>
          </a:p>
          <a:p>
            <a:pPr eaLnBrk="1" hangingPunct="1">
              <a:defRPr/>
            </a:pPr>
            <a:endParaRPr lang="en-GB" altLang="en-US" sz="2800" smtClean="0"/>
          </a:p>
          <a:p>
            <a:pPr algn="r" eaLnBrk="1" hangingPunct="1">
              <a:defRPr/>
            </a:pPr>
            <a:r>
              <a:rPr lang="en-GB" altLang="en-US" sz="2800" smtClean="0">
                <a:hlinkClick r:id="rId2" action="ppaction://hlinksldjump"/>
              </a:rPr>
              <a:t>Board</a:t>
            </a:r>
            <a:endParaRPr lang="en-GB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“I will survive…” 600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81200"/>
            <a:ext cx="7920037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altLang="en-US" sz="2800" smtClean="0"/>
              <a:t>Theory that states parents pass on traits to offspring who look similar and different (proposed by Darwin)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altLang="en-US" sz="2800" smtClean="0"/>
              <a:t>		</a:t>
            </a:r>
          </a:p>
          <a:p>
            <a:pPr eaLnBrk="1" hangingPunct="1">
              <a:defRPr/>
            </a:pPr>
            <a:r>
              <a:rPr lang="en-GB" altLang="en-US" sz="2800" smtClean="0"/>
              <a:t>Descent with modification or gradualism</a:t>
            </a:r>
          </a:p>
          <a:p>
            <a:pPr eaLnBrk="1" hangingPunct="1">
              <a:defRPr/>
            </a:pPr>
            <a:endParaRPr lang="en-GB" altLang="en-US" sz="2800" smtClean="0"/>
          </a:p>
          <a:p>
            <a:pPr eaLnBrk="1" hangingPunct="1">
              <a:defRPr/>
            </a:pPr>
            <a:endParaRPr lang="en-GB" altLang="en-US" sz="2800" smtClean="0"/>
          </a:p>
          <a:p>
            <a:pPr eaLnBrk="1" hangingPunct="1">
              <a:defRPr/>
            </a:pPr>
            <a:endParaRPr lang="en-GB" altLang="en-US" sz="2800" smtClean="0"/>
          </a:p>
          <a:p>
            <a:pPr algn="r" eaLnBrk="1" hangingPunct="1">
              <a:defRPr/>
            </a:pPr>
            <a:r>
              <a:rPr lang="en-GB" altLang="en-US" sz="2800" smtClean="0">
                <a:hlinkClick r:id="rId2" action="ppaction://hlinksldjump"/>
              </a:rPr>
              <a:t>Board</a:t>
            </a:r>
            <a:endParaRPr lang="en-GB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“I will survive…” 800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81200"/>
            <a:ext cx="7920037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altLang="en-US" dirty="0" smtClean="0"/>
              <a:t>Changes in the amount (frequency) of each gene present from generation to generation indicate this is occurring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altLang="en-US" dirty="0" smtClean="0"/>
              <a:t>		</a:t>
            </a:r>
          </a:p>
          <a:p>
            <a:pPr eaLnBrk="1" hangingPunct="1">
              <a:defRPr/>
            </a:pPr>
            <a:r>
              <a:rPr lang="en-GB" altLang="en-US" dirty="0" smtClean="0"/>
              <a:t>Evolution</a:t>
            </a:r>
          </a:p>
          <a:p>
            <a:pPr eaLnBrk="1" hangingPunct="1">
              <a:defRPr/>
            </a:pPr>
            <a:endParaRPr lang="en-GB" altLang="en-US" dirty="0" smtClean="0"/>
          </a:p>
          <a:p>
            <a:pPr eaLnBrk="1" hangingPunct="1">
              <a:defRPr/>
            </a:pPr>
            <a:endParaRPr lang="en-GB" altLang="en-US" dirty="0" smtClean="0"/>
          </a:p>
          <a:p>
            <a:pPr algn="r" eaLnBrk="1" hangingPunct="1">
              <a:defRPr/>
            </a:pPr>
            <a:r>
              <a:rPr lang="en-GB" altLang="en-US" dirty="0" smtClean="0">
                <a:hlinkClick r:id="rId2" action="ppaction://hlinksldjump"/>
              </a:rPr>
              <a:t>Board</a:t>
            </a:r>
            <a:endParaRPr lang="en-GB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“I will survive…” 1000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81200"/>
            <a:ext cx="7920037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altLang="en-US" dirty="0" smtClean="0"/>
              <a:t>If a male mates with the most females but is </a:t>
            </a:r>
            <a:r>
              <a:rPr lang="en-GB" altLang="en-US" dirty="0" smtClean="0"/>
              <a:t>sterile, </a:t>
            </a:r>
            <a:r>
              <a:rPr lang="en-GB" altLang="en-US" dirty="0" smtClean="0"/>
              <a:t>is he the most fit? Explain. 		</a:t>
            </a:r>
          </a:p>
          <a:p>
            <a:pPr eaLnBrk="1" hangingPunct="1">
              <a:defRPr/>
            </a:pPr>
            <a:r>
              <a:rPr lang="en-GB" altLang="en-US" dirty="0" smtClean="0"/>
              <a:t>No, he has to contribute the MOST and BEST genes to the next generation</a:t>
            </a:r>
          </a:p>
          <a:p>
            <a:pPr eaLnBrk="1" hangingPunct="1">
              <a:defRPr/>
            </a:pPr>
            <a:endParaRPr lang="en-GB" altLang="en-US" dirty="0" smtClean="0"/>
          </a:p>
          <a:p>
            <a:pPr eaLnBrk="1" hangingPunct="1">
              <a:defRPr/>
            </a:pPr>
            <a:endParaRPr lang="en-GB" altLang="en-US" dirty="0" smtClean="0"/>
          </a:p>
          <a:p>
            <a:pPr eaLnBrk="1" hangingPunct="1">
              <a:defRPr/>
            </a:pPr>
            <a:endParaRPr lang="en-GB" altLang="en-US" dirty="0" smtClean="0"/>
          </a:p>
          <a:p>
            <a:pPr algn="r" eaLnBrk="1" hangingPunct="1">
              <a:defRPr/>
            </a:pPr>
            <a:r>
              <a:rPr lang="en-GB" altLang="en-US" dirty="0" smtClean="0">
                <a:hlinkClick r:id="rId2" action="ppaction://hlinksldjump"/>
              </a:rPr>
              <a:t>Board</a:t>
            </a:r>
            <a:endParaRPr lang="en-GB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Historically Speaking 200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altLang="en-US" dirty="0" smtClean="0"/>
              <a:t>If Earth’s 4.6 billion years are represented as a 24 hour clock, how long have modern humans been around?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altLang="en-US" dirty="0" smtClean="0"/>
              <a:t>a) 4 hours  b) 4 minutes c) 4 seconds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altLang="en-US" dirty="0" smtClean="0"/>
          </a:p>
          <a:p>
            <a:pPr eaLnBrk="1" hangingPunct="1">
              <a:defRPr/>
            </a:pPr>
            <a:r>
              <a:rPr lang="en-GB" altLang="en-US" dirty="0" smtClean="0"/>
              <a:t>C) 4 seconds</a:t>
            </a:r>
          </a:p>
          <a:p>
            <a:pPr algn="r" eaLnBrk="1" hangingPunct="1">
              <a:defRPr/>
            </a:pPr>
            <a:r>
              <a:rPr lang="en-GB" altLang="en-US" sz="2800" dirty="0" smtClean="0">
                <a:hlinkClick r:id="rId2" action="ppaction://hlinksldjump"/>
              </a:rPr>
              <a:t>Board</a:t>
            </a:r>
            <a:endParaRPr lang="en-GB" altLang="en-US" sz="2800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altLang="en-US" sz="2800" dirty="0" smtClean="0"/>
          </a:p>
        </p:txBody>
      </p:sp>
      <p:pic>
        <p:nvPicPr>
          <p:cNvPr id="6149" name="Picture 5" descr="https://pbs.twimg.com/media/B1ijFfbIUAA-f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188913"/>
            <a:ext cx="5184775" cy="552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Historically Speaking 400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altLang="en-US" smtClean="0"/>
              <a:t>He believed in “inheritance of acquired characteristics”</a:t>
            </a:r>
          </a:p>
          <a:p>
            <a:pPr eaLnBrk="1" hangingPunct="1">
              <a:defRPr/>
            </a:pPr>
            <a:endParaRPr lang="en-GB" altLang="en-US" smtClean="0"/>
          </a:p>
          <a:p>
            <a:pPr eaLnBrk="1" hangingPunct="1">
              <a:defRPr/>
            </a:pPr>
            <a:r>
              <a:rPr lang="en-GB" altLang="en-US" smtClean="0"/>
              <a:t>Lamarck</a:t>
            </a:r>
          </a:p>
          <a:p>
            <a:pPr eaLnBrk="1" hangingPunct="1">
              <a:defRPr/>
            </a:pPr>
            <a:endParaRPr lang="en-GB" altLang="en-US" smtClean="0"/>
          </a:p>
          <a:p>
            <a:pPr algn="r" eaLnBrk="1" hangingPunct="1">
              <a:defRPr/>
            </a:pPr>
            <a:r>
              <a:rPr lang="en-GB" altLang="en-US" smtClean="0">
                <a:hlinkClick r:id="rId2" action="ppaction://hlinksldjump"/>
              </a:rPr>
              <a:t>Board</a:t>
            </a:r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Historically Speaking 600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897813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altLang="en-US" smtClean="0"/>
              <a:t>This man had that same ideas as Darwin but lost all his evidence when his boat sank :(</a:t>
            </a:r>
          </a:p>
          <a:p>
            <a:pPr eaLnBrk="1" hangingPunct="1">
              <a:defRPr/>
            </a:pPr>
            <a:endParaRPr lang="en-GB" altLang="en-US" smtClean="0"/>
          </a:p>
          <a:p>
            <a:pPr eaLnBrk="1" hangingPunct="1">
              <a:defRPr/>
            </a:pPr>
            <a:endParaRPr lang="en-GB" altLang="en-US" smtClean="0"/>
          </a:p>
          <a:p>
            <a:pPr eaLnBrk="1" hangingPunct="1">
              <a:defRPr/>
            </a:pPr>
            <a:r>
              <a:rPr lang="en-GB" altLang="en-US" smtClean="0"/>
              <a:t>Alfred Russell Wallace</a:t>
            </a:r>
          </a:p>
          <a:p>
            <a:pPr algn="r" eaLnBrk="1" hangingPunct="1">
              <a:defRPr/>
            </a:pPr>
            <a:r>
              <a:rPr lang="en-GB" altLang="en-US" smtClean="0">
                <a:hlinkClick r:id="rId2" action="ppaction://hlinksldjump"/>
              </a:rPr>
              <a:t>Board</a:t>
            </a:r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Historically Speaking 800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altLang="en-US" sz="2800" smtClean="0"/>
              <a:t>Darwin was predisposed to his evolutionary theory from an early age due to this man’s influence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altLang="en-US" sz="28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altLang="en-US" sz="2800" smtClean="0"/>
              <a:t>Erasmus Darwin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altLang="en-US" sz="2800" smtClean="0"/>
          </a:p>
          <a:p>
            <a:pPr eaLnBrk="1" hangingPunct="1">
              <a:lnSpc>
                <a:spcPct val="90000"/>
              </a:lnSpc>
              <a:defRPr/>
            </a:pPr>
            <a:endParaRPr lang="en-GB" altLang="en-US" sz="2800" smtClean="0"/>
          </a:p>
          <a:p>
            <a:pPr eaLnBrk="1" hangingPunct="1">
              <a:lnSpc>
                <a:spcPct val="90000"/>
              </a:lnSpc>
              <a:defRPr/>
            </a:pPr>
            <a:endParaRPr lang="en-GB" altLang="en-US" sz="2800" smtClean="0"/>
          </a:p>
          <a:p>
            <a:pPr algn="r" eaLnBrk="1" hangingPunct="1">
              <a:lnSpc>
                <a:spcPct val="90000"/>
              </a:lnSpc>
              <a:defRPr/>
            </a:pPr>
            <a:r>
              <a:rPr lang="en-GB" altLang="en-US" sz="2800" smtClean="0">
                <a:hlinkClick r:id="rId2" action="ppaction://hlinksldjump"/>
              </a:rPr>
              <a:t>Board</a:t>
            </a:r>
            <a:endParaRPr lang="en-GB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Historically Speaking 1000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altLang="en-US" smtClean="0"/>
              <a:t>If only Darwin had read this man’s work on genetics…</a:t>
            </a:r>
          </a:p>
          <a:p>
            <a:pPr eaLnBrk="1" hangingPunct="1">
              <a:defRPr/>
            </a:pPr>
            <a:endParaRPr lang="en-GB" altLang="en-US" smtClean="0"/>
          </a:p>
          <a:p>
            <a:pPr eaLnBrk="1" hangingPunct="1">
              <a:defRPr/>
            </a:pPr>
            <a:r>
              <a:rPr lang="en-GB" altLang="en-US" smtClean="0"/>
              <a:t>Gregor Mendel</a:t>
            </a:r>
          </a:p>
          <a:p>
            <a:pPr eaLnBrk="1" hangingPunct="1">
              <a:defRPr/>
            </a:pPr>
            <a:endParaRPr lang="en-GB" altLang="en-US" smtClean="0"/>
          </a:p>
          <a:p>
            <a:pPr eaLnBrk="1" hangingPunct="1">
              <a:defRPr/>
            </a:pPr>
            <a:endParaRPr lang="en-GB" altLang="en-US" smtClean="0"/>
          </a:p>
          <a:p>
            <a:pPr algn="r" eaLnBrk="1" hangingPunct="1">
              <a:defRPr/>
            </a:pPr>
            <a:r>
              <a:rPr lang="en-GB" altLang="en-US" smtClean="0">
                <a:hlinkClick r:id="rId2" action="ppaction://hlinksldjump"/>
              </a:rPr>
              <a:t>Board</a:t>
            </a:r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Prove It! 	100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altLang="en-US" dirty="0" smtClean="0"/>
              <a:t>Of the 4 types of evidence, these were the first used (a snapshot of history)</a:t>
            </a:r>
          </a:p>
          <a:p>
            <a:pPr eaLnBrk="1" hangingPunct="1">
              <a:defRPr/>
            </a:pPr>
            <a:endParaRPr lang="en-GB" altLang="en-US" dirty="0" smtClean="0"/>
          </a:p>
          <a:p>
            <a:pPr eaLnBrk="1" hangingPunct="1">
              <a:defRPr/>
            </a:pPr>
            <a:endParaRPr lang="en-GB" altLang="en-US" dirty="0" smtClean="0"/>
          </a:p>
          <a:p>
            <a:pPr eaLnBrk="1" hangingPunct="1">
              <a:defRPr/>
            </a:pPr>
            <a:r>
              <a:rPr lang="en-GB" altLang="en-US" dirty="0" smtClean="0"/>
              <a:t>Fossils</a:t>
            </a:r>
          </a:p>
          <a:p>
            <a:pPr eaLnBrk="1" hangingPunct="1">
              <a:defRPr/>
            </a:pPr>
            <a:endParaRPr lang="en-GB" altLang="en-US" dirty="0" smtClean="0"/>
          </a:p>
          <a:p>
            <a:pPr eaLnBrk="1" hangingPunct="1">
              <a:defRPr/>
            </a:pPr>
            <a:endParaRPr lang="en-GB" altLang="en-US" dirty="0" smtClean="0"/>
          </a:p>
          <a:p>
            <a:pPr algn="r" eaLnBrk="1" hangingPunct="1">
              <a:defRPr/>
            </a:pPr>
            <a:r>
              <a:rPr lang="en-GB" altLang="en-US" dirty="0" smtClean="0">
                <a:hlinkClick r:id="rId2" action="ppaction://hlinksldjump"/>
              </a:rPr>
              <a:t>Board</a:t>
            </a:r>
            <a:endParaRPr lang="en-GB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himmer">
  <a:themeElements>
    <a:clrScheme name="Shimmer 10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66FF33"/>
      </a:hlink>
      <a:folHlink>
        <a:srgbClr val="FF00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10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66FF33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662</TotalTime>
  <Words>817</Words>
  <Application>Microsoft Office PowerPoint</Application>
  <PresentationFormat>On-screen Show (4:3)</PresentationFormat>
  <Paragraphs>257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Tahoma</vt:lpstr>
      <vt:lpstr>Arial</vt:lpstr>
      <vt:lpstr>Wingdings</vt:lpstr>
      <vt:lpstr>Calibri</vt:lpstr>
      <vt:lpstr>Shimmer</vt:lpstr>
      <vt:lpstr>Jeopardy</vt:lpstr>
      <vt:lpstr>PowerPoint Presentation</vt:lpstr>
      <vt:lpstr>Historically Speaking 100</vt:lpstr>
      <vt:lpstr>Historically Speaking 200</vt:lpstr>
      <vt:lpstr>Historically Speaking 400</vt:lpstr>
      <vt:lpstr>Historically Speaking 600</vt:lpstr>
      <vt:lpstr>Historically Speaking 800</vt:lpstr>
      <vt:lpstr>Historically Speaking 1000</vt:lpstr>
      <vt:lpstr>Prove It!  100</vt:lpstr>
      <vt:lpstr>Prove It!  200</vt:lpstr>
      <vt:lpstr>Prove It!  400</vt:lpstr>
      <vt:lpstr>Prove It!  600</vt:lpstr>
      <vt:lpstr>Prove It! 800</vt:lpstr>
      <vt:lpstr>Prove It!  1000</vt:lpstr>
      <vt:lpstr>PE: but not in the gym! 100</vt:lpstr>
      <vt:lpstr>PE: but not in the gym! 200</vt:lpstr>
      <vt:lpstr>PE: but not in the gym! 400</vt:lpstr>
      <vt:lpstr>PE: but not in the gym! 600</vt:lpstr>
      <vt:lpstr>PE: but not in the gym! 800</vt:lpstr>
      <vt:lpstr>PE: but not in the gym! 1000</vt:lpstr>
      <vt:lpstr>It’s all Random! 100</vt:lpstr>
      <vt:lpstr>It’s all Random!  200</vt:lpstr>
      <vt:lpstr>It’s all Random!  400</vt:lpstr>
      <vt:lpstr>It’s all Random! 600</vt:lpstr>
      <vt:lpstr>It’s all Random!  800</vt:lpstr>
      <vt:lpstr>It’s all Random!  1000</vt:lpstr>
      <vt:lpstr>“I will survive…” 100</vt:lpstr>
      <vt:lpstr>“I will survive…” 200</vt:lpstr>
      <vt:lpstr>“I will survive…” 400</vt:lpstr>
      <vt:lpstr>“I will survive…” 600</vt:lpstr>
      <vt:lpstr>“I will survive…” 800</vt:lpstr>
      <vt:lpstr>“I will survive…” 1000</vt:lpstr>
    </vt:vector>
  </TitlesOfParts>
  <Company>Idsall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 A</dc:title>
  <dc:creator>aprice</dc:creator>
  <cp:lastModifiedBy>Wes Schmitt</cp:lastModifiedBy>
  <cp:revision>32</cp:revision>
  <dcterms:created xsi:type="dcterms:W3CDTF">2006-04-19T14:14:24Z</dcterms:created>
  <dcterms:modified xsi:type="dcterms:W3CDTF">2022-10-25T20:32:16Z</dcterms:modified>
</cp:coreProperties>
</file>