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9" r:id="rId4"/>
    <p:sldId id="260" r:id="rId5"/>
    <p:sldId id="261" r:id="rId6"/>
    <p:sldId id="278" r:id="rId7"/>
    <p:sldId id="279" r:id="rId8"/>
    <p:sldId id="262" r:id="rId9"/>
    <p:sldId id="281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0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3C1443E4-3EDB-4764-B8CE-4C5205242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564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9682188-F376-4D97-9F9C-579041259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88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3/10/2020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i="0" u="none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0Bal56bF2E" TargetMode="External"/><Relationship Id="rId2" Type="http://schemas.openxmlformats.org/officeDocument/2006/relationships/hyperlink" Target="https://www.youtube.com/watch?v=9kuAiuXezI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Phylum Mollusca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S</a:t>
            </a:r>
            <a:r>
              <a:rPr lang="en-US" dirty="0" smtClean="0"/>
              <a:t>oft Bodies</a:t>
            </a:r>
          </a:p>
          <a:p>
            <a:r>
              <a:rPr lang="en-US" dirty="0" smtClean="0"/>
              <a:t>27-4 pg. 701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548" y="1702308"/>
            <a:ext cx="4200652" cy="28696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Because mollusks are so diverse, they feed in a variety of different ways</a:t>
            </a:r>
          </a:p>
          <a:p>
            <a:r>
              <a:rPr lang="en-US" dirty="0" smtClean="0"/>
              <a:t>Some are herbivores, carnivores, filter feeders, </a:t>
            </a:r>
            <a:r>
              <a:rPr lang="en-US" dirty="0" err="1" smtClean="0"/>
              <a:t>detrivores</a:t>
            </a:r>
            <a:r>
              <a:rPr lang="en-US" dirty="0" smtClean="0"/>
              <a:t>, or parasites</a:t>
            </a:r>
          </a:p>
          <a:p>
            <a:r>
              <a:rPr lang="en-US" dirty="0" smtClean="0"/>
              <a:t>Some mollusks, like snails and slugs have a radula</a:t>
            </a:r>
          </a:p>
          <a:p>
            <a:r>
              <a:rPr lang="en-US" dirty="0" smtClean="0"/>
              <a:t>A radula is a tongue shaped structure which have hundreds of tiny teeth attached</a:t>
            </a:r>
          </a:p>
          <a:p>
            <a:pPr lvl="1"/>
            <a:r>
              <a:rPr lang="en-US" dirty="0" smtClean="0"/>
              <a:t>These radula are used to scrape algae off rocks, drill through shells and tear up and swallow prey’s soft tissue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921" y="42081"/>
            <a:ext cx="4115157" cy="6815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843" y="4345890"/>
            <a:ext cx="3327958" cy="238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711" t="5745" r="13895" b="9122"/>
          <a:stretch/>
        </p:blipFill>
        <p:spPr>
          <a:xfrm>
            <a:off x="7293480" y="3639218"/>
            <a:ext cx="4805922" cy="3218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80" y="260858"/>
            <a:ext cx="4961467" cy="3721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6626352" cy="4050792"/>
          </a:xfrm>
        </p:spPr>
        <p:txBody>
          <a:bodyPr/>
          <a:lstStyle/>
          <a:p>
            <a:r>
              <a:rPr lang="en-US" dirty="0" smtClean="0"/>
              <a:t>Octopi and sea slugs use their sharp jaws to eat prey</a:t>
            </a:r>
          </a:p>
          <a:p>
            <a:r>
              <a:rPr lang="en-US" dirty="0" smtClean="0"/>
              <a:t>Some octopi produce poisons </a:t>
            </a:r>
          </a:p>
          <a:p>
            <a:r>
              <a:rPr lang="en-US" dirty="0" smtClean="0"/>
              <a:t>Clams, oysters, and scallops filter feed using the water around them</a:t>
            </a:r>
          </a:p>
          <a:p>
            <a:r>
              <a:rPr lang="en-US" dirty="0" smtClean="0"/>
              <a:t>In clams and other mollusks, water is filtered over the gills for respiration but also for feeding.  A siphon structure allows food particles to get stuck on the mucus of the gills</a:t>
            </a:r>
          </a:p>
          <a:p>
            <a:r>
              <a:rPr lang="en-US" dirty="0" smtClean="0"/>
              <a:t>There are tiny cilia that then move the food into the mouth.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48" y="103131"/>
            <a:ext cx="10058400" cy="1609344"/>
          </a:xfrm>
        </p:spPr>
        <p:txBody>
          <a:bodyPr/>
          <a:lstStyle/>
          <a:p>
            <a:r>
              <a:rPr lang="en-US" dirty="0" smtClean="0"/>
              <a:t>Respiration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87" y="1295908"/>
            <a:ext cx="4734052" cy="405079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Aquatic mollusks such as snails, clams, and octopi typically breathe using gills inside their mantle cavity</a:t>
            </a:r>
          </a:p>
          <a:p>
            <a:r>
              <a:rPr lang="en-US" sz="1800" dirty="0" smtClean="0"/>
              <a:t>Slugs on the other hand, use their mantle cavity that has a large surface area lined with blood vessels - must be kept moist!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01" y="131826"/>
            <a:ext cx="3987800" cy="2928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898" y="3413172"/>
            <a:ext cx="4127500" cy="309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684" y="3937000"/>
            <a:ext cx="3554987" cy="2711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94" y="3683726"/>
            <a:ext cx="3684839" cy="28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2917952" cy="40507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Oxygen and nutrients are delivered to all parts the body by a circulatory system</a:t>
            </a:r>
          </a:p>
          <a:p>
            <a:r>
              <a:rPr lang="en-US" dirty="0" smtClean="0"/>
              <a:t>Their system is either open or closed</a:t>
            </a:r>
          </a:p>
          <a:p>
            <a:r>
              <a:rPr lang="en-US" smtClean="0"/>
              <a:t>Open </a:t>
            </a:r>
            <a:r>
              <a:rPr lang="en-US" dirty="0" smtClean="0"/>
              <a:t>- Blood is pumped by a simple heart through blood vessels into a large sinus (saclike space)</a:t>
            </a:r>
          </a:p>
          <a:p>
            <a:r>
              <a:rPr lang="en-US" dirty="0" smtClean="0"/>
              <a:t>This sinus allows the diffusion of oxygen and carbon dioxide with the gills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424" y="1797050"/>
            <a:ext cx="6488570" cy="43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circulatory </a:t>
            </a:r>
            <a:r>
              <a:rPr lang="en-US" dirty="0" smtClean="0"/>
              <a:t>systems </a:t>
            </a:r>
            <a:r>
              <a:rPr lang="en-US" dirty="0"/>
              <a:t>work well with slow moving mollusks (snails and clams) because they don’t require a lot of </a:t>
            </a:r>
            <a:r>
              <a:rPr lang="en-US" dirty="0" smtClean="0"/>
              <a:t>oxygen</a:t>
            </a:r>
            <a:endParaRPr lang="en-US" dirty="0"/>
          </a:p>
          <a:p>
            <a:r>
              <a:rPr lang="en-US" dirty="0"/>
              <a:t>Faster moving mollusks, like octopi and squid, require more oxygen </a:t>
            </a:r>
            <a:r>
              <a:rPr lang="en-US" dirty="0" smtClean="0"/>
              <a:t>quickly and </a:t>
            </a:r>
            <a:r>
              <a:rPr lang="en-US" dirty="0"/>
              <a:t>therefore have a closed circulatory system.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752850"/>
            <a:ext cx="34290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3481808"/>
            <a:ext cx="5486400" cy="30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Excretion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Cells of the body release nitrogen-containing waste into the blood to form ammonia</a:t>
            </a:r>
          </a:p>
          <a:p>
            <a:r>
              <a:rPr lang="en-US" dirty="0" smtClean="0"/>
              <a:t>Tube-shaped </a:t>
            </a:r>
            <a:r>
              <a:rPr lang="en-US" dirty="0" err="1" smtClean="0"/>
              <a:t>nephridia</a:t>
            </a:r>
            <a:r>
              <a:rPr lang="en-US" dirty="0" smtClean="0"/>
              <a:t> remove ammonia from the blood and release it out of the body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679" y="3377269"/>
            <a:ext cx="4910252" cy="3310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31" y="3377270"/>
            <a:ext cx="6572241" cy="34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175252" cy="4050792"/>
          </a:xfrm>
        </p:spPr>
        <p:txBody>
          <a:bodyPr/>
          <a:lstStyle/>
          <a:p>
            <a:r>
              <a:rPr lang="en-US" dirty="0" smtClean="0"/>
              <a:t>The complexity varies in the phylum Mollusca</a:t>
            </a:r>
          </a:p>
          <a:p>
            <a:r>
              <a:rPr lang="en-US" dirty="0" smtClean="0"/>
              <a:t>Clams and other two-shelled mollusks have simple nervous system because they are fairly inactive burrowing in sand and mud</a:t>
            </a:r>
          </a:p>
          <a:p>
            <a:r>
              <a:rPr lang="en-US" dirty="0" smtClean="0"/>
              <a:t>They have simple sense organs (chemical receptors &amp; eyespots), few nerve cords and small ganglia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1289304"/>
            <a:ext cx="6307328" cy="47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8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contrast, octopi have quite complex nervous systems</a:t>
            </a:r>
          </a:p>
          <a:p>
            <a:r>
              <a:rPr lang="en-US" dirty="0" smtClean="0"/>
              <a:t>A well developed brain allows them to learn and to remember things for longer periods and can be more intelligent than some vertebrates</a:t>
            </a:r>
          </a:p>
          <a:p>
            <a:r>
              <a:rPr lang="en-US" dirty="0" smtClean="0"/>
              <a:t>Octopi can perform complex tasks like opening a jar</a:t>
            </a:r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CBC Video</a:t>
            </a:r>
            <a:endParaRPr lang="en-US" dirty="0"/>
          </a:p>
          <a:p>
            <a:r>
              <a:rPr lang="en-US" dirty="0" smtClean="0">
                <a:hlinkClick r:id="rId3"/>
              </a:rPr>
              <a:t>Video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300" y="3627882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Mucus secreted at the base of the foot for animals like snails</a:t>
            </a:r>
          </a:p>
          <a:p>
            <a:r>
              <a:rPr lang="en-US" dirty="0" smtClean="0"/>
              <a:t>Octopi use jet propulsion to draw water into their mantle and force water out of their siphon to create a type of jet propulsion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75" y="3342132"/>
            <a:ext cx="428625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48" y="3342132"/>
            <a:ext cx="3375152" cy="2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Snails and two-shelled mollusks reproduce sexually by external fertilization</a:t>
            </a:r>
          </a:p>
          <a:p>
            <a:r>
              <a:rPr lang="en-US" dirty="0" smtClean="0"/>
              <a:t>Once fertilized, the egg becomes a free-swimming larvae </a:t>
            </a:r>
          </a:p>
          <a:p>
            <a:r>
              <a:rPr lang="en-US" dirty="0" smtClean="0"/>
              <a:t>In tentacle mollusks and certain snails, fertilization takes place inside of the female</a:t>
            </a:r>
          </a:p>
          <a:p>
            <a:r>
              <a:rPr lang="en-US" dirty="0" smtClean="0"/>
              <a:t>Some can be hermaphroditic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3417887"/>
            <a:ext cx="6096000" cy="3324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3870725"/>
            <a:ext cx="4818063" cy="25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648" y="1549908"/>
            <a:ext cx="10058400" cy="4050792"/>
          </a:xfrm>
        </p:spPr>
        <p:txBody>
          <a:bodyPr/>
          <a:lstStyle/>
          <a:p>
            <a:r>
              <a:rPr lang="en-US" dirty="0"/>
              <a:t>State why </a:t>
            </a:r>
            <a:r>
              <a:rPr lang="en-US" dirty="0" smtClean="0"/>
              <a:t>Mollusks </a:t>
            </a:r>
            <a:r>
              <a:rPr lang="en-US" dirty="0"/>
              <a:t>are more advanced than </a:t>
            </a:r>
            <a:r>
              <a:rPr lang="en-US" dirty="0" smtClean="0"/>
              <a:t>Nematodes</a:t>
            </a:r>
          </a:p>
          <a:p>
            <a:r>
              <a:rPr lang="en-US" dirty="0" smtClean="0"/>
              <a:t>What is the basic body plan of mollusks</a:t>
            </a:r>
            <a:endParaRPr lang="en-US" dirty="0"/>
          </a:p>
          <a:p>
            <a:r>
              <a:rPr lang="en-US" dirty="0"/>
              <a:t>Describe the 3 defining characteristics of </a:t>
            </a:r>
            <a:r>
              <a:rPr lang="en-US" dirty="0" smtClean="0"/>
              <a:t>Mollusks</a:t>
            </a:r>
            <a:endParaRPr lang="en-US" dirty="0"/>
          </a:p>
          <a:p>
            <a:r>
              <a:rPr lang="en-US" dirty="0"/>
              <a:t>Describe the 4 Classes and example animals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73" y="3429000"/>
            <a:ext cx="561975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0" y="1945577"/>
            <a:ext cx="3797139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00989" y="159384"/>
            <a:ext cx="11638461" cy="6581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1211" y="190500"/>
            <a:ext cx="2220686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5097" y="222839"/>
            <a:ext cx="2220686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87839" y="5228409"/>
            <a:ext cx="2220686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7334" y="1728970"/>
            <a:ext cx="1545772" cy="473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146" y="3629099"/>
            <a:ext cx="966108" cy="450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5097" y="4234089"/>
            <a:ext cx="944880" cy="397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40525" y="5647509"/>
            <a:ext cx="2220686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27520" y="2772592"/>
            <a:ext cx="984069" cy="284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84423" y="3115809"/>
            <a:ext cx="1454331" cy="44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77296" y="143147"/>
            <a:ext cx="2220686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17177" y="1012463"/>
            <a:ext cx="2220686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03075" y="1474969"/>
            <a:ext cx="991326" cy="43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79823" y="2222955"/>
            <a:ext cx="2220686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19554" y="5437959"/>
            <a:ext cx="1219200" cy="419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049520" y="5726397"/>
            <a:ext cx="2220686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46112" y="5519832"/>
            <a:ext cx="1372483" cy="804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77440" y="947832"/>
            <a:ext cx="1505447" cy="38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Class </a:t>
            </a:r>
            <a:r>
              <a:rPr lang="en-US" altLang="en-US" dirty="0" err="1"/>
              <a:t>Gastropoda</a:t>
            </a:r>
            <a:endParaRPr lang="en-US" altLang="en-US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1295400"/>
            <a:ext cx="5029200" cy="5257800"/>
          </a:xfrm>
        </p:spPr>
        <p:txBody>
          <a:bodyPr>
            <a:normAutofit/>
          </a:bodyPr>
          <a:lstStyle/>
          <a:p>
            <a:endParaRPr lang="en-US" altLang="en-US" dirty="0" smtClean="0"/>
          </a:p>
          <a:p>
            <a:r>
              <a:rPr lang="en-US" altLang="en-US" dirty="0" err="1" smtClean="0"/>
              <a:t>Gastropoda</a:t>
            </a:r>
            <a:r>
              <a:rPr lang="en-US" altLang="en-US" dirty="0" smtClean="0"/>
              <a:t> = “stomach foot”</a:t>
            </a:r>
          </a:p>
          <a:p>
            <a:r>
              <a:rPr lang="en-US" altLang="en-US" dirty="0" smtClean="0"/>
              <a:t>Largest </a:t>
            </a:r>
            <a:r>
              <a:rPr lang="en-US" altLang="en-US" dirty="0"/>
              <a:t>class.</a:t>
            </a:r>
          </a:p>
          <a:p>
            <a:r>
              <a:rPr lang="en-US" altLang="en-US" dirty="0"/>
              <a:t>May or may not have a shell (slugs)</a:t>
            </a:r>
          </a:p>
          <a:p>
            <a:r>
              <a:rPr lang="en-US" altLang="en-US" dirty="0"/>
              <a:t>Live in fresh, salt water, and land</a:t>
            </a:r>
          </a:p>
          <a:p>
            <a:r>
              <a:rPr lang="en-US" altLang="en-US" dirty="0"/>
              <a:t>Contains single spiral shell</a:t>
            </a:r>
          </a:p>
          <a:p>
            <a:r>
              <a:rPr lang="en-US" altLang="en-US" dirty="0"/>
              <a:t>Well developed senses</a:t>
            </a:r>
          </a:p>
          <a:p>
            <a:r>
              <a:rPr lang="en-US" altLang="en-US" dirty="0" smtClean="0"/>
              <a:t>Includes snails</a:t>
            </a:r>
            <a:r>
              <a:rPr lang="en-US" altLang="en-US" dirty="0"/>
              <a:t>, slugs &amp; </a:t>
            </a:r>
            <a:r>
              <a:rPr lang="en-US" altLang="en-US" dirty="0" smtClean="0"/>
              <a:t>nudibranchs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4000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524001" y="1676400"/>
            <a:ext cx="1440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Nudibranch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9" t="37683" r="22772" b="22215"/>
          <a:stretch>
            <a:fillRect/>
          </a:stretch>
        </p:blipFill>
        <p:spPr bwMode="auto">
          <a:xfrm>
            <a:off x="1524000" y="4495800"/>
            <a:ext cx="4114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362200" y="4419600"/>
            <a:ext cx="14718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Banana Slug</a:t>
            </a:r>
          </a:p>
        </p:txBody>
      </p:sp>
    </p:spTree>
    <p:extLst>
      <p:ext uri="{BB962C8B-B14F-4D97-AF65-F5344CB8AC3E}">
        <p14:creationId xmlns:p14="http://schemas.microsoft.com/office/powerpoint/2010/main" val="6015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8826" y="419100"/>
            <a:ext cx="11583674" cy="1475418"/>
          </a:xfrm>
        </p:spPr>
        <p:txBody>
          <a:bodyPr>
            <a:noAutofit/>
          </a:bodyPr>
          <a:lstStyle/>
          <a:p>
            <a:r>
              <a:rPr lang="en-CA" u="sng" dirty="0" smtClean="0"/>
              <a:t>torsion</a:t>
            </a:r>
            <a:r>
              <a:rPr lang="en-CA" dirty="0" smtClean="0"/>
              <a:t>: rotation of digestive system</a:t>
            </a:r>
            <a:endParaRPr lang="en-US" dirty="0"/>
          </a:p>
        </p:txBody>
      </p:sp>
      <p:pic>
        <p:nvPicPr>
          <p:cNvPr id="9218" name="Picture 2" descr="http://www.bumblebee.org/invertebrates/images/Tors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26" y="2374494"/>
            <a:ext cx="8281674" cy="44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81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Class </a:t>
            </a:r>
            <a:r>
              <a:rPr lang="en-US" altLang="en-US" dirty="0" err="1"/>
              <a:t>Bivalvia</a:t>
            </a:r>
            <a:endParaRPr lang="en-US" alt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85718" y="1219200"/>
            <a:ext cx="4282282" cy="4953000"/>
          </a:xfrm>
        </p:spPr>
        <p:txBody>
          <a:bodyPr>
            <a:noAutofit/>
          </a:bodyPr>
          <a:lstStyle/>
          <a:p>
            <a:r>
              <a:rPr lang="en-US" altLang="en-US" dirty="0"/>
              <a:t>Contain 2 hinged shells (valves)</a:t>
            </a:r>
          </a:p>
          <a:p>
            <a:r>
              <a:rPr lang="en-US" altLang="en-US" dirty="0"/>
              <a:t>Filter feeders, sessile</a:t>
            </a:r>
          </a:p>
          <a:p>
            <a:r>
              <a:rPr lang="en-US" altLang="en-US" dirty="0"/>
              <a:t>Use gills for respiration &amp; filter feeding</a:t>
            </a:r>
          </a:p>
          <a:p>
            <a:r>
              <a:rPr lang="en-US" altLang="en-US" dirty="0"/>
              <a:t>Includes: clams, oysters, scallops, mussels</a:t>
            </a: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4343400"/>
            <a:ext cx="4719183" cy="214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267201" y="4572000"/>
            <a:ext cx="10342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Mussels</a:t>
            </a:r>
          </a:p>
        </p:txBody>
      </p:sp>
      <p:pic>
        <p:nvPicPr>
          <p:cNvPr id="3074" name="Picture 2" descr="http://media-2.web.britannica.com/eb-media/63/12863-004-C2459C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96994"/>
            <a:ext cx="4076701" cy="304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752600" y="1367394"/>
            <a:ext cx="8547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Clams</a:t>
            </a:r>
          </a:p>
        </p:txBody>
      </p:sp>
    </p:spTree>
    <p:extLst>
      <p:ext uri="{BB962C8B-B14F-4D97-AF65-F5344CB8AC3E}">
        <p14:creationId xmlns:p14="http://schemas.microsoft.com/office/powerpoint/2010/main" val="7002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hemistry.csudh.edu/faculty/jim/cozaugo4-600/octop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0"/>
            <a:ext cx="4051300" cy="40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432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Class </a:t>
            </a:r>
            <a:r>
              <a:rPr lang="en-US" altLang="en-US" dirty="0" err="1"/>
              <a:t>Cephalopoda</a:t>
            </a:r>
            <a:endParaRPr lang="en-US" alt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447800"/>
            <a:ext cx="4343400" cy="4648200"/>
          </a:xfrm>
        </p:spPr>
        <p:txBody>
          <a:bodyPr>
            <a:noAutofit/>
          </a:bodyPr>
          <a:lstStyle/>
          <a:p>
            <a:r>
              <a:rPr lang="en-US" altLang="en-US" dirty="0"/>
              <a:t>These are the most highly evolved invertebrates</a:t>
            </a:r>
          </a:p>
          <a:p>
            <a:r>
              <a:rPr lang="en-US" altLang="en-US" dirty="0"/>
              <a:t>Have </a:t>
            </a:r>
            <a:r>
              <a:rPr lang="en-US" altLang="en-US" dirty="0" smtClean="0"/>
              <a:t>complex eyes</a:t>
            </a:r>
            <a:endParaRPr lang="en-US" altLang="en-US" dirty="0"/>
          </a:p>
          <a:p>
            <a:r>
              <a:rPr lang="en-US" altLang="en-US" dirty="0"/>
              <a:t>Capable of learning</a:t>
            </a:r>
          </a:p>
          <a:p>
            <a:r>
              <a:rPr lang="en-US" altLang="en-US" dirty="0"/>
              <a:t>Very motile predators - largest invertebrate</a:t>
            </a:r>
          </a:p>
          <a:p>
            <a:r>
              <a:rPr lang="en-US" altLang="en-US" dirty="0"/>
              <a:t>Shell greatly reduced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9372600" y="228600"/>
            <a:ext cx="11304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Octopus</a:t>
            </a:r>
          </a:p>
        </p:txBody>
      </p:sp>
      <p:pic>
        <p:nvPicPr>
          <p:cNvPr id="2054" name="Picture 6" descr="http://neptune911.files.wordpress.com/2010/10/humboldt-squi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443" r="8211" b="13535"/>
          <a:stretch/>
        </p:blipFill>
        <p:spPr bwMode="auto">
          <a:xfrm>
            <a:off x="6249806" y="4093066"/>
            <a:ext cx="4418194" cy="276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6477001" y="6413500"/>
            <a:ext cx="8931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bg1"/>
                </a:solidFill>
              </a:rPr>
              <a:t>Squid</a:t>
            </a:r>
          </a:p>
        </p:txBody>
      </p:sp>
    </p:spTree>
    <p:extLst>
      <p:ext uri="{BB962C8B-B14F-4D97-AF65-F5344CB8AC3E}">
        <p14:creationId xmlns:p14="http://schemas.microsoft.com/office/powerpoint/2010/main" val="35297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Class </a:t>
            </a:r>
            <a:r>
              <a:rPr lang="en-US" altLang="en-US" dirty="0" err="1"/>
              <a:t>Cephalopoda</a:t>
            </a:r>
            <a:endParaRPr lang="en-US" altLang="en-US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2743201"/>
            <a:ext cx="504824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200401" y="2133600"/>
            <a:ext cx="12032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Cuttlefish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03999" y="1545849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The cuttlefish and nautilus</a:t>
            </a:r>
            <a:endParaRPr lang="en-US" sz="3200" dirty="0"/>
          </a:p>
        </p:txBody>
      </p:sp>
      <p:pic>
        <p:nvPicPr>
          <p:cNvPr id="2050" name="Picture 2" descr="http://www.manandmollusc.net/Shell_photos/Images/nauti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211" y="2743201"/>
            <a:ext cx="3843265" cy="33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smtClean="0"/>
              <a:t>Mollusk?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6639052" cy="4050792"/>
          </a:xfrm>
        </p:spPr>
        <p:txBody>
          <a:bodyPr/>
          <a:lstStyle/>
          <a:p>
            <a:r>
              <a:rPr lang="en-US" dirty="0" smtClean="0"/>
              <a:t>Name comes from the Latin word ‘</a:t>
            </a:r>
            <a:r>
              <a:rPr lang="en-US" dirty="0" err="1" smtClean="0"/>
              <a:t>molluscus</a:t>
            </a:r>
            <a:r>
              <a:rPr lang="en-US" dirty="0" smtClean="0"/>
              <a:t>’ which means ‘soft’</a:t>
            </a:r>
          </a:p>
          <a:p>
            <a:r>
              <a:rPr lang="en-US" dirty="0" smtClean="0"/>
              <a:t>Mollusks typically have an internal or external shell</a:t>
            </a:r>
          </a:p>
          <a:p>
            <a:r>
              <a:rPr lang="en-US" dirty="0" smtClean="0"/>
              <a:t>Studies show that mollusks share common ancestor of annelids because of their larval stage (</a:t>
            </a:r>
            <a:r>
              <a:rPr lang="en-US" dirty="0" err="1" smtClean="0"/>
              <a:t>trochophore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Example animals include snails, slugs, clams, squids, and octopi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550" y="1600200"/>
            <a:ext cx="3467100" cy="441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423" y="4640262"/>
            <a:ext cx="2381250" cy="1971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98" y="4640262"/>
            <a:ext cx="3173723" cy="21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Mollusk?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48" y="1918208"/>
            <a:ext cx="10058400" cy="4050792"/>
          </a:xfrm>
        </p:spPr>
        <p:txBody>
          <a:bodyPr/>
          <a:lstStyle/>
          <a:p>
            <a:r>
              <a:rPr lang="en-US" dirty="0" smtClean="0"/>
              <a:t>Mollusks are the second largest phyla in the Animalia kingdom</a:t>
            </a:r>
          </a:p>
          <a:p>
            <a:endParaRPr lang="en-US" dirty="0"/>
          </a:p>
          <a:p>
            <a:r>
              <a:rPr lang="en-US" dirty="0" smtClean="0"/>
              <a:t>There are three defining characteristics</a:t>
            </a:r>
          </a:p>
          <a:p>
            <a:pPr lvl="1"/>
            <a:r>
              <a:rPr lang="en-US" dirty="0"/>
              <a:t>Large ventral muscular foot</a:t>
            </a:r>
          </a:p>
          <a:p>
            <a:pPr lvl="1"/>
            <a:r>
              <a:rPr lang="en-US" dirty="0" smtClean="0"/>
              <a:t>Visceral </a:t>
            </a:r>
            <a:r>
              <a:rPr lang="en-US" dirty="0"/>
              <a:t>mass located dorsal to the foot</a:t>
            </a:r>
          </a:p>
          <a:p>
            <a:pPr lvl="1"/>
            <a:r>
              <a:rPr lang="en-US" dirty="0" smtClean="0"/>
              <a:t>Tissue </a:t>
            </a:r>
            <a:r>
              <a:rPr lang="en-US" dirty="0"/>
              <a:t>layer called “mantle” covers the visceral </a:t>
            </a:r>
            <a:r>
              <a:rPr lang="en-US" dirty="0" smtClean="0"/>
              <a:t>mass</a:t>
            </a:r>
          </a:p>
          <a:p>
            <a:pPr marL="274320" lvl="1" indent="0">
              <a:buNone/>
            </a:pPr>
            <a:r>
              <a:rPr lang="en-US" dirty="0" smtClean="0"/>
              <a:t>**Many also have a shell although they are lost in some species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675" y="2502408"/>
            <a:ext cx="3661053" cy="369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548" y="4432554"/>
            <a:ext cx="4381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muscular foot</a:t>
            </a:r>
          </a:p>
          <a:p>
            <a:pPr lvl="1"/>
            <a:r>
              <a:rPr lang="en-US" dirty="0" smtClean="0"/>
              <a:t>This ‘foot’ can take many forms, including </a:t>
            </a:r>
          </a:p>
          <a:p>
            <a:pPr lvl="2"/>
            <a:r>
              <a:rPr lang="en-US" dirty="0" smtClean="0"/>
              <a:t>flat structures for crawling</a:t>
            </a:r>
          </a:p>
          <a:p>
            <a:pPr lvl="2"/>
            <a:r>
              <a:rPr lang="en-US" dirty="0" smtClean="0"/>
              <a:t>Spade-shaped for burrowing</a:t>
            </a:r>
          </a:p>
          <a:p>
            <a:pPr lvl="2"/>
            <a:r>
              <a:rPr lang="en-US" dirty="0" smtClean="0"/>
              <a:t>Tentacles for capturing prey</a:t>
            </a:r>
          </a:p>
          <a:p>
            <a:endParaRPr lang="en-US" dirty="0"/>
          </a:p>
          <a:p>
            <a:r>
              <a:rPr lang="en-US" dirty="0" smtClean="0"/>
              <a:t>Mantle</a:t>
            </a:r>
          </a:p>
          <a:p>
            <a:pPr lvl="1"/>
            <a:r>
              <a:rPr lang="en-US" dirty="0" smtClean="0"/>
              <a:t>A thin layer of tissue that covers most of the mollusks body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362" y="648557"/>
            <a:ext cx="5693989" cy="3186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363" y="4146804"/>
            <a:ext cx="3119438" cy="22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403224"/>
            <a:ext cx="1184556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592137"/>
            <a:ext cx="9728200" cy="52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48" y="1765808"/>
            <a:ext cx="3616452" cy="4050792"/>
          </a:xfrm>
        </p:spPr>
        <p:txBody>
          <a:bodyPr/>
          <a:lstStyle/>
          <a:p>
            <a:r>
              <a:rPr lang="en-US" dirty="0"/>
              <a:t>Visceral Mass</a:t>
            </a:r>
          </a:p>
          <a:p>
            <a:pPr lvl="1"/>
            <a:r>
              <a:rPr lang="en-US" dirty="0"/>
              <a:t>Below the mantle which contains the internal organs</a:t>
            </a:r>
          </a:p>
          <a:p>
            <a:r>
              <a:rPr lang="en-US" dirty="0" smtClean="0"/>
              <a:t>Shell</a:t>
            </a:r>
          </a:p>
          <a:p>
            <a:pPr lvl="1"/>
            <a:r>
              <a:rPr lang="en-US" dirty="0" smtClean="0"/>
              <a:t>Is made by glands in the mantle that secrete calcium carbonate</a:t>
            </a:r>
          </a:p>
          <a:p>
            <a:pPr lvl="1"/>
            <a:r>
              <a:rPr lang="en-US" dirty="0" smtClean="0"/>
              <a:t>Ones that do not have a shell has simply been reduced or lost (</a:t>
            </a:r>
            <a:r>
              <a:rPr lang="en-US" dirty="0" err="1" smtClean="0"/>
              <a:t>ie</a:t>
            </a:r>
            <a:r>
              <a:rPr lang="en-US" dirty="0" smtClean="0"/>
              <a:t>. Slugs)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226" y="910481"/>
            <a:ext cx="7434263" cy="52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image.slidesharecdn.com/lec3-molluscafinal2nd-140512135548-phpapp01/95/invertebrates-mollusca-15-638.jpg?cb=1399903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86" y="42580"/>
            <a:ext cx="9077739" cy="681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6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99&quot;&gt;&lt;/object&gt;&lt;object type=&quot;2&quot; unique_id=&quot;10400&quot;&gt;&lt;object type=&quot;3&quot; unique_id=&quot;10401&quot;&gt;&lt;property id=&quot;20148&quot; value=&quot;5&quot;/&gt;&lt;property id=&quot;20300&quot; value=&quot;Slide 1 - &amp;quot;Phylum Mollusca&amp;quot;&quot;/&gt;&lt;property id=&quot;20307&quot; value=&quot;256&quot;/&gt;&lt;/object&gt;&lt;object type=&quot;3&quot; unique_id=&quot;10402&quot;&gt;&lt;property id=&quot;20148&quot; value=&quot;5&quot;/&gt;&lt;property id=&quot;20300&quot; value=&quot;Slide 2 - &amp;quot;Objectives&amp;quot;&quot;/&gt;&lt;property id=&quot;20307&quot; value=&quot;257&quot;/&gt;&lt;/object&gt;&lt;object type=&quot;3&quot; unique_id=&quot;10404&quot;&gt;&lt;property id=&quot;20148&quot; value=&quot;5&quot;/&gt;&lt;property id=&quot;20300&quot; value=&quot;Slide 3 - &amp;quot;What is a Mollusk? &amp;amp;#x09;&amp;quot;&quot;/&gt;&lt;property id=&quot;20307&quot; value=&quot;259&quot;/&gt;&lt;/object&gt;&lt;object type=&quot;3&quot; unique_id=&quot;10405&quot;&gt;&lt;property id=&quot;20148&quot; value=&quot;5&quot;/&gt;&lt;property id=&quot;20300&quot; value=&quot;Slide 4 - &amp;quot;What is a Mollusk?&amp;quot;&quot;/&gt;&lt;property id=&quot;20307&quot; value=&quot;260&quot;/&gt;&lt;/object&gt;&lt;object type=&quot;3&quot; unique_id=&quot;10406&quot;&gt;&lt;property id=&quot;20148&quot; value=&quot;5&quot;/&gt;&lt;property id=&quot;20300&quot; value=&quot;Slide 5 - &amp;quot;Body Plan&amp;quot;&quot;/&gt;&lt;property id=&quot;20307&quot; value=&quot;261&quot;/&gt;&lt;/object&gt;&lt;object type=&quot;3&quot; unique_id=&quot;10407&quot;&gt;&lt;property id=&quot;20148&quot; value=&quot;5&quot;/&gt;&lt;property id=&quot;20300&quot; value=&quot;Slide 8 - &amp;quot;Body Plan&amp;quot;&quot;/&gt;&lt;property id=&quot;20307&quot; value=&quot;262&quot;/&gt;&lt;/object&gt;&lt;object type=&quot;3&quot; unique_id=&quot;10408&quot;&gt;&lt;property id=&quot;20148&quot; value=&quot;5&quot;/&gt;&lt;property id=&quot;20300&quot; value=&quot;Slide 10 - &amp;quot;Feeding&amp;quot;&quot;/&gt;&lt;property id=&quot;20307&quot; value=&quot;263&quot;/&gt;&lt;/object&gt;&lt;object type=&quot;3&quot; unique_id=&quot;10409&quot;&gt;&lt;property id=&quot;20148&quot; value=&quot;5&quot;/&gt;&lt;property id=&quot;20300&quot; value=&quot;Slide 11 - &amp;quot;Feeding&amp;quot;&quot;/&gt;&lt;property id=&quot;20307&quot; value=&quot;265&quot;/&gt;&lt;/object&gt;&lt;object type=&quot;3&quot; unique_id=&quot;10410&quot;&gt;&lt;property id=&quot;20148&quot; value=&quot;5&quot;/&gt;&lt;property id=&quot;20300&quot; value=&quot;Slide 12 - &amp;quot;Respiration&amp;quot;&quot;/&gt;&lt;property id=&quot;20307&quot; value=&quot;264&quot;/&gt;&lt;/object&gt;&lt;object type=&quot;3&quot; unique_id=&quot;10411&quot;&gt;&lt;property id=&quot;20148&quot; value=&quot;5&quot;/&gt;&lt;property id=&quot;20300&quot; value=&quot;Slide 13 - &amp;quot;Circulation&amp;quot;&quot;/&gt;&lt;property id=&quot;20307&quot; value=&quot;266&quot;/&gt;&lt;/object&gt;&lt;object type=&quot;3&quot; unique_id=&quot;10412&quot;&gt;&lt;property id=&quot;20148&quot; value=&quot;5&quot;/&gt;&lt;property id=&quot;20300&quot; value=&quot;Slide 14 - &amp;quot;Circulation&amp;quot;&quot;/&gt;&lt;property id=&quot;20307&quot; value=&quot;267&quot;/&gt;&lt;/object&gt;&lt;object type=&quot;3&quot; unique_id=&quot;10413&quot;&gt;&lt;property id=&quot;20148&quot; value=&quot;5&quot;/&gt;&lt;property id=&quot;20300&quot; value=&quot;Slide 15 - &amp;quot;Excretion&amp;quot;&quot;/&gt;&lt;property id=&quot;20307&quot; value=&quot;268&quot;/&gt;&lt;/object&gt;&lt;object type=&quot;3&quot; unique_id=&quot;10414&quot;&gt;&lt;property id=&quot;20148&quot; value=&quot;5&quot;/&gt;&lt;property id=&quot;20300&quot; value=&quot;Slide 16 - &amp;quot;Response&amp;quot;&quot;/&gt;&lt;property id=&quot;20307&quot; value=&quot;269&quot;/&gt;&lt;/object&gt;&lt;object type=&quot;3&quot; unique_id=&quot;10415&quot;&gt;&lt;property id=&quot;20148&quot; value=&quot;5&quot;/&gt;&lt;property id=&quot;20300&quot; value=&quot;Slide 17 - &amp;quot;Response&amp;quot;&quot;/&gt;&lt;property id=&quot;20307&quot; value=&quot;270&quot;/&gt;&lt;/object&gt;&lt;object type=&quot;3&quot; unique_id=&quot;10756&quot;&gt;&lt;property id=&quot;20148&quot; value=&quot;5&quot;/&gt;&lt;property id=&quot;20300&quot; value=&quot;Slide 6&quot;/&gt;&lt;property id=&quot;20307&quot; value=&quot;278&quot;/&gt;&lt;/object&gt;&lt;object type=&quot;3&quot; unique_id=&quot;10757&quot;&gt;&lt;property id=&quot;20148&quot; value=&quot;5&quot;/&gt;&lt;property id=&quot;20300&quot; value=&quot;Slide 7&quot;/&gt;&lt;property id=&quot;20307&quot; value=&quot;279&quot;/&gt;&lt;/object&gt;&lt;object type=&quot;3&quot; unique_id=&quot;10758&quot;&gt;&lt;property id=&quot;20148&quot; value=&quot;5&quot;/&gt;&lt;property id=&quot;20300&quot; value=&quot;Slide 18 - &amp;quot;MOvement&amp;quot;&quot;/&gt;&lt;property id=&quot;20307&quot; value=&quot;271&quot;/&gt;&lt;/object&gt;&lt;object type=&quot;3&quot; unique_id=&quot;10759&quot;&gt;&lt;property id=&quot;20148&quot; value=&quot;5&quot;/&gt;&lt;property id=&quot;20300&quot; value=&quot;Slide 19 - &amp;quot;Reproduction&amp;quot;&quot;/&gt;&lt;property id=&quot;20307&quot; value=&quot;272&quot;/&gt;&lt;/object&gt;&lt;object type=&quot;3&quot; unique_id=&quot;10760&quot;&gt;&lt;property id=&quot;20148&quot; value=&quot;5&quot;/&gt;&lt;property id=&quot;20300&quot; value=&quot;Slide 21 - &amp;quot;Class Gastropoda&amp;quot;&quot;/&gt;&lt;property id=&quot;20307&quot; value=&quot;273&quot;/&gt;&lt;/object&gt;&lt;object type=&quot;3&quot; unique_id=&quot;10761&quot;&gt;&lt;property id=&quot;20148&quot; value=&quot;5&quot;/&gt;&lt;property id=&quot;20300&quot; value=&quot;Slide 22 - &amp;quot;torsion: rotation of digestive system&amp;quot;&quot;/&gt;&lt;property id=&quot;20307&quot; value=&quot;274&quot;/&gt;&lt;/object&gt;&lt;object type=&quot;3&quot; unique_id=&quot;10762&quot;&gt;&lt;property id=&quot;20148&quot; value=&quot;5&quot;/&gt;&lt;property id=&quot;20300&quot; value=&quot;Slide 23 - &amp;quot;Class Bivalvia&amp;quot;&quot;/&gt;&lt;property id=&quot;20307&quot; value=&quot;275&quot;/&gt;&lt;/object&gt;&lt;object type=&quot;3&quot; unique_id=&quot;10763&quot;&gt;&lt;property id=&quot;20148&quot; value=&quot;5&quot;/&gt;&lt;property id=&quot;20300&quot; value=&quot;Slide 24 - &amp;quot;Class Cephalopoda&amp;quot;&quot;/&gt;&lt;property id=&quot;20307&quot; value=&quot;276&quot;/&gt;&lt;/object&gt;&lt;object type=&quot;3&quot; unique_id=&quot;10764&quot;&gt;&lt;property id=&quot;20148&quot; value=&quot;5&quot;/&gt;&lt;property id=&quot;20300&quot; value=&quot;Slide 25 - &amp;quot;Class Cephalopoda&amp;quot;&quot;/&gt;&lt;property id=&quot;20307&quot; value=&quot;277&quot;/&gt;&lt;/object&gt;&lt;object type=&quot;3&quot; unique_id=&quot;17868&quot;&gt;&lt;property id=&quot;20148&quot; value=&quot;5&quot;/&gt;&lt;property id=&quot;20300&quot; value=&quot;Slide 9&quot;/&gt;&lt;property id=&quot;20307&quot; value=&quot;281&quot;/&gt;&lt;/object&gt;&lt;object type=&quot;3&quot; unique_id=&quot;17869&quot;&gt;&lt;property id=&quot;20148&quot; value=&quot;5&quot;/&gt;&lt;property id=&quot;20300&quot; value=&quot;Slide 20&quot;/&gt;&lt;property id=&quot;20307&quot; value=&quot;280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8336</TotalTime>
  <Words>832</Words>
  <Application>Microsoft Office PowerPoint</Application>
  <PresentationFormat>Widescreen</PresentationFormat>
  <Paragraphs>111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Rockwell</vt:lpstr>
      <vt:lpstr>Rockwell Condensed</vt:lpstr>
      <vt:lpstr>Wingdings</vt:lpstr>
      <vt:lpstr>Wood Type</vt:lpstr>
      <vt:lpstr>Phylum Mollusca</vt:lpstr>
      <vt:lpstr>Objectives</vt:lpstr>
      <vt:lpstr>What is a Mollusk?  </vt:lpstr>
      <vt:lpstr>What is a Mollusk?</vt:lpstr>
      <vt:lpstr>Body Plan</vt:lpstr>
      <vt:lpstr>PowerPoint Presentation</vt:lpstr>
      <vt:lpstr>PowerPoint Presentation</vt:lpstr>
      <vt:lpstr>Body Plan</vt:lpstr>
      <vt:lpstr>PowerPoint Presentation</vt:lpstr>
      <vt:lpstr>Feeding</vt:lpstr>
      <vt:lpstr>Feeding</vt:lpstr>
      <vt:lpstr>Respiration</vt:lpstr>
      <vt:lpstr>Circulation</vt:lpstr>
      <vt:lpstr>Circulation</vt:lpstr>
      <vt:lpstr>Excretion</vt:lpstr>
      <vt:lpstr>Response</vt:lpstr>
      <vt:lpstr>Response</vt:lpstr>
      <vt:lpstr>MOvement</vt:lpstr>
      <vt:lpstr>Reproduction</vt:lpstr>
      <vt:lpstr>PowerPoint Presentation</vt:lpstr>
      <vt:lpstr>Class Gastropoda</vt:lpstr>
      <vt:lpstr>torsion: rotation of digestive system</vt:lpstr>
      <vt:lpstr>Class Bivalvia</vt:lpstr>
      <vt:lpstr>Class Cephalopoda</vt:lpstr>
      <vt:lpstr>Class Cephalopoda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Phylum Mollusks</dc:title>
  <dc:creator>teacher</dc:creator>
  <cp:lastModifiedBy>Wes Schmitt</cp:lastModifiedBy>
  <cp:revision>28</cp:revision>
  <dcterms:created xsi:type="dcterms:W3CDTF">2016-05-24T16:21:26Z</dcterms:created>
  <dcterms:modified xsi:type="dcterms:W3CDTF">2020-03-10T18:30:23Z</dcterms:modified>
</cp:coreProperties>
</file>