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97B7-84A0-4A5C-9C4C-308E03D272DA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E2BA-36D7-4625-93A6-C89EBD0EF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CD203-D634-4204-A3CE-F1EBBFA82BF5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BCC39-017F-4361-9280-0E1BD1B78CFF}" type="slidenum">
              <a:rPr lang="en-US"/>
              <a:pPr/>
              <a:t>8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67062-C552-4E9C-8762-7B3FF73DBCA5}" type="slidenum">
              <a:rPr lang="en-US"/>
              <a:pPr/>
              <a:t>9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1DD333-9FD3-45BD-9896-A88F841A0FDF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ADB2B4-0C86-4AA9-946C-66D182737AB9}" type="slidenum">
              <a:rPr lang="en-US" sz="1200">
                <a:latin typeface="Times" charset="0"/>
              </a:rPr>
              <a:pPr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E441EB-7E64-4532-B274-0A6711047B67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550B7E-4A1B-417B-AED7-68846D6DD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Plantae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56263" cy="1054250"/>
          </a:xfrm>
        </p:spPr>
        <p:txBody>
          <a:bodyPr/>
          <a:lstStyle/>
          <a:p>
            <a:pPr eaLnBrk="1" hangingPunct="1"/>
            <a:r>
              <a:rPr lang="en-US" dirty="0" smtClean="0"/>
              <a:t>Seeded Vascular Plants</a:t>
            </a:r>
          </a:p>
        </p:txBody>
      </p:sp>
      <p:sp>
        <p:nvSpPr>
          <p:cNvPr id="397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Gymnosperm: conifers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vascular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heterospory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male vs. female gametophytes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seeds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naked seeds (no fruit)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pollen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contain male gametophyte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life cycle dominated by sporophyte stage</a:t>
            </a:r>
            <a:endParaRPr lang="en-US" sz="240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coniferous trees you are familiar with are diploid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reduced (microscopic) gametophyte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smtClean="0"/>
              <a:t>reduction of gametophyte protects delicate egg &amp; embryo in protective sporophyte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protected from drought &amp; UV radiation</a:t>
            </a:r>
          </a:p>
        </p:txBody>
      </p:sp>
      <p:pic>
        <p:nvPicPr>
          <p:cNvPr id="23556" name="Picture 4" descr="30-03-PineSe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37964" r="33272" b="26183"/>
          <a:stretch>
            <a:fillRect/>
          </a:stretch>
        </p:blipFill>
        <p:spPr bwMode="auto">
          <a:xfrm>
            <a:off x="7268358" y="3352800"/>
            <a:ext cx="1817687" cy="1768475"/>
          </a:xfrm>
          <a:prstGeom prst="rect">
            <a:avLst/>
          </a:prstGeom>
          <a:noFill/>
          <a:ln w="9525">
            <a:solidFill>
              <a:srgbClr val="006604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133600" cy="2093913"/>
          </a:xfrm>
          <a:prstGeom prst="rect">
            <a:avLst/>
          </a:prstGeom>
          <a:noFill/>
          <a:ln w="9525">
            <a:solidFill>
              <a:srgbClr val="006604"/>
            </a:solidFill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7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7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490" y="1066800"/>
            <a:ext cx="44196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Angiosperm Body Plan Overview</a:t>
            </a:r>
          </a:p>
        </p:txBody>
      </p:sp>
      <p:pic>
        <p:nvPicPr>
          <p:cNvPr id="10243" name="Picture 5" descr="plantove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17027"/>
            <a:ext cx="5257800" cy="687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The Angiosperms have four principle organ systems: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1. </a:t>
            </a:r>
            <a:r>
              <a:rPr lang="en-US" altLang="en-US" b="1" u="sng" smtClean="0"/>
              <a:t>Leaves: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2. </a:t>
            </a:r>
            <a:r>
              <a:rPr lang="en-US" altLang="en-US" b="1" u="sng" smtClean="0"/>
              <a:t>Stems: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3. </a:t>
            </a:r>
            <a:r>
              <a:rPr lang="en-US" altLang="en-US" b="1" u="sng" smtClean="0"/>
              <a:t>Roots: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4. </a:t>
            </a:r>
            <a:r>
              <a:rPr lang="en-US" altLang="en-US" b="1" u="sng" smtClean="0"/>
              <a:t>Flowers: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0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7"/>
          <p:cNvGrpSpPr>
            <a:grpSpLocks/>
          </p:cNvGrpSpPr>
          <p:nvPr/>
        </p:nvGrpSpPr>
        <p:grpSpPr bwMode="auto">
          <a:xfrm>
            <a:off x="3475462" y="2220062"/>
            <a:ext cx="5803900" cy="4157663"/>
            <a:chOff x="2104" y="1221"/>
            <a:chExt cx="3656" cy="2619"/>
          </a:xfrm>
        </p:grpSpPr>
        <p:pic>
          <p:nvPicPr>
            <p:cNvPr id="3380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0"/>
            <a:stretch>
              <a:fillRect/>
            </a:stretch>
          </p:blipFill>
          <p:spPr bwMode="auto">
            <a:xfrm>
              <a:off x="2104" y="1221"/>
              <a:ext cx="3656" cy="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>
              <a:off x="3300" y="1855"/>
              <a:ext cx="337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Rectangle 16"/>
            <p:cNvSpPr>
              <a:spLocks noChangeArrowheads="1"/>
            </p:cNvSpPr>
            <p:nvPr/>
          </p:nvSpPr>
          <p:spPr bwMode="auto">
            <a:xfrm>
              <a:off x="2814" y="1509"/>
              <a:ext cx="3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Anther</a:t>
              </a:r>
              <a:endParaRPr lang="en-US" sz="1400" b="1"/>
            </a:p>
          </p:txBody>
        </p:sp>
        <p:sp>
          <p:nvSpPr>
            <p:cNvPr id="33812" name="Rectangle 17"/>
            <p:cNvSpPr>
              <a:spLocks noChangeArrowheads="1"/>
            </p:cNvSpPr>
            <p:nvPr/>
          </p:nvSpPr>
          <p:spPr bwMode="auto">
            <a:xfrm>
              <a:off x="2815" y="1761"/>
              <a:ext cx="4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Filament</a:t>
              </a:r>
              <a:endParaRPr lang="en-US" sz="1400" b="1"/>
            </a:p>
          </p:txBody>
        </p:sp>
        <p:sp>
          <p:nvSpPr>
            <p:cNvPr id="33813" name="Rectangle 18"/>
            <p:cNvSpPr>
              <a:spLocks noChangeArrowheads="1"/>
            </p:cNvSpPr>
            <p:nvPr/>
          </p:nvSpPr>
          <p:spPr bwMode="auto">
            <a:xfrm>
              <a:off x="2204" y="1645"/>
              <a:ext cx="4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Stamen</a:t>
              </a:r>
              <a:endParaRPr lang="en-US" sz="1400" b="1"/>
            </a:p>
          </p:txBody>
        </p:sp>
        <p:sp>
          <p:nvSpPr>
            <p:cNvPr id="33814" name="Rectangle 19"/>
            <p:cNvSpPr>
              <a:spLocks noChangeArrowheads="1"/>
            </p:cNvSpPr>
            <p:nvPr/>
          </p:nvSpPr>
          <p:spPr bwMode="auto">
            <a:xfrm>
              <a:off x="4699" y="1316"/>
              <a:ext cx="3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Stigma</a:t>
              </a:r>
              <a:endParaRPr lang="en-US" sz="1400" b="1"/>
            </a:p>
          </p:txBody>
        </p:sp>
        <p:sp>
          <p:nvSpPr>
            <p:cNvPr id="33815" name="Rectangle 20"/>
            <p:cNvSpPr>
              <a:spLocks noChangeArrowheads="1"/>
            </p:cNvSpPr>
            <p:nvPr/>
          </p:nvSpPr>
          <p:spPr bwMode="auto">
            <a:xfrm>
              <a:off x="4688" y="1469"/>
              <a:ext cx="2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Style</a:t>
              </a:r>
              <a:endParaRPr lang="en-US" sz="1400" b="1"/>
            </a:p>
          </p:txBody>
        </p:sp>
        <p:sp>
          <p:nvSpPr>
            <p:cNvPr id="33816" name="Rectangle 21"/>
            <p:cNvSpPr>
              <a:spLocks noChangeArrowheads="1"/>
            </p:cNvSpPr>
            <p:nvPr/>
          </p:nvSpPr>
          <p:spPr bwMode="auto">
            <a:xfrm>
              <a:off x="4692" y="1617"/>
              <a:ext cx="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Ovary</a:t>
              </a:r>
              <a:endParaRPr lang="en-US" sz="1400" b="1"/>
            </a:p>
          </p:txBody>
        </p:sp>
        <p:sp>
          <p:nvSpPr>
            <p:cNvPr id="33817" name="Rectangle 22"/>
            <p:cNvSpPr>
              <a:spLocks noChangeArrowheads="1"/>
            </p:cNvSpPr>
            <p:nvPr/>
          </p:nvSpPr>
          <p:spPr bwMode="auto">
            <a:xfrm>
              <a:off x="5309" y="1464"/>
              <a:ext cx="3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Carpel</a:t>
              </a:r>
              <a:endParaRPr lang="en-US" sz="1400" b="1"/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160" y="3562"/>
              <a:ext cx="29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Sepal</a:t>
              </a:r>
              <a:endParaRPr lang="en-US" sz="1400" b="1"/>
            </a:p>
          </p:txBody>
        </p:sp>
        <p:sp>
          <p:nvSpPr>
            <p:cNvPr id="33819" name="Rectangle 26"/>
            <p:cNvSpPr>
              <a:spLocks noChangeArrowheads="1"/>
            </p:cNvSpPr>
            <p:nvPr/>
          </p:nvSpPr>
          <p:spPr bwMode="auto">
            <a:xfrm>
              <a:off x="2214" y="3070"/>
              <a:ext cx="26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Petal</a:t>
              </a:r>
              <a:endParaRPr lang="en-US" sz="1400" b="1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3578" y="3318"/>
              <a:ext cx="3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Ovule</a:t>
              </a:r>
              <a:endParaRPr lang="en-US" sz="1400" b="1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203" y="1604"/>
              <a:ext cx="542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V="1">
              <a:off x="2354" y="2607"/>
              <a:ext cx="154" cy="4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V="1">
              <a:off x="3756" y="2641"/>
              <a:ext cx="222" cy="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flipV="1">
              <a:off x="3334" y="2846"/>
              <a:ext cx="1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4"/>
            <p:cNvSpPr>
              <a:spLocks noChangeShapeType="1"/>
            </p:cNvSpPr>
            <p:nvPr/>
          </p:nvSpPr>
          <p:spPr bwMode="auto">
            <a:xfrm flipV="1">
              <a:off x="4109" y="1730"/>
              <a:ext cx="530" cy="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5"/>
            <p:cNvSpPr>
              <a:spLocks noChangeShapeType="1"/>
            </p:cNvSpPr>
            <p:nvPr/>
          </p:nvSpPr>
          <p:spPr bwMode="auto">
            <a:xfrm flipV="1">
              <a:off x="3984" y="1570"/>
              <a:ext cx="650" cy="6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6"/>
            <p:cNvSpPr>
              <a:spLocks noChangeShapeType="1"/>
            </p:cNvSpPr>
            <p:nvPr/>
          </p:nvSpPr>
          <p:spPr bwMode="auto">
            <a:xfrm flipV="1">
              <a:off x="4013" y="1410"/>
              <a:ext cx="615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8" name="Group 37"/>
            <p:cNvGrpSpPr>
              <a:grpSpLocks/>
            </p:cNvGrpSpPr>
            <p:nvPr/>
          </p:nvGrpSpPr>
          <p:grpSpPr bwMode="auto">
            <a:xfrm>
              <a:off x="5074" y="1405"/>
              <a:ext cx="177" cy="318"/>
              <a:chOff x="4534" y="440"/>
              <a:chExt cx="256" cy="462"/>
            </a:xfrm>
          </p:grpSpPr>
          <p:sp>
            <p:nvSpPr>
              <p:cNvPr id="33834" name="Freeform 38"/>
              <p:cNvSpPr>
                <a:spLocks/>
              </p:cNvSpPr>
              <p:nvPr/>
            </p:nvSpPr>
            <p:spPr bwMode="auto">
              <a:xfrm>
                <a:off x="4534" y="440"/>
                <a:ext cx="165" cy="462"/>
              </a:xfrm>
              <a:custGeom>
                <a:avLst/>
                <a:gdLst>
                  <a:gd name="T0" fmla="*/ 91 w 165"/>
                  <a:gd name="T1" fmla="*/ 0 h 462"/>
                  <a:gd name="T2" fmla="*/ 165 w 165"/>
                  <a:gd name="T3" fmla="*/ 0 h 462"/>
                  <a:gd name="T4" fmla="*/ 165 w 165"/>
                  <a:gd name="T5" fmla="*/ 462 h 462"/>
                  <a:gd name="T6" fmla="*/ 0 w 165"/>
                  <a:gd name="T7" fmla="*/ 462 h 4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" h="462">
                    <a:moveTo>
                      <a:pt x="91" y="0"/>
                    </a:moveTo>
                    <a:lnTo>
                      <a:pt x="165" y="0"/>
                    </a:lnTo>
                    <a:lnTo>
                      <a:pt x="165" y="462"/>
                    </a:lnTo>
                    <a:lnTo>
                      <a:pt x="0" y="4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Line 39"/>
              <p:cNvSpPr>
                <a:spLocks noChangeShapeType="1"/>
              </p:cNvSpPr>
              <p:nvPr/>
            </p:nvSpPr>
            <p:spPr bwMode="auto">
              <a:xfrm>
                <a:off x="4699" y="663"/>
                <a:ext cx="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29" name="Group 40"/>
            <p:cNvGrpSpPr>
              <a:grpSpLocks/>
            </p:cNvGrpSpPr>
            <p:nvPr/>
          </p:nvGrpSpPr>
          <p:grpSpPr bwMode="auto">
            <a:xfrm>
              <a:off x="2662" y="1603"/>
              <a:ext cx="74" cy="257"/>
              <a:chOff x="1039" y="728"/>
              <a:chExt cx="107" cy="372"/>
            </a:xfrm>
          </p:grpSpPr>
          <p:sp>
            <p:nvSpPr>
              <p:cNvPr id="33830" name="Line 41"/>
              <p:cNvSpPr>
                <a:spLocks noChangeShapeType="1"/>
              </p:cNvSpPr>
              <p:nvPr/>
            </p:nvSpPr>
            <p:spPr bwMode="auto">
              <a:xfrm flipH="1">
                <a:off x="1039" y="919"/>
                <a:ext cx="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Line 42"/>
              <p:cNvSpPr>
                <a:spLocks noChangeShapeType="1"/>
              </p:cNvSpPr>
              <p:nvPr/>
            </p:nvSpPr>
            <p:spPr bwMode="auto">
              <a:xfrm>
                <a:off x="1092" y="728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Line 43"/>
              <p:cNvSpPr>
                <a:spLocks noChangeShapeType="1"/>
              </p:cNvSpPr>
              <p:nvPr/>
            </p:nvSpPr>
            <p:spPr bwMode="auto">
              <a:xfrm>
                <a:off x="1092" y="11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Line 44"/>
              <p:cNvSpPr>
                <a:spLocks noChangeShapeType="1"/>
              </p:cNvSpPr>
              <p:nvPr/>
            </p:nvSpPr>
            <p:spPr bwMode="auto">
              <a:xfrm>
                <a:off x="1096" y="728"/>
                <a:ext cx="0" cy="3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7549" name="Group 61"/>
          <p:cNvGrpSpPr>
            <a:grpSpLocks/>
          </p:cNvGrpSpPr>
          <p:nvPr/>
        </p:nvGrpSpPr>
        <p:grpSpPr bwMode="auto">
          <a:xfrm>
            <a:off x="6858000" y="4572000"/>
            <a:ext cx="2249488" cy="2286000"/>
            <a:chOff x="4320" y="2880"/>
            <a:chExt cx="1417" cy="1440"/>
          </a:xfrm>
        </p:grpSpPr>
        <p:sp>
          <p:nvSpPr>
            <p:cNvPr id="33807" name="Oval 48"/>
            <p:cNvSpPr>
              <a:spLocks noChangeArrowheads="1"/>
            </p:cNvSpPr>
            <p:nvPr/>
          </p:nvSpPr>
          <p:spPr bwMode="auto">
            <a:xfrm>
              <a:off x="4320" y="2903"/>
              <a:ext cx="1417" cy="1417"/>
            </a:xfrm>
            <a:prstGeom prst="ellipse">
              <a:avLst/>
            </a:prstGeom>
            <a:solidFill>
              <a:srgbClr val="B3C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Rectangle 52"/>
            <p:cNvSpPr>
              <a:spLocks noChangeArrowheads="1"/>
            </p:cNvSpPr>
            <p:nvPr/>
          </p:nvSpPr>
          <p:spPr bwMode="auto">
            <a:xfrm>
              <a:off x="4798" y="2880"/>
              <a:ext cx="4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sepals</a:t>
              </a:r>
            </a:p>
          </p:txBody>
        </p:sp>
      </p:grpSp>
      <p:grpSp>
        <p:nvGrpSpPr>
          <p:cNvPr id="447550" name="Group 62"/>
          <p:cNvGrpSpPr>
            <a:grpSpLocks/>
          </p:cNvGrpSpPr>
          <p:nvPr/>
        </p:nvGrpSpPr>
        <p:grpSpPr bwMode="auto">
          <a:xfrm>
            <a:off x="7078663" y="4787900"/>
            <a:ext cx="1806575" cy="1847850"/>
            <a:chOff x="4459" y="3016"/>
            <a:chExt cx="1138" cy="1164"/>
          </a:xfrm>
        </p:grpSpPr>
        <p:sp>
          <p:nvSpPr>
            <p:cNvPr id="33805" name="Oval 49"/>
            <p:cNvSpPr>
              <a:spLocks noChangeAspect="1" noChangeArrowheads="1"/>
            </p:cNvSpPr>
            <p:nvPr/>
          </p:nvSpPr>
          <p:spPr bwMode="auto">
            <a:xfrm>
              <a:off x="4459" y="3042"/>
              <a:ext cx="1138" cy="1138"/>
            </a:xfrm>
            <a:prstGeom prst="ellipse">
              <a:avLst/>
            </a:prstGeom>
            <a:solidFill>
              <a:srgbClr val="B6C9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Rectangle 53"/>
            <p:cNvSpPr>
              <a:spLocks noChangeArrowheads="1"/>
            </p:cNvSpPr>
            <p:nvPr/>
          </p:nvSpPr>
          <p:spPr bwMode="auto">
            <a:xfrm>
              <a:off x="4802" y="3016"/>
              <a:ext cx="4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petals</a:t>
              </a:r>
            </a:p>
          </p:txBody>
        </p:sp>
      </p:grp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Flower </a:t>
            </a:r>
          </a:p>
        </p:txBody>
      </p:sp>
      <p:sp>
        <p:nvSpPr>
          <p:cNvPr id="447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1" y="1101725"/>
            <a:ext cx="8611818" cy="4114800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CA" dirty="0" smtClean="0"/>
              <a:t>Function to attract a pollinator</a:t>
            </a:r>
            <a:endParaRPr lang="en-US" dirty="0" smtClean="0"/>
          </a:p>
          <a:p>
            <a:pPr eaLnBrk="1" hangingPunct="1">
              <a:buClrTx/>
            </a:pPr>
            <a:r>
              <a:rPr lang="en-US" dirty="0" smtClean="0"/>
              <a:t>Modified shoot with 4 rings of modified leaves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sepals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petals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stamens</a:t>
            </a:r>
            <a:endParaRPr lang="en-US" dirty="0" smtClean="0">
              <a:solidFill>
                <a:srgbClr val="FFC000"/>
              </a:solidFill>
            </a:endParaRPr>
          </a:p>
          <a:p>
            <a:pPr marL="1085850" lvl="2" eaLnBrk="1" hangingPunct="1">
              <a:buClrTx/>
            </a:pPr>
            <a:r>
              <a:rPr lang="en-US" dirty="0" smtClean="0"/>
              <a:t>male</a:t>
            </a:r>
          </a:p>
          <a:p>
            <a:pPr lvl="1" eaLnBrk="1" hangingPunct="1"/>
            <a:r>
              <a:rPr lang="en-US" u="sng" dirty="0" smtClean="0">
                <a:solidFill>
                  <a:srgbClr val="FFC000"/>
                </a:solidFill>
              </a:rPr>
              <a:t>carpel</a:t>
            </a:r>
            <a:endParaRPr lang="en-US" dirty="0" smtClean="0">
              <a:solidFill>
                <a:srgbClr val="FFC000"/>
              </a:solidFill>
            </a:endParaRPr>
          </a:p>
          <a:p>
            <a:pPr marL="1085850" lvl="2" eaLnBrk="1" hangingPunct="1">
              <a:buClrTx/>
            </a:pPr>
            <a:r>
              <a:rPr lang="en-US" dirty="0" smtClean="0"/>
              <a:t>female</a:t>
            </a:r>
          </a:p>
        </p:txBody>
      </p:sp>
      <p:grpSp>
        <p:nvGrpSpPr>
          <p:cNvPr id="447551" name="Group 63"/>
          <p:cNvGrpSpPr>
            <a:grpSpLocks/>
          </p:cNvGrpSpPr>
          <p:nvPr/>
        </p:nvGrpSpPr>
        <p:grpSpPr bwMode="auto">
          <a:xfrm>
            <a:off x="7250582" y="4992688"/>
            <a:ext cx="1443038" cy="1462087"/>
            <a:chOff x="4574" y="3145"/>
            <a:chExt cx="909" cy="921"/>
          </a:xfrm>
        </p:grpSpPr>
        <p:sp>
          <p:nvSpPr>
            <p:cNvPr id="33803" name="Oval 50"/>
            <p:cNvSpPr>
              <a:spLocks noChangeAspect="1" noChangeArrowheads="1"/>
            </p:cNvSpPr>
            <p:nvPr/>
          </p:nvSpPr>
          <p:spPr bwMode="auto">
            <a:xfrm>
              <a:off x="4574" y="3157"/>
              <a:ext cx="909" cy="909"/>
            </a:xfrm>
            <a:prstGeom prst="ellipse">
              <a:avLst/>
            </a:prstGeom>
            <a:solidFill>
              <a:srgbClr val="B255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Rectangle 54"/>
            <p:cNvSpPr>
              <a:spLocks noChangeArrowheads="1"/>
            </p:cNvSpPr>
            <p:nvPr/>
          </p:nvSpPr>
          <p:spPr bwMode="auto">
            <a:xfrm>
              <a:off x="4738" y="3145"/>
              <a:ext cx="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stamens</a:t>
              </a:r>
            </a:p>
          </p:txBody>
        </p:sp>
      </p:grpSp>
      <p:grpSp>
        <p:nvGrpSpPr>
          <p:cNvPr id="447552" name="Group 64"/>
          <p:cNvGrpSpPr>
            <a:grpSpLocks/>
          </p:cNvGrpSpPr>
          <p:nvPr/>
        </p:nvGrpSpPr>
        <p:grpSpPr bwMode="auto">
          <a:xfrm>
            <a:off x="7466013" y="5216525"/>
            <a:ext cx="1031875" cy="1031875"/>
            <a:chOff x="4703" y="3286"/>
            <a:chExt cx="650" cy="650"/>
          </a:xfrm>
        </p:grpSpPr>
        <p:sp>
          <p:nvSpPr>
            <p:cNvPr id="33801" name="Oval 51"/>
            <p:cNvSpPr>
              <a:spLocks noChangeAspect="1" noChangeArrowheads="1"/>
            </p:cNvSpPr>
            <p:nvPr/>
          </p:nvSpPr>
          <p:spPr bwMode="auto">
            <a:xfrm>
              <a:off x="4703" y="3286"/>
              <a:ext cx="650" cy="650"/>
            </a:xfrm>
            <a:prstGeom prst="ellipse">
              <a:avLst/>
            </a:prstGeom>
            <a:solidFill>
              <a:srgbClr val="FEFF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Rectangle 55"/>
            <p:cNvSpPr>
              <a:spLocks noChangeArrowheads="1"/>
            </p:cNvSpPr>
            <p:nvPr/>
          </p:nvSpPr>
          <p:spPr bwMode="auto">
            <a:xfrm>
              <a:off x="4802" y="3465"/>
              <a:ext cx="4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carpel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0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7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7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7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7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/>
          <a:stretch>
            <a:fillRect/>
          </a:stretch>
        </p:blipFill>
        <p:spPr bwMode="auto">
          <a:xfrm>
            <a:off x="236538" y="4175125"/>
            <a:ext cx="2052637" cy="2587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1295"/>
          <a:stretch>
            <a:fillRect/>
          </a:stretch>
        </p:blipFill>
        <p:spPr bwMode="auto">
          <a:xfrm>
            <a:off x="85725" y="152400"/>
            <a:ext cx="5956300" cy="3608388"/>
          </a:xfrm>
          <a:prstGeom prst="rect">
            <a:avLst/>
          </a:prstGeom>
          <a:noFill/>
          <a:ln w="9525">
            <a:solidFill>
              <a:srgbClr val="B2552B"/>
            </a:solidFill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grpSp>
        <p:nvGrpSpPr>
          <p:cNvPr id="41988" name="Group 9"/>
          <p:cNvGrpSpPr>
            <a:grpSpLocks/>
          </p:cNvGrpSpPr>
          <p:nvPr/>
        </p:nvGrpSpPr>
        <p:grpSpPr bwMode="auto">
          <a:xfrm>
            <a:off x="5135563" y="3408363"/>
            <a:ext cx="3956050" cy="3376612"/>
            <a:chOff x="3146" y="232"/>
            <a:chExt cx="2492" cy="2127"/>
          </a:xfrm>
        </p:grpSpPr>
        <p:pic>
          <p:nvPicPr>
            <p:cNvPr id="419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232"/>
              <a:ext cx="2492" cy="21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33333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Freeform 6"/>
            <p:cNvSpPr>
              <a:spLocks/>
            </p:cNvSpPr>
            <p:nvPr/>
          </p:nvSpPr>
          <p:spPr bwMode="auto">
            <a:xfrm>
              <a:off x="4410" y="1351"/>
              <a:ext cx="197" cy="149"/>
            </a:xfrm>
            <a:custGeom>
              <a:avLst/>
              <a:gdLst>
                <a:gd name="T0" fmla="*/ 0 w 250"/>
                <a:gd name="T1" fmla="*/ 0 h 189"/>
                <a:gd name="T2" fmla="*/ 0 w 250"/>
                <a:gd name="T3" fmla="*/ 149 h 189"/>
                <a:gd name="T4" fmla="*/ 144 w 250"/>
                <a:gd name="T5" fmla="*/ 149 h 189"/>
                <a:gd name="T6" fmla="*/ 166 w 250"/>
                <a:gd name="T7" fmla="*/ 132 h 189"/>
                <a:gd name="T8" fmla="*/ 197 w 250"/>
                <a:gd name="T9" fmla="*/ 75 h 189"/>
                <a:gd name="T10" fmla="*/ 149 w 250"/>
                <a:gd name="T11" fmla="*/ 39 h 189"/>
                <a:gd name="T12" fmla="*/ 100 w 250"/>
                <a:gd name="T13" fmla="*/ 5 h 189"/>
                <a:gd name="T14" fmla="*/ 0 w 250"/>
                <a:gd name="T15" fmla="*/ 0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0" h="189">
                  <a:moveTo>
                    <a:pt x="0" y="0"/>
                  </a:moveTo>
                  <a:lnTo>
                    <a:pt x="0" y="189"/>
                  </a:lnTo>
                  <a:lnTo>
                    <a:pt x="183" y="189"/>
                  </a:lnTo>
                  <a:lnTo>
                    <a:pt x="211" y="167"/>
                  </a:lnTo>
                  <a:lnTo>
                    <a:pt x="250" y="95"/>
                  </a:lnTo>
                  <a:cubicBezTo>
                    <a:pt x="192" y="48"/>
                    <a:pt x="217" y="50"/>
                    <a:pt x="189" y="50"/>
                  </a:cubicBezTo>
                  <a:lnTo>
                    <a:pt x="12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33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98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4138"/>
            <a:ext cx="2413000" cy="2001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928813"/>
            <a:ext cx="1803400" cy="134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3600"/>
          <a:stretch>
            <a:fillRect/>
          </a:stretch>
        </p:blipFill>
        <p:spPr bwMode="auto">
          <a:xfrm>
            <a:off x="2466975" y="4414838"/>
            <a:ext cx="2357438" cy="2066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REVIEW </a:t>
            </a:r>
            <a:r>
              <a:rPr lang="en-CA" dirty="0" err="1" smtClean="0"/>
              <a:t>REVIEW</a:t>
            </a:r>
            <a:r>
              <a:rPr lang="en-CA" dirty="0" smtClean="0"/>
              <a:t> </a:t>
            </a:r>
            <a:r>
              <a:rPr lang="en-CA" dirty="0" err="1" smtClean="0"/>
              <a:t>REVIEW</a:t>
            </a:r>
            <a:r>
              <a:rPr lang="en-CA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253344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Typical </a:t>
            </a:r>
            <a:r>
              <a:rPr lang="en-US" altLang="en-US" dirty="0" err="1"/>
              <a:t>Bryophyta</a:t>
            </a:r>
            <a:r>
              <a:rPr lang="en-US" altLang="en-US" dirty="0"/>
              <a:t> </a:t>
            </a:r>
            <a:r>
              <a:rPr lang="en-US" altLang="en-US" dirty="0" smtClean="0"/>
              <a:t>Life </a:t>
            </a:r>
            <a:r>
              <a:rPr lang="en-US" altLang="en-US" dirty="0"/>
              <a:t>Cycle</a:t>
            </a:r>
          </a:p>
        </p:txBody>
      </p:sp>
      <p:pic>
        <p:nvPicPr>
          <p:cNvPr id="28677" name="Picture 5" descr="image?id=694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8675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3407"/>
            <a:ext cx="7306234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Typical </a:t>
            </a:r>
            <a:r>
              <a:rPr lang="en-CA" dirty="0" err="1" smtClean="0"/>
              <a:t>Pteridophyta</a:t>
            </a:r>
            <a:r>
              <a:rPr lang="en-CA" dirty="0" smtClean="0"/>
              <a:t> Life Cycle</a:t>
            </a:r>
            <a:endParaRPr lang="en-US" dirty="0"/>
          </a:p>
        </p:txBody>
      </p:sp>
      <p:pic>
        <p:nvPicPr>
          <p:cNvPr id="1026" name="Picture 2" descr="http://www.nicerweb.com/bio1152/Locked/media/ch29/29_12Fern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6407"/>
            <a:ext cx="8524164" cy="56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85800"/>
            <a:ext cx="2667000" cy="243840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Typical Gymnosperm Life </a:t>
            </a:r>
            <a:r>
              <a:rPr lang="en-CA" sz="2800" dirty="0" smtClean="0">
                <a:solidFill>
                  <a:schemeClr val="tx1"/>
                </a:solidFill>
              </a:rPr>
              <a:t>Cycle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ites.google.com/a/mrswan.net/wiki/_/rsrc/1238211757027/plant-diversity-ii-1/30_06PineLifeCycle_4-L.jpg?height=394&amp;width=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392792" cy="60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>
            <a:fillRect/>
          </a:stretch>
        </p:blipFill>
        <p:spPr bwMode="auto">
          <a:xfrm>
            <a:off x="0" y="1527175"/>
            <a:ext cx="81534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73" name="Rectangle 17"/>
          <p:cNvSpPr>
            <a:spLocks noChangeArrowheads="1"/>
          </p:cNvSpPr>
          <p:nvPr/>
        </p:nvSpPr>
        <p:spPr bwMode="auto">
          <a:xfrm>
            <a:off x="6005513" y="71438"/>
            <a:ext cx="3138487" cy="2290762"/>
          </a:xfrm>
          <a:prstGeom prst="rect">
            <a:avLst/>
          </a:prstGeom>
          <a:solidFill>
            <a:srgbClr val="FEFF7D"/>
          </a:solidFill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1439"/>
            <a:ext cx="6672263" cy="98901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Typcial</a:t>
            </a:r>
            <a:r>
              <a:rPr lang="en-US" dirty="0" smtClean="0">
                <a:solidFill>
                  <a:schemeClr val="tx1"/>
                </a:solidFill>
              </a:rPr>
              <a:t> Angiosperm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ife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ycle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3276600" y="4346575"/>
            <a:ext cx="20812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female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gametophyte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in ovary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/>
              <a:t>(haploid)</a:t>
            </a:r>
            <a:endParaRPr lang="en-US" sz="3600" b="1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3862388" y="1320800"/>
            <a:ext cx="208121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male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gametophyte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in pollen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/>
              <a:t>(haploid)</a:t>
            </a:r>
            <a:endParaRPr lang="en-US" sz="3600" b="1"/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6553200" y="5794375"/>
            <a:ext cx="17526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FFC000"/>
                </a:solidFill>
              </a:rPr>
              <a:t>sporophyte</a:t>
            </a:r>
            <a:br>
              <a:rPr lang="en-US" sz="2000" b="1" dirty="0">
                <a:solidFill>
                  <a:srgbClr val="FFC000"/>
                </a:solidFill>
              </a:rPr>
            </a:br>
            <a:r>
              <a:rPr lang="en-US" sz="2000" b="1" dirty="0">
                <a:solidFill>
                  <a:srgbClr val="FFC000"/>
                </a:solidFill>
              </a:rPr>
              <a:t>in seed</a:t>
            </a:r>
            <a:r>
              <a:rPr lang="en-US" sz="2000" b="1" dirty="0">
                <a:solidFill>
                  <a:srgbClr val="0F116A"/>
                </a:solidFill>
              </a:rPr>
              <a:t/>
            </a:r>
            <a:br>
              <a:rPr lang="en-US" sz="2000" b="1" dirty="0">
                <a:solidFill>
                  <a:srgbClr val="0F116A"/>
                </a:solidFill>
              </a:rPr>
            </a:br>
            <a:r>
              <a:rPr lang="en-US" sz="2000" b="1" dirty="0">
                <a:solidFill>
                  <a:srgbClr val="0F116A"/>
                </a:solidFill>
              </a:rPr>
              <a:t> </a:t>
            </a:r>
            <a:r>
              <a:rPr lang="en-US" sz="2000" b="1" dirty="0"/>
              <a:t>(diploid)</a:t>
            </a:r>
            <a:endParaRPr lang="en-US" b="1" dirty="0"/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5010150" y="2898775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fertilization</a:t>
            </a: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FF8"/>
              </a:clrFrom>
              <a:clrTo>
                <a:srgbClr val="F9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0" t="57001" r="4500" b="17999"/>
          <a:stretch>
            <a:fillRect/>
          </a:stretch>
        </p:blipFill>
        <p:spPr bwMode="auto">
          <a:xfrm>
            <a:off x="7839075" y="476250"/>
            <a:ext cx="12207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7229475" y="479425"/>
            <a:ext cx="6969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900" b="1" dirty="0">
                <a:solidFill>
                  <a:srgbClr val="000000"/>
                </a:solidFill>
              </a:rPr>
              <a:t>Polar</a:t>
            </a:r>
          </a:p>
          <a:p>
            <a:pPr algn="l" eaLnBrk="1" hangingPunct="1">
              <a:lnSpc>
                <a:spcPct val="85000"/>
              </a:lnSpc>
            </a:pPr>
            <a:r>
              <a:rPr lang="en-US" sz="1900" b="1" dirty="0">
                <a:solidFill>
                  <a:srgbClr val="000000"/>
                </a:solidFill>
              </a:rPr>
              <a:t>nuclei</a:t>
            </a:r>
            <a:endParaRPr lang="en-US" sz="1800" b="1" dirty="0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7332663" y="1774825"/>
            <a:ext cx="455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Egg</a:t>
            </a:r>
          </a:p>
          <a:p>
            <a:pPr algn="l" eaLnBrk="1" hangingPunct="1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cell</a:t>
            </a:r>
            <a:endParaRPr lang="en-US" sz="1800" b="1"/>
          </a:p>
        </p:txBody>
      </p:sp>
      <p:sp>
        <p:nvSpPr>
          <p:cNvPr id="32780" name="Freeform 13"/>
          <p:cNvSpPr>
            <a:spLocks/>
          </p:cNvSpPr>
          <p:nvPr/>
        </p:nvSpPr>
        <p:spPr bwMode="auto">
          <a:xfrm>
            <a:off x="7893050" y="666750"/>
            <a:ext cx="708025" cy="393700"/>
          </a:xfrm>
          <a:custGeom>
            <a:avLst/>
            <a:gdLst>
              <a:gd name="T0" fmla="*/ 498475 w 446"/>
              <a:gd name="T1" fmla="*/ 381000 h 248"/>
              <a:gd name="T2" fmla="*/ 0 w 446"/>
              <a:gd name="T3" fmla="*/ 0 h 248"/>
              <a:gd name="T4" fmla="*/ 708025 w 446"/>
              <a:gd name="T5" fmla="*/ 393700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6" h="248">
                <a:moveTo>
                  <a:pt x="314" y="240"/>
                </a:moveTo>
                <a:lnTo>
                  <a:pt x="0" y="0"/>
                </a:lnTo>
                <a:lnTo>
                  <a:pt x="446" y="24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>
            <a:off x="7866063" y="1428750"/>
            <a:ext cx="566737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8" t="19501" r="4500" b="73500"/>
          <a:stretch>
            <a:fillRect/>
          </a:stretch>
        </p:blipFill>
        <p:spPr bwMode="auto">
          <a:xfrm>
            <a:off x="6037263" y="796925"/>
            <a:ext cx="10398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5992813" y="1254125"/>
            <a:ext cx="9080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000000"/>
                </a:solidFill>
              </a:rPr>
              <a:t>Pollen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grains</a:t>
            </a:r>
          </a:p>
        </p:txBody>
      </p:sp>
    </p:spTree>
    <p:extLst>
      <p:ext uri="{BB962C8B-B14F-4D97-AF65-F5344CB8AC3E}">
        <p14:creationId xmlns:p14="http://schemas.microsoft.com/office/powerpoint/2010/main" val="27420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3" grpId="0" animBg="1"/>
      <p:bldP spid="429060" grpId="0" build="p" autoUpdateAnimBg="0"/>
      <p:bldP spid="429061" grpId="0" build="p" autoUpdateAnimBg="0"/>
      <p:bldP spid="429062" grpId="0" animBg="1" autoUpdateAnimBg="0"/>
      <p:bldP spid="4290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Sporophyte most dominant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20771" r="9784" b="18609"/>
          <a:stretch/>
        </p:blipFill>
        <p:spPr bwMode="auto">
          <a:xfrm>
            <a:off x="148713" y="1447800"/>
            <a:ext cx="889693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First land plants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400800" cy="5935663"/>
          </a:xfrm>
          <a:ln/>
        </p:spPr>
        <p:txBody>
          <a:bodyPr>
            <a:noAutofit/>
          </a:bodyPr>
          <a:lstStyle/>
          <a:p>
            <a:r>
              <a:rPr lang="en-US" sz="2800" dirty="0"/>
              <a:t>Bryophytes: mosses &amp; liverworts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non-vascular</a:t>
            </a:r>
            <a:endParaRPr lang="en-US" sz="2800" dirty="0"/>
          </a:p>
          <a:p>
            <a:pPr marL="1085850" lvl="2"/>
            <a:r>
              <a:rPr lang="en-US" sz="2400" dirty="0"/>
              <a:t>no water transport system</a:t>
            </a:r>
          </a:p>
          <a:p>
            <a:pPr marL="1085850" lvl="2"/>
            <a:r>
              <a:rPr lang="en-US" sz="2400" dirty="0"/>
              <a:t>no true roots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swimming sperm</a:t>
            </a:r>
            <a:endParaRPr lang="en-US" sz="2800" dirty="0"/>
          </a:p>
          <a:p>
            <a:pPr marL="1085850" lvl="2"/>
            <a:r>
              <a:rPr lang="en-US" sz="2400" dirty="0"/>
              <a:t>flagellated sperm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lifecycle dominated by </a:t>
            </a:r>
            <a:br>
              <a:rPr lang="en-US" sz="2800" u="sng" dirty="0">
                <a:solidFill>
                  <a:srgbClr val="CC0000"/>
                </a:solidFill>
              </a:rPr>
            </a:br>
            <a:r>
              <a:rPr lang="en-US" sz="2800" u="sng" dirty="0">
                <a:solidFill>
                  <a:srgbClr val="CC0000"/>
                </a:solidFill>
              </a:rPr>
              <a:t>haploid gametophyte stage</a:t>
            </a:r>
            <a:endParaRPr lang="en-US" sz="2800" dirty="0"/>
          </a:p>
          <a:p>
            <a:pPr marL="1085850" lvl="2"/>
            <a:r>
              <a:rPr lang="en-US" sz="2400" dirty="0"/>
              <a:t>fuzzy moss plant you are </a:t>
            </a:r>
            <a:br>
              <a:rPr lang="en-US" sz="2400" dirty="0"/>
            </a:br>
            <a:r>
              <a:rPr lang="en-US" sz="2400" dirty="0"/>
              <a:t>familiar with is </a:t>
            </a:r>
            <a:r>
              <a:rPr lang="en-US" sz="2400" u="sng" dirty="0">
                <a:solidFill>
                  <a:srgbClr val="CC0000"/>
                </a:solidFill>
              </a:rPr>
              <a:t>haploid</a:t>
            </a:r>
            <a:endParaRPr lang="en-US" sz="2400" dirty="0"/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spores</a:t>
            </a:r>
            <a:r>
              <a:rPr lang="en-US" sz="2800" dirty="0"/>
              <a:t> for reproduction</a:t>
            </a:r>
          </a:p>
          <a:p>
            <a:pPr marL="1085850" lvl="2"/>
            <a:r>
              <a:rPr lang="en-US" sz="2400" dirty="0"/>
              <a:t>haploid cells which sprout </a:t>
            </a:r>
            <a:br>
              <a:rPr lang="en-US" sz="2400" dirty="0"/>
            </a:br>
            <a:r>
              <a:rPr lang="en-US" sz="2400" dirty="0"/>
              <a:t>to form gametophyte</a:t>
            </a:r>
          </a:p>
        </p:txBody>
      </p:sp>
      <p:pic>
        <p:nvPicPr>
          <p:cNvPr id="382980" name="Picture 4" descr="29-15d-MossSporophy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2286000"/>
            <a:ext cx="2954337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2991" name="Group 15"/>
          <p:cNvGrpSpPr>
            <a:grpSpLocks/>
          </p:cNvGrpSpPr>
          <p:nvPr/>
        </p:nvGrpSpPr>
        <p:grpSpPr bwMode="auto">
          <a:xfrm>
            <a:off x="7696200" y="1676400"/>
            <a:ext cx="1404938" cy="2743200"/>
            <a:chOff x="4848" y="1056"/>
            <a:chExt cx="885" cy="1728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5040" y="1056"/>
              <a:ext cx="69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diploid</a:t>
              </a:r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H="1">
              <a:off x="5280" y="1248"/>
              <a:ext cx="96" cy="7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>
              <a:off x="4848" y="2016"/>
              <a:ext cx="768" cy="7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990" name="Group 14"/>
          <p:cNvGrpSpPr>
            <a:grpSpLocks/>
          </p:cNvGrpSpPr>
          <p:nvPr/>
        </p:nvGrpSpPr>
        <p:grpSpPr bwMode="auto">
          <a:xfrm>
            <a:off x="6134100" y="1676400"/>
            <a:ext cx="1333500" cy="1981200"/>
            <a:chOff x="3864" y="1056"/>
            <a:chExt cx="840" cy="1248"/>
          </a:xfrm>
        </p:grpSpPr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3864" y="1056"/>
              <a:ext cx="7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haploid</a:t>
              </a:r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48" cy="288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>
              <a:off x="3936" y="1536"/>
              <a:ext cx="768" cy="76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2988" name="Picture 12" descr="pengui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9" name="AutoShape 13"/>
          <p:cNvSpPr>
            <a:spLocks noChangeArrowheads="1"/>
          </p:cNvSpPr>
          <p:nvPr/>
        </p:nvSpPr>
        <p:spPr bwMode="auto">
          <a:xfrm flipH="1">
            <a:off x="0" y="4114800"/>
            <a:ext cx="1741488" cy="971550"/>
          </a:xfrm>
          <a:prstGeom prst="wedgeEllipseCallout">
            <a:avLst>
              <a:gd name="adj1" fmla="val -7431"/>
              <a:gd name="adj2" fmla="val 11339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mosses live? </a:t>
            </a:r>
          </a:p>
        </p:txBody>
      </p:sp>
    </p:spTree>
    <p:extLst>
      <p:ext uri="{BB962C8B-B14F-4D97-AF65-F5344CB8AC3E}">
        <p14:creationId xmlns:p14="http://schemas.microsoft.com/office/powerpoint/2010/main" val="27418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9000"/>
          <a:stretch>
            <a:fillRect/>
          </a:stretch>
        </p:blipFill>
        <p:spPr bwMode="auto">
          <a:xfrm>
            <a:off x="5410200" y="960438"/>
            <a:ext cx="36576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7024744" cy="1143000"/>
          </a:xfrm>
        </p:spPr>
        <p:txBody>
          <a:bodyPr/>
          <a:lstStyle/>
          <a:p>
            <a:r>
              <a:rPr lang="en-US" dirty="0"/>
              <a:t>First vascular plants</a:t>
            </a:r>
          </a:p>
        </p:txBody>
      </p:sp>
      <p:sp>
        <p:nvSpPr>
          <p:cNvPr id="389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4953000" cy="5059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Pteridophytes</a:t>
            </a:r>
            <a:r>
              <a:rPr lang="en-US" sz="2600" dirty="0"/>
              <a:t>: </a:t>
            </a:r>
            <a:r>
              <a:rPr lang="en-US" sz="2600" dirty="0" smtClean="0"/>
              <a:t>the ferns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vascular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water transport system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xylem, phloem, roots, leaves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swimming sperm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flagellated sperm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life cycle dominated by </a:t>
            </a:r>
            <a:br>
              <a:rPr lang="en-US" sz="2400" u="sng" dirty="0">
                <a:solidFill>
                  <a:srgbClr val="CC0000"/>
                </a:solidFill>
              </a:rPr>
            </a:br>
            <a:r>
              <a:rPr lang="en-US" sz="2400" u="sng" dirty="0">
                <a:solidFill>
                  <a:srgbClr val="CC0000"/>
                </a:solidFill>
              </a:rPr>
              <a:t>sporophyte stage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leafy fern plant you are familiar with is diploid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fragile gametophyte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spores</a:t>
            </a:r>
            <a:r>
              <a:rPr lang="en-US" sz="2400" dirty="0"/>
              <a:t> for reproduction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haploid cells which sprout </a:t>
            </a:r>
            <a:br>
              <a:rPr lang="en-US" sz="2000" dirty="0"/>
            </a:br>
            <a:r>
              <a:rPr lang="en-US" sz="2000" dirty="0"/>
              <a:t>to form </a:t>
            </a:r>
            <a:r>
              <a:rPr lang="en-US" sz="2000" dirty="0" smtClean="0"/>
              <a:t>gametophyte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8043863" y="533400"/>
            <a:ext cx="1100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diploid</a:t>
            </a:r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 flipH="1">
            <a:off x="8077200" y="884238"/>
            <a:ext cx="457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9750"/>
            <a:ext cx="3657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5448300" y="3962400"/>
            <a:ext cx="1177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haploid</a:t>
            </a:r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6019800" y="4267200"/>
            <a:ext cx="152400" cy="685800"/>
          </a:xfrm>
          <a:prstGeom prst="lin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5638800" y="4953000"/>
            <a:ext cx="1219200" cy="1219200"/>
          </a:xfrm>
          <a:prstGeom prst="ellips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019800" y="1036638"/>
            <a:ext cx="2438400" cy="2438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3" name="Picture 13" descr="pengui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4" name="AutoShape 14"/>
          <p:cNvSpPr>
            <a:spLocks noChangeArrowheads="1"/>
          </p:cNvSpPr>
          <p:nvPr/>
        </p:nvSpPr>
        <p:spPr bwMode="auto">
          <a:xfrm flipH="1">
            <a:off x="0" y="4191000"/>
            <a:ext cx="1741488" cy="971550"/>
          </a:xfrm>
          <a:prstGeom prst="wedgeEllipseCallout">
            <a:avLst>
              <a:gd name="adj1" fmla="val -7523"/>
              <a:gd name="adj2" fmla="val 1053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ferns live? </a:t>
            </a:r>
          </a:p>
        </p:txBody>
      </p:sp>
    </p:spTree>
    <p:extLst>
      <p:ext uri="{BB962C8B-B14F-4D97-AF65-F5344CB8AC3E}">
        <p14:creationId xmlns:p14="http://schemas.microsoft.com/office/powerpoint/2010/main" val="31668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autoUpdateAnimBg="0"/>
      <p:bldP spid="389131" grpId="0" animBg="1"/>
      <p:bldP spid="389132" grpId="0" animBg="1"/>
      <p:bldP spid="389134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202</TotalTime>
  <Words>223</Words>
  <Application>Microsoft Office PowerPoint</Application>
  <PresentationFormat>On-screen Show (4:3)</PresentationFormat>
  <Paragraphs>96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Biology 11</vt:lpstr>
      <vt:lpstr>Objectives</vt:lpstr>
      <vt:lpstr>Typical Bryophyta Life Cycle</vt:lpstr>
      <vt:lpstr>Typical Pteridophyta Life Cycle</vt:lpstr>
      <vt:lpstr>Typical Gymnosperm Life Cycle</vt:lpstr>
      <vt:lpstr>Typcial Angiosperm Life Cycle</vt:lpstr>
      <vt:lpstr>Sporophyte most dominant</vt:lpstr>
      <vt:lpstr>First land plants</vt:lpstr>
      <vt:lpstr>First vascular plants</vt:lpstr>
      <vt:lpstr>Seeded Vascular Plants</vt:lpstr>
      <vt:lpstr>Angiosperm Body Plan Overview</vt:lpstr>
      <vt:lpstr>Body Plan</vt:lpstr>
      <vt:lpstr>Flower </vt:lpstr>
      <vt:lpstr>PowerPoint Presentation</vt:lpstr>
    </vt:vector>
  </TitlesOfParts>
  <Company>School District No. 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User</cp:lastModifiedBy>
  <cp:revision>2</cp:revision>
  <dcterms:created xsi:type="dcterms:W3CDTF">2011-04-04T15:31:49Z</dcterms:created>
  <dcterms:modified xsi:type="dcterms:W3CDTF">2011-04-04T18:54:39Z</dcterms:modified>
</cp:coreProperties>
</file>