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70" r:id="rId9"/>
    <p:sldId id="263" r:id="rId10"/>
    <p:sldId id="271" r:id="rId11"/>
    <p:sldId id="264" r:id="rId12"/>
    <p:sldId id="272" r:id="rId13"/>
    <p:sldId id="273" r:id="rId14"/>
    <p:sldId id="265" r:id="rId15"/>
    <p:sldId id="277" r:id="rId16"/>
    <p:sldId id="266" r:id="rId17"/>
    <p:sldId id="279" r:id="rId18"/>
    <p:sldId id="267" r:id="rId19"/>
    <p:sldId id="274" r:id="rId20"/>
    <p:sldId id="278" r:id="rId21"/>
    <p:sldId id="275" r:id="rId22"/>
    <p:sldId id="276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1" autoAdjust="0"/>
    <p:restoredTop sz="94660"/>
  </p:normalViewPr>
  <p:slideViewPr>
    <p:cSldViewPr snapToGrid="0">
      <p:cViewPr>
        <p:scale>
          <a:sx n="74" d="100"/>
          <a:sy n="74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5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5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2A1E269-08D2-4B5A-976E-60360050F2E9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D15C767-919C-464E-8E96-52009DAED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2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u="none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wn3xluIRh1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dmuI4WJi7g" TargetMode="External"/><Relationship Id="rId2" Type="http://schemas.openxmlformats.org/officeDocument/2006/relationships/hyperlink" Target="http://www.youtube.com/watch?v=bb32g02IIs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jZQ-dLBfCs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PlatyHelminthes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AKA: The Flatworms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833880"/>
          </a:xfrm>
        </p:spPr>
        <p:txBody>
          <a:bodyPr>
            <a:normAutofit/>
          </a:bodyPr>
          <a:lstStyle/>
          <a:p>
            <a:r>
              <a:rPr lang="en-US" dirty="0" smtClean="0"/>
              <a:t>Kingdom: Animalia</a:t>
            </a:r>
          </a:p>
          <a:p>
            <a:r>
              <a:rPr lang="en-US" dirty="0" smtClean="0"/>
              <a:t>Phylum: Platyhelminthes</a:t>
            </a:r>
          </a:p>
          <a:p>
            <a:r>
              <a:rPr lang="en-US" dirty="0" smtClean="0"/>
              <a:t>Lower Invertebrates</a:t>
            </a:r>
          </a:p>
          <a:p>
            <a:r>
              <a:rPr lang="en-US" sz="1400" dirty="0" smtClean="0"/>
              <a:t>27-1 pg. 683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66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10" y="838200"/>
            <a:ext cx="466049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8" y="141732"/>
            <a:ext cx="10058400" cy="1609344"/>
          </a:xfrm>
        </p:spPr>
        <p:txBody>
          <a:bodyPr/>
          <a:lstStyle/>
          <a:p>
            <a:r>
              <a:rPr lang="en-US" dirty="0"/>
              <a:t>Respiration, Circulation, Excretion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96" y="1397508"/>
            <a:ext cx="8680704" cy="4622292"/>
          </a:xfrm>
        </p:spPr>
        <p:txBody>
          <a:bodyPr>
            <a:normAutofit/>
          </a:bodyPr>
          <a:lstStyle/>
          <a:p>
            <a:r>
              <a:rPr lang="en-US" dirty="0"/>
              <a:t>Some flatworms have </a:t>
            </a:r>
            <a:r>
              <a:rPr lang="en-US" dirty="0" smtClean="0"/>
              <a:t>flame cells </a:t>
            </a:r>
            <a:r>
              <a:rPr lang="en-US" dirty="0"/>
              <a:t>that function in excretion</a:t>
            </a:r>
          </a:p>
          <a:p>
            <a:pPr lvl="0"/>
            <a:r>
              <a:rPr lang="en-US" dirty="0" smtClean="0"/>
              <a:t>Flame </a:t>
            </a:r>
            <a:r>
              <a:rPr lang="en-US" dirty="0"/>
              <a:t>cells are specialized cells that filter and remove </a:t>
            </a:r>
            <a:r>
              <a:rPr lang="en-US" dirty="0" smtClean="0"/>
              <a:t>metabolic </a:t>
            </a:r>
            <a:r>
              <a:rPr lang="en-US" dirty="0"/>
              <a:t>wastes such as </a:t>
            </a:r>
            <a:r>
              <a:rPr lang="en-US" dirty="0" smtClean="0"/>
              <a:t>ammonia </a:t>
            </a:r>
            <a:r>
              <a:rPr lang="en-US" dirty="0"/>
              <a:t>and excess water from the body </a:t>
            </a:r>
          </a:p>
          <a:p>
            <a:r>
              <a:rPr lang="en-US" dirty="0" smtClean="0"/>
              <a:t>Many flame cells are joined together to form a network of tubes that empties into the outside environment through tiny pores in the animal’s skin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18" y="3122895"/>
            <a:ext cx="3939032" cy="3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648" y="18397"/>
            <a:ext cx="10058400" cy="1609344"/>
          </a:xfrm>
        </p:spPr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533" y="1107294"/>
            <a:ext cx="5500213" cy="4050792"/>
          </a:xfrm>
        </p:spPr>
        <p:txBody>
          <a:bodyPr/>
          <a:lstStyle/>
          <a:p>
            <a:r>
              <a:rPr lang="en-US" dirty="0" smtClean="0"/>
              <a:t>Flatworms have more complete structures for detecting and responding to external stimuli than those of cnidarians and sponges</a:t>
            </a:r>
          </a:p>
          <a:p>
            <a:r>
              <a:rPr lang="en-US" dirty="0" smtClean="0"/>
              <a:t>In free-living flatworms, a head encloses several ganglia that control the nervous system</a:t>
            </a:r>
          </a:p>
          <a:p>
            <a:r>
              <a:rPr lang="en-US" dirty="0" smtClean="0"/>
              <a:t>Two long nerve cords run from the ganglia along both sides of the body, creating a nerve ladder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24" y="4006814"/>
            <a:ext cx="5197475" cy="2851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034" y="107170"/>
            <a:ext cx="5141690" cy="3602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39" y="4533900"/>
            <a:ext cx="4953000" cy="2324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9224" y="206475"/>
            <a:ext cx="1393214" cy="400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99863" y="893676"/>
            <a:ext cx="1307157" cy="42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06628" y="406853"/>
            <a:ext cx="1698170" cy="434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988052" cy="4050792"/>
          </a:xfrm>
        </p:spPr>
        <p:txBody>
          <a:bodyPr/>
          <a:lstStyle/>
          <a:p>
            <a:r>
              <a:rPr lang="en-US" dirty="0" smtClean="0"/>
              <a:t>Along with the nerve ladder, flatworms can have an eyespot, or a group of cells called ocelli that can detect changes in the amount of light in their environment</a:t>
            </a:r>
          </a:p>
          <a:p>
            <a:r>
              <a:rPr lang="en-US" dirty="0" smtClean="0"/>
              <a:t>They also have cells that can detect external stimuli like chemicals in the water and direction of water flow</a:t>
            </a:r>
          </a:p>
          <a:p>
            <a:r>
              <a:rPr lang="en-US" dirty="0" smtClean="0"/>
              <a:t>These cells are usually scattered throughout the body</a:t>
            </a:r>
          </a:p>
          <a:p>
            <a:r>
              <a:rPr lang="en-US" dirty="0" smtClean="0"/>
              <a:t>Parasitic flatworms typically lack these features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0"/>
            <a:ext cx="5711824" cy="67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9" y="2121408"/>
            <a:ext cx="6283452" cy="4050792"/>
          </a:xfrm>
        </p:spPr>
        <p:txBody>
          <a:bodyPr/>
          <a:lstStyle/>
          <a:p>
            <a:r>
              <a:rPr lang="en-US" dirty="0" smtClean="0"/>
              <a:t>Free-living flatworms typically move in two ways</a:t>
            </a:r>
          </a:p>
          <a:p>
            <a:pPr lvl="1"/>
            <a:r>
              <a:rPr lang="en-US" dirty="0" smtClean="0"/>
              <a:t>Cilia on their epidermal cells help them glide through water and over bottoms of streams and ponds</a:t>
            </a:r>
          </a:p>
          <a:p>
            <a:pPr lvl="1"/>
            <a:r>
              <a:rPr lang="en-US" dirty="0" smtClean="0"/>
              <a:t>Muscle cells controlled by the nervous system allow them to twist and turn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803" y="1289304"/>
            <a:ext cx="4575197" cy="5361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46" y="3712336"/>
            <a:ext cx="420050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5165852" cy="4050792"/>
          </a:xfrm>
        </p:spPr>
        <p:txBody>
          <a:bodyPr/>
          <a:lstStyle/>
          <a:p>
            <a:r>
              <a:rPr lang="en-US" dirty="0" smtClean="0"/>
              <a:t>Most flatworms are hermaphroditic</a:t>
            </a:r>
          </a:p>
          <a:p>
            <a:r>
              <a:rPr lang="en-US" dirty="0" smtClean="0"/>
              <a:t>They reproduce both sexually and asexually</a:t>
            </a:r>
          </a:p>
          <a:p>
            <a:r>
              <a:rPr lang="en-US" dirty="0" smtClean="0"/>
              <a:t>Asexually – split by fission and grow into a new organism</a:t>
            </a:r>
          </a:p>
          <a:p>
            <a:r>
              <a:rPr lang="en-US" dirty="0" smtClean="0"/>
              <a:t>Sexually - they join up with another flatworm and deliver sperm to one another</a:t>
            </a:r>
          </a:p>
          <a:p>
            <a:r>
              <a:rPr lang="en-US" dirty="0" smtClean="0"/>
              <a:t>Penis-Fencing!  </a:t>
            </a:r>
            <a:r>
              <a:rPr lang="en-US" dirty="0" smtClean="0">
                <a:hlinkClick r:id="rId2"/>
              </a:rPr>
              <a:t>NatGeo video</a:t>
            </a:r>
            <a:endParaRPr lang="en-US" dirty="0" smtClean="0"/>
          </a:p>
          <a:p>
            <a:r>
              <a:rPr lang="en-US" dirty="0" smtClean="0"/>
              <a:t>Parasitic flatworms have a complex sexual reproduction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0" y="484632"/>
            <a:ext cx="2247900" cy="2495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3659187"/>
            <a:ext cx="4387850" cy="29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571500"/>
            <a:ext cx="5957094" cy="193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662" y="3073400"/>
            <a:ext cx="3690938" cy="2869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322" y="1981200"/>
            <a:ext cx="5276678" cy="39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of Platyhelminthes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16" y="1825317"/>
            <a:ext cx="10058400" cy="4050792"/>
          </a:xfrm>
        </p:spPr>
        <p:txBody>
          <a:bodyPr/>
          <a:lstStyle/>
          <a:p>
            <a:r>
              <a:rPr lang="en-US" altLang="en-US" dirty="0" smtClean="0"/>
              <a:t>A very diverse group of worms ranging from marine to fresh water and parasitic to free-living</a:t>
            </a:r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1026" name="Picture 2" descr="http://facweb.furman.edu/~wworthen/bio111/art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98" y="2093976"/>
            <a:ext cx="4029955" cy="45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Turbellaria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Includes the </a:t>
            </a:r>
            <a:r>
              <a:rPr lang="en-US" altLang="en-US" i="1" dirty="0" err="1" smtClean="0"/>
              <a:t>Planaria</a:t>
            </a:r>
            <a:r>
              <a:rPr lang="en-US" altLang="en-US" i="1" dirty="0" smtClean="0"/>
              <a:t>,</a:t>
            </a:r>
            <a:r>
              <a:rPr lang="en-US" altLang="en-US" dirty="0" smtClean="0"/>
              <a:t> </a:t>
            </a:r>
            <a:r>
              <a:rPr lang="en-US" altLang="en-US" dirty="0"/>
              <a:t>a fresh water </a:t>
            </a:r>
            <a:r>
              <a:rPr lang="en-US" altLang="en-US" dirty="0" smtClean="0"/>
              <a:t>flatworm</a:t>
            </a:r>
          </a:p>
          <a:p>
            <a:r>
              <a:rPr lang="en-US" altLang="en-US" dirty="0" smtClean="0"/>
              <a:t>Named due to the turbulence in the water their cilia cause when they swim</a:t>
            </a:r>
            <a:endParaRPr lang="en-US" altLang="en-US" dirty="0"/>
          </a:p>
          <a:p>
            <a:r>
              <a:rPr lang="en-US" altLang="en-US" dirty="0"/>
              <a:t>Also includes many marine varieties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4" y="3177322"/>
            <a:ext cx="4092482" cy="335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7" y="3417156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350" y="3540981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Trematoda</a:t>
            </a:r>
            <a:r>
              <a:rPr lang="en-US" dirty="0" smtClean="0"/>
              <a:t> – The Flukes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238752" cy="4050792"/>
          </a:xfrm>
        </p:spPr>
        <p:txBody>
          <a:bodyPr/>
          <a:lstStyle/>
          <a:p>
            <a:r>
              <a:rPr lang="en-US" altLang="en-US" dirty="0"/>
              <a:t>Includes the parasitic flukes </a:t>
            </a:r>
          </a:p>
          <a:p>
            <a:r>
              <a:rPr lang="en-US" altLang="en-US" dirty="0"/>
              <a:t>Include liver, blood, lung, heart, and intestinal flukes</a:t>
            </a:r>
          </a:p>
          <a:p>
            <a:r>
              <a:rPr lang="en-US" altLang="en-US" dirty="0"/>
              <a:t>Many have intermediate hosts like this liver fluke (i.e. sheep, cow, fish </a:t>
            </a:r>
            <a:r>
              <a:rPr lang="en-US" altLang="en-US" i="1" dirty="0" err="1"/>
              <a:t>etc</a:t>
            </a:r>
            <a:r>
              <a:rPr lang="en-US" altLang="en-US" dirty="0" smtClean="0"/>
              <a:t>)</a:t>
            </a:r>
          </a:p>
          <a:p>
            <a:r>
              <a:rPr lang="en-US" i="1" dirty="0" err="1"/>
              <a:t>Fasciola</a:t>
            </a:r>
            <a:r>
              <a:rPr lang="en-US" i="1" dirty="0"/>
              <a:t> hepatica </a:t>
            </a:r>
            <a:r>
              <a:rPr lang="en-US" dirty="0"/>
              <a:t>(Liver Fluke)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928" y="1752217"/>
            <a:ext cx="2322777" cy="441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4685678"/>
            <a:ext cx="3314794" cy="20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Fasciola</a:t>
            </a:r>
            <a:r>
              <a:rPr lang="en-US" i="1" dirty="0"/>
              <a:t> hepatica </a:t>
            </a:r>
            <a:r>
              <a:rPr lang="en-US" dirty="0"/>
              <a:t>Life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2" y="1695780"/>
            <a:ext cx="6833978" cy="490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1695780"/>
            <a:ext cx="5118100" cy="50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848" y="2229103"/>
            <a:ext cx="10058400" cy="4050792"/>
          </a:xfrm>
        </p:spPr>
        <p:txBody>
          <a:bodyPr/>
          <a:lstStyle/>
          <a:p>
            <a:r>
              <a:rPr lang="en-US" dirty="0" smtClean="0"/>
              <a:t>Describe some of the advancements Platyhelminthes have over Cnidarians</a:t>
            </a:r>
          </a:p>
          <a:p>
            <a:r>
              <a:rPr lang="en-US" dirty="0" smtClean="0"/>
              <a:t>Describe the five characteristics that distinguish phylum Platy (body plan and structure)</a:t>
            </a:r>
          </a:p>
          <a:p>
            <a:r>
              <a:rPr lang="en-US" dirty="0" smtClean="0"/>
              <a:t>Describe the 3 classes and example animals</a:t>
            </a:r>
          </a:p>
          <a:p>
            <a:r>
              <a:rPr lang="en-US" dirty="0" smtClean="0"/>
              <a:t>Describe the parasitic worm (enters, lives, hosts, effects)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12" y="4438904"/>
            <a:ext cx="3043628" cy="2025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37" y="3287712"/>
            <a:ext cx="2371725" cy="1933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4771898"/>
            <a:ext cx="1905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57" y="242383"/>
            <a:ext cx="2403086" cy="1802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902" y="9778"/>
            <a:ext cx="23812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172200"/>
            <a:ext cx="7620000" cy="685800"/>
          </a:xfrm>
        </p:spPr>
        <p:txBody>
          <a:bodyPr/>
          <a:lstStyle/>
          <a:p>
            <a:r>
              <a:rPr lang="en-US" i="1" dirty="0" err="1" smtClean="0"/>
              <a:t>Taenia</a:t>
            </a:r>
            <a:r>
              <a:rPr lang="en-US" i="1" dirty="0" smtClean="0"/>
              <a:t> sp.</a:t>
            </a:r>
            <a:endParaRPr lang="en-US" i="1" dirty="0"/>
          </a:p>
        </p:txBody>
      </p:sp>
      <p:pic>
        <p:nvPicPr>
          <p:cNvPr id="51205" name="Picture 5" descr="image?id=72237&amp;rendTypeId=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1981200" y="2290925"/>
            <a:ext cx="9144000" cy="38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2490" y="5210447"/>
            <a:ext cx="1524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7735" y="4102969"/>
            <a:ext cx="673510" cy="442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37735" y="3520780"/>
            <a:ext cx="67351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1000" y="2238747"/>
            <a:ext cx="67351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55768" y="4624452"/>
            <a:ext cx="914400" cy="365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253" y="4274850"/>
            <a:ext cx="67351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00" y="4382303"/>
            <a:ext cx="946285" cy="43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9085" y="-4513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u="none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Class </a:t>
            </a:r>
            <a:r>
              <a:rPr lang="en-US" dirty="0" err="1" smtClean="0"/>
              <a:t>Cestoda</a:t>
            </a:r>
            <a:r>
              <a:rPr lang="en-US" dirty="0" smtClean="0"/>
              <a:t> - </a:t>
            </a:r>
            <a:r>
              <a:rPr lang="en-US" dirty="0" err="1" smtClean="0"/>
              <a:t>TapeWorms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5528" y="1097281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Classical </a:t>
            </a:r>
            <a:r>
              <a:rPr lang="en-US" altLang="en-US" dirty="0" err="1" smtClean="0"/>
              <a:t>endoparasite</a:t>
            </a:r>
            <a:r>
              <a:rPr lang="en-US" altLang="en-US" dirty="0" smtClean="0"/>
              <a:t> </a:t>
            </a:r>
          </a:p>
          <a:p>
            <a:r>
              <a:rPr lang="en-US" dirty="0" smtClean="0"/>
              <a:t>highly evolved to its habitat such as hooks to attach to intestinal wall</a:t>
            </a:r>
          </a:p>
          <a:p>
            <a:r>
              <a:rPr lang="en-US" altLang="en-US" dirty="0" smtClean="0"/>
              <a:t>Human tapeworms can grow up to 20 m long!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56" y="14944"/>
            <a:ext cx="7925487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Tapeworms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hlinkClick r:id="rId2"/>
              </a:rPr>
              <a:t>Pork Tapeworm video</a:t>
            </a:r>
            <a:endParaRPr lang="en-CA" dirty="0" smtClean="0"/>
          </a:p>
          <a:p>
            <a:r>
              <a:rPr lang="en-CA" dirty="0" smtClean="0">
                <a:hlinkClick r:id="rId3"/>
              </a:rPr>
              <a:t>Monsters Inside Me</a:t>
            </a:r>
            <a:endParaRPr lang="en-CA" dirty="0" smtClean="0"/>
          </a:p>
          <a:p>
            <a:r>
              <a:rPr lang="en-CA" dirty="0" smtClean="0">
                <a:hlinkClick r:id="rId4"/>
              </a:rPr>
              <a:t>How long can tapeworm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Platyhelminthes:</a:t>
            </a:r>
            <a:br>
              <a:rPr lang="en-US" dirty="0" smtClean="0"/>
            </a:br>
            <a:r>
              <a:rPr lang="en-US" dirty="0" smtClean="0"/>
              <a:t>What is a flatworm?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Soft, flattened worms that have tissues and internal organ systems</a:t>
            </a:r>
          </a:p>
          <a:p>
            <a:r>
              <a:rPr lang="en-US" dirty="0" smtClean="0"/>
              <a:t>They are the simplest animal to have three germ layers</a:t>
            </a:r>
          </a:p>
          <a:p>
            <a:r>
              <a:rPr lang="en-US" dirty="0" smtClean="0"/>
              <a:t>Bilateral symmetry</a:t>
            </a:r>
          </a:p>
          <a:p>
            <a:r>
              <a:rPr lang="en-US" dirty="0" smtClean="0"/>
              <a:t>Cephalization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3800" y="4953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Pseudobiceros </a:t>
            </a:r>
            <a:r>
              <a:rPr lang="en-US" dirty="0" err="1" smtClean="0"/>
              <a:t>gloriosus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2943224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Platyhelminthes have bilateral symmetry</a:t>
            </a:r>
          </a:p>
          <a:p>
            <a:r>
              <a:rPr lang="en-US" dirty="0" smtClean="0"/>
              <a:t>This means they have two well formed sides that can be identified as left and right</a:t>
            </a:r>
          </a:p>
          <a:p>
            <a:r>
              <a:rPr lang="en-US" dirty="0" smtClean="0"/>
              <a:t>With bilateral symmetry we start to see the development of cephalization</a:t>
            </a:r>
          </a:p>
          <a:p>
            <a:r>
              <a:rPr lang="en-US" dirty="0" smtClean="0"/>
              <a:t>Most Platyhelminthes exhibit enough cephalization to have what we know as a ‘head’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0" y="4041775"/>
            <a:ext cx="4997450" cy="2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48" y="1664393"/>
            <a:ext cx="5297011" cy="19171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Platyhelminthes are known as triploblastic</a:t>
            </a:r>
          </a:p>
          <a:p>
            <a:pPr lvl="1"/>
            <a:r>
              <a:rPr lang="en-US" dirty="0" smtClean="0"/>
              <a:t>Ectoderm, mesoderm &amp; endoderm</a:t>
            </a:r>
          </a:p>
          <a:p>
            <a:r>
              <a:rPr lang="en-US" dirty="0" smtClean="0"/>
              <a:t>Flatworms are known as acoelomates, meaning ‘without coelom’</a:t>
            </a:r>
          </a:p>
          <a:p>
            <a:r>
              <a:rPr lang="en-US" dirty="0" smtClean="0"/>
              <a:t>No coelom forms from the mesoderm 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58" y="3683000"/>
            <a:ext cx="4761389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59" y="1009142"/>
            <a:ext cx="6185878" cy="2271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025" y="3801608"/>
            <a:ext cx="43243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378452" cy="4050792"/>
          </a:xfrm>
        </p:spPr>
        <p:txBody>
          <a:bodyPr/>
          <a:lstStyle/>
          <a:p>
            <a:r>
              <a:rPr lang="en-US" dirty="0" smtClean="0"/>
              <a:t>Free-living flatworms have organ systems for digestion, excretion, response, and reproduction</a:t>
            </a:r>
          </a:p>
          <a:p>
            <a:r>
              <a:rPr lang="en-US" dirty="0" smtClean="0"/>
              <a:t>Parasitic species are typically simpler in structure than their free-living relatives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Flukes</a:t>
            </a:r>
          </a:p>
          <a:p>
            <a:r>
              <a:rPr lang="en-US" dirty="0" smtClean="0"/>
              <a:t>Free-living flatworms can be carnivorous that feed on tiny aquatic animals or scavenge on dead animals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148" y="184112"/>
            <a:ext cx="5067300" cy="38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4304360"/>
            <a:ext cx="5216398" cy="23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022852" cy="40507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Like Cnidarians, flatworms have a digestive cavity with a single opening, a mouth, through which both food and wastes pass through.</a:t>
            </a:r>
          </a:p>
          <a:p>
            <a:r>
              <a:rPr lang="en-US" dirty="0" smtClean="0"/>
              <a:t>There is a muscular tube, called the pharynx</a:t>
            </a:r>
          </a:p>
          <a:p>
            <a:r>
              <a:rPr lang="en-US" dirty="0" smtClean="0"/>
              <a:t>The pharynx extends out of the mouth and then pumps food into the digestive cavity</a:t>
            </a:r>
          </a:p>
          <a:p>
            <a:r>
              <a:rPr lang="en-US" dirty="0" smtClean="0"/>
              <a:t>Digested food then diffuses from the gastrovascular cavity into body tissues.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0" y="980313"/>
            <a:ext cx="7092714" cy="5191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314" y="751713"/>
            <a:ext cx="2338005" cy="7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83379" y="3119055"/>
            <a:ext cx="1076850" cy="499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50408" y="832103"/>
            <a:ext cx="1735005" cy="500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60229" y="587829"/>
            <a:ext cx="783771" cy="1267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93243" y="222069"/>
            <a:ext cx="105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23781" y="4146804"/>
            <a:ext cx="1336447" cy="496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23780" y="4859025"/>
            <a:ext cx="1336447" cy="812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95060" y="207522"/>
            <a:ext cx="1076850" cy="499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Parasitic 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748" y="2261108"/>
            <a:ext cx="10058400" cy="4050792"/>
          </a:xfrm>
        </p:spPr>
        <p:txBody>
          <a:bodyPr/>
          <a:lstStyle/>
          <a:p>
            <a:r>
              <a:rPr lang="en-US" dirty="0" smtClean="0"/>
              <a:t>Parasitic worms feed on blood, tissue fluids, or pieces of cells within the host’s body</a:t>
            </a:r>
          </a:p>
          <a:p>
            <a:r>
              <a:rPr lang="en-US" dirty="0" smtClean="0"/>
              <a:t>Therefore, they do not have a complex digestive system.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Tapeworms – </a:t>
            </a:r>
            <a:r>
              <a:rPr lang="en-US" dirty="0"/>
              <a:t>have no digestive tract at all and absorb pre-digested nutrients from the host through their body wall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848" y="3784599"/>
            <a:ext cx="3259289" cy="244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7" y="3784599"/>
            <a:ext cx="5884975" cy="284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75" y="117983"/>
            <a:ext cx="26860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582221" cy="1609344"/>
          </a:xfrm>
        </p:spPr>
        <p:txBody>
          <a:bodyPr/>
          <a:lstStyle/>
          <a:p>
            <a:r>
              <a:rPr lang="en-US" dirty="0" smtClean="0"/>
              <a:t>Respiration, Circulation and Excretion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flatworms bodies are so flat </a:t>
            </a:r>
            <a:r>
              <a:rPr lang="en-US" smtClean="0"/>
              <a:t>and </a:t>
            </a:r>
            <a:r>
              <a:rPr lang="en-US" smtClean="0"/>
              <a:t>thin, </a:t>
            </a:r>
            <a:r>
              <a:rPr lang="en-US" dirty="0" smtClean="0"/>
              <a:t>many of them do not need a circulatory system to transport nutrients around their bodies</a:t>
            </a:r>
          </a:p>
          <a:p>
            <a:r>
              <a:rPr lang="en-US" dirty="0" smtClean="0"/>
              <a:t>Flatworms rely on diffusion to transport oxygen and nutrients to their internal tissues</a:t>
            </a:r>
          </a:p>
          <a:p>
            <a:r>
              <a:rPr lang="en-US" dirty="0" smtClean="0"/>
              <a:t>Flatworms have no gills or other respiratory organs, no heart, blood vessels or blood.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48" y="3868518"/>
            <a:ext cx="4403852" cy="27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1316&quot;&gt;&lt;object type=&quot;3&quot; unique_id=&quot;11317&quot;&gt;&lt;property id=&quot;20148&quot; value=&quot;5&quot;/&gt;&lt;property id=&quot;20300&quot; value=&quot;Slide 1 - &amp;quot;PlatyHelminthes AKA: The Flatworms&amp;quot;&quot;/&gt;&lt;property id=&quot;20307&quot; value=&quot;256&quot;/&gt;&lt;/object&gt;&lt;object type=&quot;3&quot; unique_id=&quot;11318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11319&quot;&gt;&lt;property id=&quot;20148&quot; value=&quot;5&quot;/&gt;&lt;property id=&quot;20300&quot; value=&quot;Slide 3 - &amp;quot;Phylum Platyhelminthes: What is a flatworm? &amp;quot;&quot;/&gt;&lt;property id=&quot;20307&quot; value=&quot;258&quot;/&gt;&lt;/object&gt;&lt;object type=&quot;3&quot; unique_id=&quot;11345&quot;&gt;&lt;property id=&quot;20148&quot; value=&quot;5&quot;/&gt;&lt;property id=&quot;20300&quot; value=&quot;Slide 4 - &amp;quot;Symmetry&amp;quot;&quot;/&gt;&lt;property id=&quot;20307&quot; value=&quot;259&quot;/&gt;&lt;/object&gt;&lt;object type=&quot;3&quot; unique_id=&quot;11346&quot;&gt;&lt;property id=&quot;20148&quot; value=&quot;5&quot;/&gt;&lt;property id=&quot;20300&quot; value=&quot;Slide 5 - &amp;quot;Germ Layers&amp;quot;&quot;/&gt;&lt;property id=&quot;20307&quot; value=&quot;260&quot;/&gt;&lt;/object&gt;&lt;object type=&quot;3&quot; unique_id=&quot;11428&quot;&gt;&lt;property id=&quot;20148&quot; value=&quot;5&quot;/&gt;&lt;property id=&quot;20300&quot; value=&quot;Slide 6 - &amp;quot;Feeding&amp;quot;&quot;/&gt;&lt;property id=&quot;20307&quot; value=&quot;262&quot;/&gt;&lt;/object&gt;&lt;object type=&quot;3&quot; unique_id=&quot;11429&quot;&gt;&lt;property id=&quot;20148&quot; value=&quot;5&quot;/&gt;&lt;property id=&quot;20300&quot; value=&quot;Slide 9 - &amp;quot;Respiration, Circulation and Excretion&amp;quot;&quot;/&gt;&lt;property id=&quot;20307&quot; value=&quot;263&quot;/&gt;&lt;/object&gt;&lt;object type=&quot;3&quot; unique_id=&quot;11430&quot;&gt;&lt;property id=&quot;20148&quot; value=&quot;5&quot;/&gt;&lt;property id=&quot;20300&quot; value=&quot;Slide 11 - &amp;quot;Response&amp;quot;&quot;/&gt;&lt;property id=&quot;20307&quot; value=&quot;264&quot;/&gt;&lt;/object&gt;&lt;object type=&quot;3&quot; unique_id=&quot;11431&quot;&gt;&lt;property id=&quot;20148&quot; value=&quot;5&quot;/&gt;&lt;property id=&quot;20300&quot; value=&quot;Slide 14 - &amp;quot;Reproduction&amp;quot;&quot;/&gt;&lt;property id=&quot;20307&quot; value=&quot;265&quot;/&gt;&lt;/object&gt;&lt;object type=&quot;3&quot; unique_id=&quot;11432&quot;&gt;&lt;property id=&quot;20148&quot; value=&quot;5&quot;/&gt;&lt;property id=&quot;20300&quot; value=&quot;Slide 16 - &amp;quot;Groups of Platyhelminthes&amp;quot;&quot;/&gt;&lt;property id=&quot;20307&quot; value=&quot;266&quot;/&gt;&lt;/object&gt;&lt;object type=&quot;3&quot; unique_id=&quot;11433&quot;&gt;&lt;property id=&quot;20148&quot; value=&quot;5&quot;/&gt;&lt;property id=&quot;20300&quot; value=&quot;Slide 18 - &amp;quot;Class Trematoda – The Flukes&amp;quot;&quot;/&gt;&lt;property id=&quot;20307&quot; value=&quot;267&quot;/&gt;&lt;/object&gt;&lt;object type=&quot;3&quot; unique_id=&quot;11600&quot;&gt;&lt;property id=&quot;20148&quot; value=&quot;5&quot;/&gt;&lt;property id=&quot;20300&quot; value=&quot;Slide 7 - &amp;quot;Feeding&amp;quot;&quot;/&gt;&lt;property id=&quot;20307&quot; value=&quot;269&quot;/&gt;&lt;/object&gt;&lt;object type=&quot;3&quot; unique_id=&quot;11601&quot;&gt;&lt;property id=&quot;20148&quot; value=&quot;5&quot;/&gt;&lt;property id=&quot;20300&quot; value=&quot;Slide 8 - &amp;quot;Parasitic Feeding&amp;quot;&quot;/&gt;&lt;property id=&quot;20307&quot; value=&quot;270&quot;/&gt;&lt;/object&gt;&lt;object type=&quot;3&quot; unique_id=&quot;11602&quot;&gt;&lt;property id=&quot;20148&quot; value=&quot;5&quot;/&gt;&lt;property id=&quot;20300&quot; value=&quot;Slide 10 - &amp;quot;Respiration, Circulation, Excretion&amp;quot;&quot;/&gt;&lt;property id=&quot;20307&quot; value=&quot;271&quot;/&gt;&lt;/object&gt;&lt;object type=&quot;3&quot; unique_id=&quot;11603&quot;&gt;&lt;property id=&quot;20148&quot; value=&quot;5&quot;/&gt;&lt;property id=&quot;20300&quot; value=&quot;Slide 12 - &amp;quot;Response&amp;quot;&quot;/&gt;&lt;property id=&quot;20307&quot; value=&quot;272&quot;/&gt;&lt;/object&gt;&lt;object type=&quot;3&quot; unique_id=&quot;11604&quot;&gt;&lt;property id=&quot;20148&quot; value=&quot;5&quot;/&gt;&lt;property id=&quot;20300&quot; value=&quot;Slide 13 - &amp;quot;MOvement&amp;quot;&quot;/&gt;&lt;property id=&quot;20307&quot; value=&quot;273&quot;/&gt;&lt;/object&gt;&lt;object type=&quot;3&quot; unique_id=&quot;11605&quot;&gt;&lt;property id=&quot;20148&quot; value=&quot;5&quot;/&gt;&lt;property id=&quot;20300&quot; value=&quot;Slide 19 - &amp;quot;Fasciola hepatica Life Cycle&amp;quot;&quot;/&gt;&lt;property id=&quot;20307&quot; value=&quot;274&quot;/&gt;&lt;/object&gt;&lt;object type=&quot;3&quot; unique_id=&quot;11606&quot;&gt;&lt;property id=&quot;20148&quot; value=&quot;5&quot;/&gt;&lt;property id=&quot;20300&quot; value=&quot;Slide 21&quot;/&gt;&lt;property id=&quot;20307&quot; value=&quot;275&quot;/&gt;&lt;/object&gt;&lt;object type=&quot;3&quot; unique_id=&quot;11607&quot;&gt;&lt;property id=&quot;20148&quot; value=&quot;5&quot;/&gt;&lt;property id=&quot;20300&quot; value=&quot;Slide 22 - &amp;quot;Tapeworms&amp;quot;&quot;/&gt;&lt;property id=&quot;20307&quot; value=&quot;276&quot;/&gt;&lt;/object&gt;&lt;object type=&quot;3&quot; unique_id=&quot;11675&quot;&gt;&lt;property id=&quot;20148&quot; value=&quot;5&quot;/&gt;&lt;property id=&quot;20300&quot; value=&quot;Slide 15&quot;/&gt;&lt;property id=&quot;20307&quot; value=&quot;277&quot;/&gt;&lt;/object&gt;&lt;object type=&quot;3&quot; unique_id=&quot;15775&quot;&gt;&lt;property id=&quot;20148&quot; value=&quot;5&quot;/&gt;&lt;property id=&quot;20300&quot; value=&quot;Slide 17 - &amp;quot;Class Turbellaria&amp;quot;&quot;/&gt;&lt;property id=&quot;20307&quot; value=&quot;279&quot;/&gt;&lt;/object&gt;&lt;object type=&quot;3&quot; unique_id=&quot;15776&quot;&gt;&lt;property id=&quot;20148&quot; value=&quot;5&quot;/&gt;&lt;property id=&quot;20300&quot; value=&quot;Slide 20&quot;/&gt;&lt;property id=&quot;20307&quot; value=&quot;278&quot;/&gt;&lt;/object&gt;&lt;/object&gt;&lt;object type=&quot;8&quot; unique_id=&quot;11324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15149</TotalTime>
  <Words>785</Words>
  <Application>Microsoft Office PowerPoint</Application>
  <PresentationFormat>Widescreen</PresentationFormat>
  <Paragraphs>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Rockwell</vt:lpstr>
      <vt:lpstr>Rockwell Condensed</vt:lpstr>
      <vt:lpstr>Wingdings</vt:lpstr>
      <vt:lpstr>Wood Type</vt:lpstr>
      <vt:lpstr>PlatyHelminthes AKA: The Flatworms</vt:lpstr>
      <vt:lpstr>Objectives</vt:lpstr>
      <vt:lpstr>Phylum Platyhelminthes: What is a flatworm? </vt:lpstr>
      <vt:lpstr>Symmetry</vt:lpstr>
      <vt:lpstr>Germ Layers</vt:lpstr>
      <vt:lpstr>Feeding</vt:lpstr>
      <vt:lpstr>Feeding</vt:lpstr>
      <vt:lpstr>Parasitic Feeding</vt:lpstr>
      <vt:lpstr>Respiration, Circulation and Excretion</vt:lpstr>
      <vt:lpstr>Respiration, Circulation, Excretion</vt:lpstr>
      <vt:lpstr>Response</vt:lpstr>
      <vt:lpstr>Response</vt:lpstr>
      <vt:lpstr>MOvement</vt:lpstr>
      <vt:lpstr>Reproduction</vt:lpstr>
      <vt:lpstr>PowerPoint Presentation</vt:lpstr>
      <vt:lpstr>Groups of Platyhelminthes</vt:lpstr>
      <vt:lpstr>Class Turbellaria</vt:lpstr>
      <vt:lpstr>Class Trematoda – The Flukes</vt:lpstr>
      <vt:lpstr>Fasciola hepatica Life Cycle</vt:lpstr>
      <vt:lpstr>PowerPoint Presentation</vt:lpstr>
      <vt:lpstr>PowerPoint Presentation</vt:lpstr>
      <vt:lpstr>Tapeworms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PlatyHelminthes AKA: The Flatworms</dc:title>
  <dc:creator>teacher</dc:creator>
  <cp:lastModifiedBy>Wes Schmitt</cp:lastModifiedBy>
  <cp:revision>24</cp:revision>
  <dcterms:created xsi:type="dcterms:W3CDTF">2016-05-12T21:42:08Z</dcterms:created>
  <dcterms:modified xsi:type="dcterms:W3CDTF">2018-12-16T22:28:33Z</dcterms:modified>
</cp:coreProperties>
</file>