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sldIdLst>
    <p:sldId id="256" r:id="rId2"/>
    <p:sldId id="257" r:id="rId3"/>
    <p:sldId id="267" r:id="rId4"/>
    <p:sldId id="260" r:id="rId5"/>
    <p:sldId id="268" r:id="rId6"/>
    <p:sldId id="266" r:id="rId7"/>
    <p:sldId id="261" r:id="rId8"/>
    <p:sldId id="262" r:id="rId9"/>
    <p:sldId id="269" r:id="rId10"/>
    <p:sldId id="270" r:id="rId11"/>
    <p:sldId id="274" r:id="rId12"/>
    <p:sldId id="271" r:id="rId13"/>
    <p:sldId id="272" r:id="rId14"/>
    <p:sldId id="276" r:id="rId15"/>
    <p:sldId id="265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8BA312C-97D5-44C3-B024-64CD1231C00B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771567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312C-97D5-44C3-B024-64CD1231C00B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312C-97D5-44C3-B024-64CD1231C00B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56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312C-97D5-44C3-B024-64CD1231C00B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01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312C-97D5-44C3-B024-64CD1231C00B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36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312C-97D5-44C3-B024-64CD1231C00B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10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312C-97D5-44C3-B024-64CD1231C00B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93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312C-97D5-44C3-B024-64CD1231C00B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50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312C-97D5-44C3-B024-64CD1231C00B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62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8BA312C-97D5-44C3-B024-64CD1231C00B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7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312C-97D5-44C3-B024-64CD1231C00B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9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312C-97D5-44C3-B024-64CD1231C00B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8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312C-97D5-44C3-B024-64CD1231C00B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0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312C-97D5-44C3-B024-64CD1231C00B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9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312C-97D5-44C3-B024-64CD1231C00B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7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312C-97D5-44C3-B024-64CD1231C00B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577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312C-97D5-44C3-B024-64CD1231C00B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BA312C-97D5-44C3-B024-64CD1231C00B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B00212-0BF2-45F9-973B-1253383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5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i="0" u="none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logy.ualberta.ca/courses.hp/zool250/animations/Porifera.sw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mtClean="0"/>
              <a:t>Life Sciences </a:t>
            </a:r>
            <a:r>
              <a:rPr lang="en-CA" dirty="0" smtClean="0"/>
              <a:t>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Phylum </a:t>
            </a:r>
            <a:r>
              <a:rPr lang="en-CA" dirty="0" err="1" smtClean="0"/>
              <a:t>Porifera</a:t>
            </a:r>
            <a:r>
              <a:rPr lang="en-CA" dirty="0" smtClean="0"/>
              <a:t>: </a:t>
            </a:r>
          </a:p>
          <a:p>
            <a:r>
              <a:rPr lang="en-CA" dirty="0" smtClean="0"/>
              <a:t>The Sponges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639" y="953479"/>
            <a:ext cx="3464689" cy="23193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36000" y="5943600"/>
            <a:ext cx="2324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CA" dirty="0" smtClean="0"/>
              <a:t>Chapter 26-2: pg. 664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9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14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Feeding, Respiration, Circulation, and Excretion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4693919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movement of water through their bodies is to carry out body functions</a:t>
            </a:r>
          </a:p>
          <a:p>
            <a:r>
              <a:rPr lang="en-US" dirty="0" smtClean="0"/>
              <a:t>Sponges are filter feeders which means they filter food particles from the water using their </a:t>
            </a:r>
            <a:r>
              <a:rPr lang="en-US" dirty="0" err="1" smtClean="0"/>
              <a:t>choanocytes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Oxygen from the water diffuses into cells and waste products like carbon dioxide and ammonia diffuse out of cells into the central cavity and out the osculum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20" y="2514600"/>
            <a:ext cx="361188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6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88" y="914400"/>
            <a:ext cx="891796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38199"/>
          </a:xfrm>
        </p:spPr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704667" cy="2113616"/>
          </a:xfrm>
        </p:spPr>
        <p:txBody>
          <a:bodyPr/>
          <a:lstStyle/>
          <a:p>
            <a:r>
              <a:rPr lang="en-US" dirty="0" smtClean="0"/>
              <a:t>Sponges do not  have a central nervous system that would allow them to respond to their environment however, some sponges create toxins that are unpalatable or poisonous to potential predators.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4290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609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28" y="1066800"/>
            <a:ext cx="8134572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Sponges can reproduce either sexually or asexually</a:t>
            </a:r>
          </a:p>
          <a:p>
            <a:r>
              <a:rPr lang="en-US" dirty="0" smtClean="0"/>
              <a:t>Sexual - Internal fertilization (sperm + egg = zygote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larva) </a:t>
            </a:r>
          </a:p>
          <a:p>
            <a:r>
              <a:rPr lang="en-US" dirty="0" smtClean="0"/>
              <a:t>Larvae are motile and move to a different location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899696"/>
            <a:ext cx="5284631" cy="403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1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609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829772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Asexual – budding: a new sponge clone forms on the side and eventually forms a clone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- </a:t>
            </a:r>
            <a:r>
              <a:rPr lang="en-US" dirty="0" err="1" smtClean="0"/>
              <a:t>gemmules</a:t>
            </a:r>
            <a:r>
              <a:rPr lang="en-US" dirty="0" smtClean="0"/>
              <a:t>: in </a:t>
            </a:r>
            <a:r>
              <a:rPr lang="en-US" dirty="0" err="1" smtClean="0"/>
              <a:t>unfavourable</a:t>
            </a:r>
            <a:r>
              <a:rPr lang="en-US" dirty="0" smtClean="0"/>
              <a:t> conditions, the 			sponge can surround </a:t>
            </a:r>
            <a:r>
              <a:rPr lang="en-US" dirty="0" err="1" smtClean="0"/>
              <a:t>archaeocytes</a:t>
            </a:r>
            <a:r>
              <a:rPr lang="en-US" dirty="0" smtClean="0"/>
              <a:t> in spicules 				forming a 	</a:t>
            </a:r>
            <a:r>
              <a:rPr lang="en-US" dirty="0" err="1" smtClean="0"/>
              <a:t>gemmule</a:t>
            </a:r>
            <a:r>
              <a:rPr lang="en-US" dirty="0" smtClean="0"/>
              <a:t> which can survive the harsh 			conditions then regrow the sponge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s://o.quizlet.com/r0YPfaA4V6HrFqKqrF2dQg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664" y="3613244"/>
            <a:ext cx="3960136" cy="295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gs.ku.edu/Extension/fossils/jpegs/SimpleSpon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3359908" cy="29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8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Water Flow Animation!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905000"/>
            <a:ext cx="7704667" cy="3332816"/>
          </a:xfrm>
        </p:spPr>
        <p:txBody>
          <a:bodyPr/>
          <a:lstStyle/>
          <a:p>
            <a:r>
              <a:rPr lang="en-CA" dirty="0" smtClean="0"/>
              <a:t>Go to website:  Water Flow</a:t>
            </a:r>
          </a:p>
          <a:p>
            <a:pPr marL="6858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www.biology.ualberta.ca/courses.hp/zool250/animations/Porifera.swf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04667" cy="914399"/>
          </a:xfrm>
        </p:spPr>
        <p:txBody>
          <a:bodyPr/>
          <a:lstStyle/>
          <a:p>
            <a:r>
              <a:rPr lang="en-CA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704667" cy="3332816"/>
          </a:xfrm>
        </p:spPr>
        <p:txBody>
          <a:bodyPr/>
          <a:lstStyle/>
          <a:p>
            <a:r>
              <a:rPr lang="en-CA" dirty="0" smtClean="0"/>
              <a:t>Describe the body plan of a typical sponge </a:t>
            </a:r>
            <a:r>
              <a:rPr lang="en-US" dirty="0" smtClean="0"/>
              <a:t>(each </a:t>
            </a:r>
            <a:r>
              <a:rPr lang="en-US" dirty="0"/>
              <a:t>cell’s role within the sponge)</a:t>
            </a:r>
          </a:p>
          <a:p>
            <a:r>
              <a:rPr lang="en-US" dirty="0"/>
              <a:t>Water’s role in </a:t>
            </a:r>
            <a:r>
              <a:rPr lang="en-US" dirty="0" smtClean="0"/>
              <a:t>sponge survival</a:t>
            </a:r>
            <a:endParaRPr lang="en-US" dirty="0"/>
          </a:p>
          <a:p>
            <a:r>
              <a:rPr lang="en-CA" dirty="0" smtClean="0"/>
              <a:t>Describe how a typical sponge reproduces and obtains nutrients</a:t>
            </a:r>
          </a:p>
          <a:p>
            <a:pPr marL="68580" indent="0">
              <a:buNone/>
            </a:pPr>
            <a:endParaRPr lang="en-CA" dirty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123" y="3155260"/>
            <a:ext cx="4770344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965" y="175697"/>
            <a:ext cx="7704667" cy="831574"/>
          </a:xfrm>
        </p:spPr>
        <p:txBody>
          <a:bodyPr/>
          <a:lstStyle/>
          <a:p>
            <a:r>
              <a:rPr lang="en-US" dirty="0" smtClean="0"/>
              <a:t>Phylum </a:t>
            </a:r>
            <a:r>
              <a:rPr lang="en-US" dirty="0" err="1" smtClean="0"/>
              <a:t>Porifera</a:t>
            </a:r>
            <a:r>
              <a:rPr lang="en-US" dirty="0" smtClean="0"/>
              <a:t> = Sponges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965" y="784575"/>
            <a:ext cx="7704667" cy="3332816"/>
          </a:xfrm>
        </p:spPr>
        <p:txBody>
          <a:bodyPr/>
          <a:lstStyle/>
          <a:p>
            <a:r>
              <a:rPr lang="en-US" dirty="0" err="1" smtClean="0"/>
              <a:t>Porifera</a:t>
            </a:r>
            <a:r>
              <a:rPr lang="en-US" dirty="0" smtClean="0"/>
              <a:t> = ‘pore bearers’</a:t>
            </a:r>
          </a:p>
          <a:p>
            <a:r>
              <a:rPr lang="en-US" dirty="0" smtClean="0"/>
              <a:t>One of the simplest and most unusual animals</a:t>
            </a:r>
          </a:p>
          <a:p>
            <a:r>
              <a:rPr lang="en-US" dirty="0" smtClean="0"/>
              <a:t>Have been on earth for at least 540 million years</a:t>
            </a:r>
          </a:p>
          <a:p>
            <a:r>
              <a:rPr lang="en-US" dirty="0" smtClean="0"/>
              <a:t>Most of them live in the ocean – sessile </a:t>
            </a:r>
          </a:p>
          <a:p>
            <a:r>
              <a:rPr lang="en-US" dirty="0" smtClean="0"/>
              <a:t>Most commonly used by humans for natural sponges for bathing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343400"/>
            <a:ext cx="3291201" cy="2478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57" y="400050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8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04667" cy="1295399"/>
          </a:xfrm>
        </p:spPr>
        <p:txBody>
          <a:bodyPr/>
          <a:lstStyle/>
          <a:p>
            <a:r>
              <a:rPr lang="en-US" altLang="en-US" b="1" u="sng" dirty="0"/>
              <a:t>Phylum </a:t>
            </a:r>
            <a:r>
              <a:rPr lang="en-US" altLang="en-US" b="1" u="sng" dirty="0" err="1"/>
              <a:t>Porifera</a:t>
            </a: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146767"/>
            <a:ext cx="7704667" cy="3332816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They are considered animals because they are multicellular, heterotrophic and their cells have no cell walls</a:t>
            </a:r>
          </a:p>
          <a:p>
            <a:r>
              <a:rPr lang="en-US" altLang="en-US" dirty="0" smtClean="0"/>
              <a:t>This </a:t>
            </a:r>
            <a:r>
              <a:rPr lang="en-US" altLang="en-US" dirty="0"/>
              <a:t>phylum represents the first experiment in multi-cellularity for animals</a:t>
            </a:r>
          </a:p>
          <a:p>
            <a:r>
              <a:rPr lang="en-US" altLang="en-US" dirty="0"/>
              <a:t>There are specialized cells, but they do no work cooperatively together - not tissues</a:t>
            </a:r>
          </a:p>
          <a:p>
            <a:r>
              <a:rPr lang="en-US" altLang="en-US" dirty="0"/>
              <a:t>Simplest and most primitive animals</a:t>
            </a:r>
          </a:p>
          <a:p>
            <a:r>
              <a:rPr lang="en-US" altLang="en-US" dirty="0"/>
              <a:t>Have  changed little since they </a:t>
            </a:r>
            <a:r>
              <a:rPr lang="en-US" altLang="en-US" dirty="0" smtClean="0"/>
              <a:t>evolved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161491"/>
            <a:ext cx="2556424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5002696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043" t="20694" r="10869" b="8948"/>
          <a:stretch/>
        </p:blipFill>
        <p:spPr>
          <a:xfrm>
            <a:off x="5257800" y="3962400"/>
            <a:ext cx="4053840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73925"/>
            <a:ext cx="6718506" cy="990600"/>
          </a:xfrm>
        </p:spPr>
        <p:txBody>
          <a:bodyPr/>
          <a:lstStyle/>
          <a:p>
            <a:r>
              <a:rPr lang="en-US" dirty="0" smtClean="0"/>
              <a:t>Body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153" y="685800"/>
            <a:ext cx="81534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Sponges are asymmetrical, have no front or back ends, and no left or right sides</a:t>
            </a:r>
          </a:p>
          <a:p>
            <a:r>
              <a:rPr lang="en-US" dirty="0" smtClean="0"/>
              <a:t>Think of a large cylindrical water pump</a:t>
            </a:r>
          </a:p>
          <a:p>
            <a:r>
              <a:rPr lang="en-US" dirty="0" err="1" smtClean="0"/>
              <a:t>Choanocytes</a:t>
            </a:r>
            <a:r>
              <a:rPr lang="en-US" dirty="0" smtClean="0"/>
              <a:t>  (collar cells) are specialized cells that use flagella to move water through the sponge</a:t>
            </a:r>
          </a:p>
          <a:p>
            <a:r>
              <a:rPr lang="en-US" dirty="0" smtClean="0"/>
              <a:t>Water exits the sponge through the osculum, large hole at the top</a:t>
            </a:r>
          </a:p>
          <a:p>
            <a:r>
              <a:rPr lang="en-US" dirty="0" smtClean="0"/>
              <a:t>This movement of water is for feeding, respiration, circulation, and excretion</a:t>
            </a:r>
          </a:p>
          <a:p>
            <a:pPr lvl="0"/>
            <a:r>
              <a:rPr lang="en-US" dirty="0" err="1" smtClean="0"/>
              <a:t>Archaeocytes</a:t>
            </a:r>
            <a:r>
              <a:rPr lang="en-US" dirty="0" smtClean="0"/>
              <a:t> (</a:t>
            </a:r>
            <a:r>
              <a:rPr lang="en-US" dirty="0" err="1" smtClean="0"/>
              <a:t>amoebocytes</a:t>
            </a:r>
            <a:r>
              <a:rPr lang="en-US" dirty="0"/>
              <a:t>) are motile cells which have a variety of functions including delivering nutrients to other cells and creating eggs for sexual reproduction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4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i.cl/gepe/f31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32" y="1066800"/>
            <a:ext cx="7467600" cy="56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0599" y="76200"/>
            <a:ext cx="7704667" cy="8381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mtClean="0"/>
              <a:t>Anatomy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93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219200" y="25590"/>
            <a:ext cx="7704667" cy="838199"/>
          </a:xfrm>
        </p:spPr>
        <p:txBody>
          <a:bodyPr/>
          <a:lstStyle/>
          <a:p>
            <a:r>
              <a:rPr lang="en-US" altLang="en-US" dirty="0" smtClean="0"/>
              <a:t>Anatomy</a:t>
            </a: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491" r="7883"/>
          <a:stretch/>
        </p:blipFill>
        <p:spPr>
          <a:xfrm>
            <a:off x="0" y="-63679"/>
            <a:ext cx="9144000" cy="69216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22595" y="1377606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18847" y="1999524"/>
            <a:ext cx="1371600" cy="541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4274" y="1472276"/>
            <a:ext cx="13556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73742" y="1700876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56747" y="2260137"/>
            <a:ext cx="152570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96200" y="3003638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17724" y="4735095"/>
            <a:ext cx="1583276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673596" y="6070955"/>
            <a:ext cx="247040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324600"/>
            <a:ext cx="2541941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7692" y="1472276"/>
            <a:ext cx="152570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8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304800"/>
            <a:ext cx="5867400" cy="1143000"/>
          </a:xfrm>
        </p:spPr>
        <p:txBody>
          <a:bodyPr/>
          <a:lstStyle/>
          <a:p>
            <a:r>
              <a:rPr lang="en-US" altLang="en-US" dirty="0" smtClean="0"/>
              <a:t>Body Plan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149600" y="2057400"/>
            <a:ext cx="5715000" cy="3866839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Sponges have a simple skeleton</a:t>
            </a:r>
          </a:p>
          <a:p>
            <a:r>
              <a:rPr lang="en-US" altLang="en-US" dirty="0" smtClean="0"/>
              <a:t>In harder sponges, the skeleton is make up of spiny spicules</a:t>
            </a:r>
          </a:p>
          <a:p>
            <a:r>
              <a:rPr lang="en-US" altLang="en-US" dirty="0" smtClean="0"/>
              <a:t>A spicule is a spike-shaped structure made up of chalklike calcium carbonate or glass-like silica</a:t>
            </a:r>
          </a:p>
          <a:p>
            <a:r>
              <a:rPr lang="en-US" altLang="en-US" dirty="0" smtClean="0"/>
              <a:t>Softer sponges have an internal skeleton made up of </a:t>
            </a:r>
            <a:r>
              <a:rPr lang="en-US" altLang="en-US" dirty="0" err="1" smtClean="0"/>
              <a:t>spongin</a:t>
            </a:r>
            <a:r>
              <a:rPr lang="en-US" altLang="en-US" dirty="0" smtClean="0"/>
              <a:t>, a network of flexible protein </a:t>
            </a:r>
            <a:r>
              <a:rPr lang="en-US" altLang="en-US" dirty="0" err="1" smtClean="0"/>
              <a:t>fibres</a:t>
            </a:r>
            <a:endParaRPr lang="en-US" altLang="en-US" dirty="0" smtClean="0"/>
          </a:p>
          <a:p>
            <a:endParaRPr lang="en-US" alt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25288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590800" y="6096000"/>
            <a:ext cx="341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Glass-like sponge spicules</a:t>
            </a:r>
          </a:p>
        </p:txBody>
      </p:sp>
    </p:spTree>
    <p:extLst>
      <p:ext uri="{BB962C8B-B14F-4D97-AF65-F5344CB8AC3E}">
        <p14:creationId xmlns:p14="http://schemas.microsoft.com/office/powerpoint/2010/main" val="289574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Biology 11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Objectives&amp;quot;&quot;/&gt;&lt;property id=&quot;20307&quot; value=&quot;257&quot;/&gt;&lt;/object&gt;&lt;object type=&quot;3&quot; unique_id=&quot;10005&quot;&gt;&lt;property id=&quot;20148&quot; value=&quot;5&quot;/&gt;&lt;property id=&quot;20300&quot; value=&quot;Slide 4 - &amp;quot;Phylum Porifera&amp;quot;&quot;/&gt;&lt;property id=&quot;20307&quot; value=&quot;260&quot;/&gt;&lt;/object&gt;&lt;object type=&quot;3&quot; unique_id=&quot;10006&quot;&gt;&lt;property id=&quot;20148&quot; value=&quot;5&quot;/&gt;&lt;property id=&quot;20300&quot; value=&quot;Slide 8 - &amp;quot;Anatomy&amp;quot;&quot;/&gt;&lt;property id=&quot;20307&quot; value=&quot;261&quot;/&gt;&lt;/object&gt;&lt;object type=&quot;3&quot; unique_id=&quot;10007&quot;&gt;&lt;property id=&quot;20148&quot; value=&quot;5&quot;/&gt;&lt;property id=&quot;20300&quot; value=&quot;Slide 9 - &amp;quot;Body Plan&amp;quot;&quot;/&gt;&lt;property id=&quot;20307&quot; value=&quot;262&quot;/&gt;&lt;/object&gt;&lt;object type=&quot;3&quot; unique_id=&quot;10010&quot;&gt;&lt;property id=&quot;20148&quot; value=&quot;5&quot;/&gt;&lt;property id=&quot;20300&quot; value=&quot;Slide 16 - &amp;quot;Water Flow Animation!&amp;quot;&quot;/&gt;&lt;property id=&quot;20307&quot; value=&quot;265&quot;/&gt;&lt;/object&gt;&lt;object type=&quot;3&quot; unique_id=&quot;10652&quot;&gt;&lt;property id=&quot;20148&quot; value=&quot;5&quot;/&gt;&lt;property id=&quot;20300&quot; value=&quot;Slide 3 - &amp;quot;Phylum Porifera = Sponges&amp;quot;&quot;/&gt;&lt;property id=&quot;20307&quot; value=&quot;267&quot;/&gt;&lt;/object&gt;&lt;object type=&quot;3&quot; unique_id=&quot;10653&quot;&gt;&lt;property id=&quot;20148&quot; value=&quot;5&quot;/&gt;&lt;property id=&quot;20300&quot; value=&quot;Slide 5 - &amp;quot;Body Plan&amp;quot;&quot;/&gt;&lt;property id=&quot;20307&quot; value=&quot;268&quot;/&gt;&lt;/object&gt;&lt;object type=&quot;3&quot; unique_id=&quot;10654&quot;&gt;&lt;property id=&quot;20148&quot; value=&quot;5&quot;/&gt;&lt;property id=&quot;20300&quot; value=&quot;Slide 7&quot;/&gt;&lt;property id=&quot;20307&quot; value=&quot;266&quot;/&gt;&lt;/object&gt;&lt;object type=&quot;3&quot; unique_id=&quot;10655&quot;&gt;&lt;property id=&quot;20148&quot; value=&quot;5&quot;/&gt;&lt;property id=&quot;20300&quot; value=&quot;Slide 10&quot;/&gt;&lt;property id=&quot;20307&quot; value=&quot;269&quot;/&gt;&lt;/object&gt;&lt;object type=&quot;3&quot; unique_id=&quot;10656&quot;&gt;&lt;property id=&quot;20148&quot; value=&quot;5&quot;/&gt;&lt;property id=&quot;20300&quot; value=&quot;Slide 11 - &amp;quot;Feeding, Respiration, Circulation, and Excretion&amp;quot;&quot;/&gt;&lt;property id=&quot;20307&quot; value=&quot;270&quot;/&gt;&lt;/object&gt;&lt;object type=&quot;3&quot; unique_id=&quot;10657&quot;&gt;&lt;property id=&quot;20148&quot; value=&quot;5&quot;/&gt;&lt;property id=&quot;20300&quot; value=&quot;Slide 12&quot;/&gt;&lt;property id=&quot;20307&quot; value=&quot;274&quot;/&gt;&lt;/object&gt;&lt;object type=&quot;3&quot; unique_id=&quot;10658&quot;&gt;&lt;property id=&quot;20148&quot; value=&quot;5&quot;/&gt;&lt;property id=&quot;20300&quot; value=&quot;Slide 13 - &amp;quot;Response&amp;quot;&quot;/&gt;&lt;property id=&quot;20307&quot; value=&quot;271&quot;/&gt;&lt;/object&gt;&lt;object type=&quot;3&quot; unique_id=&quot;10659&quot;&gt;&lt;property id=&quot;20148&quot; value=&quot;5&quot;/&gt;&lt;property id=&quot;20300&quot; value=&quot;Slide 14 - &amp;quot;Reproduction&amp;quot;&quot;/&gt;&lt;property id=&quot;20307&quot; value=&quot;272&quot;/&gt;&lt;/object&gt;&lt;object type=&quot;3&quot; unique_id=&quot;13176&quot;&gt;&lt;property id=&quot;20148&quot; value=&quot;5&quot;/&gt;&lt;property id=&quot;20300&quot; value=&quot;Slide 6&quot;/&gt;&lt;property id=&quot;20307&quot; value=&quot;275&quot;/&gt;&lt;/object&gt;&lt;object type=&quot;3&quot; unique_id=&quot;13177&quot;&gt;&lt;property id=&quot;20148&quot; value=&quot;5&quot;/&gt;&lt;property id=&quot;20300&quot; value=&quot;Slide 15 - &amp;quot;Reproduction&amp;quot;&quot;/&gt;&lt;property id=&quot;20307&quot; value=&quot;276&quot;/&gt;&lt;/object&gt;&lt;/object&gt;&lt;object type=&quot;8&quot; unique_id=&quot;10020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6597</TotalTime>
  <Words>457</Words>
  <Application>Microsoft Office PowerPoint</Application>
  <PresentationFormat>On-screen Show (4:3)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Corbel</vt:lpstr>
      <vt:lpstr>Wingdings</vt:lpstr>
      <vt:lpstr>Parallax</vt:lpstr>
      <vt:lpstr>Life Sciences 11</vt:lpstr>
      <vt:lpstr>Objectives</vt:lpstr>
      <vt:lpstr>Phylum Porifera = Sponges</vt:lpstr>
      <vt:lpstr>Phylum Porifera</vt:lpstr>
      <vt:lpstr>Body Plan</vt:lpstr>
      <vt:lpstr>PowerPoint Presentation</vt:lpstr>
      <vt:lpstr>Anatomy</vt:lpstr>
      <vt:lpstr>Body Plan</vt:lpstr>
      <vt:lpstr>PowerPoint Presentation</vt:lpstr>
      <vt:lpstr>Feeding, Respiration, Circulation, and Excretion</vt:lpstr>
      <vt:lpstr>PowerPoint Presentation</vt:lpstr>
      <vt:lpstr>Response</vt:lpstr>
      <vt:lpstr>Reproduction</vt:lpstr>
      <vt:lpstr>Reproduction</vt:lpstr>
      <vt:lpstr>Water Flow Animation!</vt:lpstr>
    </vt:vector>
  </TitlesOfParts>
  <Company>Central Okanagan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11H</dc:title>
  <dc:creator>School District No. 23</dc:creator>
  <cp:lastModifiedBy>Wes Schmitt</cp:lastModifiedBy>
  <cp:revision>28</cp:revision>
  <dcterms:created xsi:type="dcterms:W3CDTF">2010-11-24T00:30:17Z</dcterms:created>
  <dcterms:modified xsi:type="dcterms:W3CDTF">2020-02-18T10:27:13Z</dcterms:modified>
</cp:coreProperties>
</file>