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FCE3"/>
    <a:srgbClr val="FFEBAD"/>
    <a:srgbClr val="B1FF26"/>
    <a:srgbClr val="B9D3FF"/>
    <a:srgbClr val="6962FF"/>
    <a:srgbClr val="FFF62D"/>
    <a:srgbClr val="FF44FF"/>
    <a:srgbClr val="68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2F5DD8-A926-8D42-9E51-1571D249FF9E}" type="datetime1">
              <a:rPr lang="en-US"/>
              <a:pPr>
                <a:defRPr/>
              </a:pPr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AC175D-D26E-274B-AD7A-1962B6FDF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EA7111-08B8-F943-9159-517E961890DF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9464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51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1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7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88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23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13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740650" y="6524625"/>
            <a:ext cx="126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sz="1400" b="1" smtClean="0">
                <a:solidFill>
                  <a:srgbClr val="000099"/>
                </a:solidFill>
                <a:latin typeface="Verdana" charset="0"/>
              </a:rPr>
              <a:t>Page </a:t>
            </a:r>
            <a:fld id="{7C03C973-1364-234C-A44A-45F569150215}" type="slidenum">
              <a:rPr lang="fr-FR" sz="1400" b="1" smtClean="0">
                <a:solidFill>
                  <a:srgbClr val="000099"/>
                </a:solidFill>
                <a:latin typeface="Verdana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fr-FR" sz="1400" b="1" smtClean="0">
              <a:solidFill>
                <a:srgbClr val="000099"/>
              </a:solidFill>
              <a:latin typeface="Verdana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B428D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Practice Problem:</a:t>
            </a:r>
            <a:endParaRPr lang="en-US" dirty="0">
              <a:solidFill>
                <a:srgbClr val="CB428D"/>
              </a:solidFill>
            </a:endParaRPr>
          </a:p>
        </p:txBody>
      </p:sp>
      <p:pic>
        <p:nvPicPr>
          <p:cNvPr id="17410" name="Picture 2" descr="MC900439851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744"/>
            <a:ext cx="2679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4495800" cy="575468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300" smtClean="0">
                <a:solidFill>
                  <a:srgbClr val="000000"/>
                </a:solidFill>
                <a:latin typeface="Candara" charset="0"/>
                <a:cs typeface="Candara" charset="0"/>
              </a:rPr>
              <a:t>You want to determine the effects of a certain fertilizer on the growth of orchids grown in a greenhouse.  Materials that are available to you include:  greenhouse, 100 orchid plants, water, fertilizer, and soil.  You want to know if the orchids will grow best with a weak concentration of fertilizer, a medium concentration of fertilizer, or a high concentration of fertilizer.  How will you design an experiment to test different concentrations of this fertilizer?</a:t>
            </a:r>
          </a:p>
          <a:p>
            <a:pPr eaLnBrk="1" hangingPunct="1">
              <a:defRPr/>
            </a:pPr>
            <a:endParaRPr lang="en-US" sz="2300" smtClean="0">
              <a:solidFill>
                <a:srgbClr val="000000"/>
              </a:solidFill>
              <a:latin typeface="Candara" charset="0"/>
              <a:cs typeface="Candar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033" y="2132856"/>
            <a:ext cx="4283968" cy="44012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D1D1"/>
                </a:solidFill>
              </a:rPr>
              <a:t>State your hypothesis:  </a:t>
            </a:r>
          </a:p>
          <a:p>
            <a:pPr>
              <a:defRPr/>
            </a:pPr>
            <a:endParaRPr lang="en-US" sz="2800" dirty="0">
              <a:solidFill>
                <a:srgbClr val="FFD1D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Possible answer: </a:t>
            </a:r>
          </a:p>
          <a:p>
            <a:pPr>
              <a:defRPr/>
            </a:pPr>
            <a:endParaRPr lang="en-US" sz="2800" dirty="0">
              <a:solidFill>
                <a:srgbClr val="FFD1D1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D1D1"/>
                </a:solidFill>
              </a:rPr>
              <a:t>If orchids are given varying concentrations of fertilizers, then the </a:t>
            </a:r>
            <a:r>
              <a:rPr lang="en-US" sz="2800" dirty="0">
                <a:solidFill>
                  <a:srgbClr val="FFD1D1"/>
                </a:solidFill>
              </a:rPr>
              <a:t>orchids will grow best with a medium concentration of fertilizer.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How will you set up a controlled experiment? </a:t>
            </a:r>
          </a:p>
        </p:txBody>
      </p:sp>
      <p:pic>
        <p:nvPicPr>
          <p:cNvPr id="19458" name="Picture 3" descr="MC900334070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00"/>
            <a:ext cx="23495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9600"/>
            <a:ext cx="48768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dirty="0"/>
              <a:t>Here is one possibility:</a:t>
            </a:r>
          </a:p>
          <a:p>
            <a:pPr eaLnBrk="1" hangingPunct="1"/>
            <a:endParaRPr lang="en-US" sz="2300" dirty="0"/>
          </a:p>
          <a:p>
            <a:pPr eaLnBrk="1" hangingPunct="1"/>
            <a:r>
              <a:rPr lang="en-US" sz="2300" dirty="0"/>
              <a:t>	The 100 plants will be divided into 4 groups as follows:</a:t>
            </a:r>
          </a:p>
          <a:p>
            <a:pPr eaLnBrk="1" hangingPunct="1"/>
            <a:r>
              <a:rPr lang="en-US" sz="2300" dirty="0"/>
              <a:t> </a:t>
            </a:r>
          </a:p>
          <a:p>
            <a:pPr eaLnBrk="1" hangingPunct="1"/>
            <a:r>
              <a:rPr lang="en-US" sz="2300" dirty="0"/>
              <a:t> </a:t>
            </a:r>
          </a:p>
          <a:p>
            <a:pPr eaLnBrk="1" hangingPunct="1"/>
            <a:endParaRPr lang="en-US" sz="2300" dirty="0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6248400" y="3733800"/>
            <a:ext cx="2590800" cy="2570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300" smtClean="0">
                <a:solidFill>
                  <a:srgbClr val="0000FF"/>
                </a:solidFill>
              </a:rPr>
              <a:t>The plants will be watered daily.</a:t>
            </a:r>
          </a:p>
          <a:p>
            <a:pPr algn="ctr" eaLnBrk="1" hangingPunct="1">
              <a:defRPr/>
            </a:pPr>
            <a:r>
              <a:rPr lang="en-US" sz="2300" smtClean="0">
                <a:solidFill>
                  <a:srgbClr val="0000FF"/>
                </a:solidFill>
              </a:rPr>
              <a:t>Over a period of a month, the plants will be measured to see which ones grew the tallest.</a:t>
            </a:r>
          </a:p>
        </p:txBody>
      </p:sp>
      <p:pic>
        <p:nvPicPr>
          <p:cNvPr id="7" name="Picture 6" descr="jpg_green-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jpg_green-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jpg_green-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jpg_green-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914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24384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Group 1:  25 plants will receive plain water.</a:t>
            </a:r>
          </a:p>
          <a:p>
            <a:pPr eaLnBrk="1" hangingPunct="1"/>
            <a:endParaRPr lang="en-US" sz="18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71600" y="35052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2:  25 plants will receive a weak concentration of fertilizer.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71600" y="47244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3:  25 plants will receive a medium concentration of fertilizer.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47800" y="58674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Group 4:  25 plants will receive a high concentration of fertilizer.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8677" grpId="0" animBg="1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181100" y="3390900"/>
            <a:ext cx="6858000" cy="76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648200" cy="646113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ple Casual"/>
                <a:ea typeface="+mn-ea"/>
                <a:cs typeface="Apple Casual"/>
              </a:rPr>
              <a:t>Control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0"/>
            <a:ext cx="4648200" cy="646113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pple Casual"/>
                <a:ea typeface="+mn-ea"/>
                <a:cs typeface="Apple Casual"/>
              </a:rPr>
              <a:t>Experimental Group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838200"/>
            <a:ext cx="44958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100">
                <a:solidFill>
                  <a:srgbClr val="801A74"/>
                </a:solidFill>
              </a:rPr>
              <a:t>What is the control group in this experiment?  </a:t>
            </a:r>
          </a:p>
          <a:p>
            <a:pPr algn="ctr" eaLnBrk="1" hangingPunct="1"/>
            <a:r>
              <a:rPr lang="en-US" sz="3100">
                <a:solidFill>
                  <a:srgbClr val="801A74"/>
                </a:solidFill>
              </a:rPr>
              <a:t>The control group consists of the 25 plants that are receiving plain water.   </a:t>
            </a:r>
          </a:p>
          <a:p>
            <a:pPr algn="ctr" eaLnBrk="1" hangingPunct="1"/>
            <a:endParaRPr lang="en-US" sz="3100">
              <a:solidFill>
                <a:srgbClr val="801A74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24400" y="3276600"/>
            <a:ext cx="44196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/>
              <a:t>What is the experimental group in this experiment?</a:t>
            </a:r>
          </a:p>
          <a:p>
            <a:pPr algn="ctr" eaLnBrk="1" hangingPunct="1"/>
            <a:r>
              <a:rPr lang="en-US" sz="2900"/>
              <a:t>The experimental group consists of the 75 plants that are receiving various concentrations of fertilizer.</a:t>
            </a:r>
          </a:p>
          <a:p>
            <a:pPr algn="ctr" eaLnBrk="1" hangingPunct="1"/>
            <a:endParaRPr lang="en-US" sz="2900"/>
          </a:p>
        </p:txBody>
      </p:sp>
      <p:pic>
        <p:nvPicPr>
          <p:cNvPr id="20487" name="Picture 11" descr="jpg_flow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3048000" cy="2286000"/>
          </a:xfrm>
          <a:prstGeom prst="rect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12" descr="jpg_flow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3048000" cy="2286000"/>
          </a:xfrm>
          <a:prstGeom prst="rect">
            <a:avLst/>
          </a:prstGeom>
          <a:noFill/>
          <a:ln w="28575" cmpd="sng">
            <a:solidFill>
              <a:srgbClr val="6962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830263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300" dirty="0">
                <a:solidFill>
                  <a:srgbClr val="FFF62D"/>
                </a:solidFill>
                <a:latin typeface="Charcoal CY"/>
                <a:cs typeface="Charcoal CY"/>
              </a:rPr>
              <a:t>In a “controlled experiment”, all variables must be kept constant except the one variable that is being changed.</a:t>
            </a:r>
          </a:p>
        </p:txBody>
      </p:sp>
      <p:pic>
        <p:nvPicPr>
          <p:cNvPr id="21506" name="Picture 6" descr="MC900216690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7908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0" y="1371600"/>
            <a:ext cx="59436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100">
                <a:solidFill>
                  <a:srgbClr val="FF0000"/>
                </a:solidFill>
                <a:latin typeface="Apple Casual" charset="0"/>
                <a:cs typeface="Apple Casual" charset="0"/>
              </a:rPr>
              <a:t>What variables must be kept constant in this experiment?</a:t>
            </a:r>
          </a:p>
          <a:p>
            <a:pPr algn="ctr" eaLnBrk="1" hangingPunct="1"/>
            <a:r>
              <a:rPr lang="en-US" sz="3100">
                <a:solidFill>
                  <a:srgbClr val="FF0000"/>
                </a:solidFill>
                <a:latin typeface="Apple Casual" charset="0"/>
                <a:cs typeface="Apple Casual" charset="0"/>
              </a:rPr>
              <a:t>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>
                <a:solidFill>
                  <a:srgbClr val="222268"/>
                </a:solidFill>
                <a:cs typeface="Apple Casual" charset="0"/>
              </a:rPr>
              <a:t>All plants must receive the same amount of fluid each day.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>
                <a:solidFill>
                  <a:srgbClr val="222268"/>
                </a:solidFill>
                <a:cs typeface="Apple Casual" charset="0"/>
              </a:rPr>
              <a:t>All plants are grown in pots of equal size.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>
                <a:solidFill>
                  <a:srgbClr val="222268"/>
                </a:solidFill>
                <a:cs typeface="Apple Casual" charset="0"/>
              </a:rPr>
              <a:t>All plants are grown at the same temperature. 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2100">
                <a:solidFill>
                  <a:srgbClr val="222268"/>
                </a:solidFill>
                <a:cs typeface="Apple Casual" charset="0"/>
              </a:rPr>
              <a:t>All plants receive the same amount of sunlight.</a:t>
            </a:r>
          </a:p>
          <a:p>
            <a:pPr eaLnBrk="1" hangingPunct="1"/>
            <a:endParaRPr lang="en-US" sz="1800">
              <a:cs typeface="Apple Casual" charset="0"/>
            </a:endParaRPr>
          </a:p>
          <a:p>
            <a:pPr eaLnBrk="1" hangingPunct="1"/>
            <a:endParaRPr lang="en-US" sz="1800">
              <a:cs typeface="Apple Casu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181600"/>
            <a:ext cx="8458200" cy="1692771"/>
          </a:xfrm>
          <a:prstGeom prst="rect">
            <a:avLst/>
          </a:prstGeom>
          <a:ln w="38100" cap="flat" cmpd="sng" algn="ctr">
            <a:solidFill>
              <a:srgbClr val="31E03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600" dirty="0">
                <a:solidFill>
                  <a:srgbClr val="6962FF"/>
                </a:solidFill>
              </a:rPr>
              <a:t>What variable is being changed in this </a:t>
            </a:r>
            <a:r>
              <a:rPr lang="en-US" sz="2600" dirty="0" smtClean="0">
                <a:solidFill>
                  <a:srgbClr val="6962FF"/>
                </a:solidFill>
              </a:rPr>
              <a:t>experiment (independent variable)?</a:t>
            </a:r>
            <a:endParaRPr lang="en-US" sz="2600" dirty="0">
              <a:solidFill>
                <a:srgbClr val="6962FF"/>
              </a:solidFill>
            </a:endParaRPr>
          </a:p>
          <a:p>
            <a:pPr algn="ctr">
              <a:defRPr/>
            </a:pPr>
            <a:r>
              <a:rPr lang="en-US" sz="2600" dirty="0">
                <a:solidFill>
                  <a:srgbClr val="6962FF"/>
                </a:solidFill>
              </a:rPr>
              <a:t>The variable being changed is the amount of fertilizer received by each group of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92662"/>
          </a:xfrm>
          <a:prstGeom prst="rect">
            <a:avLst/>
          </a:prstGeom>
          <a:ln w="38100" cap="flat" cmpd="sng" algn="ctr">
            <a:solidFill>
              <a:srgbClr val="31E03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600" dirty="0">
                <a:ln>
                  <a:solidFill>
                    <a:srgbClr val="31E038"/>
                  </a:solidFill>
                </a:ln>
                <a:solidFill>
                  <a:srgbClr val="2BC631"/>
                </a:solidFill>
                <a:latin typeface="Arial Black"/>
                <a:cs typeface="Arial Black"/>
              </a:rPr>
              <a:t>After one month of measuring the </a:t>
            </a:r>
            <a:r>
              <a:rPr lang="en-US" sz="2600" dirty="0" smtClean="0">
                <a:ln>
                  <a:solidFill>
                    <a:srgbClr val="31E038"/>
                  </a:solidFill>
                </a:ln>
                <a:solidFill>
                  <a:srgbClr val="2BC631"/>
                </a:solidFill>
                <a:latin typeface="Arial Black"/>
                <a:cs typeface="Arial Black"/>
              </a:rPr>
              <a:t>orchids (dependent variable), </a:t>
            </a:r>
            <a:r>
              <a:rPr lang="en-US" sz="2600" dirty="0">
                <a:ln>
                  <a:solidFill>
                    <a:srgbClr val="31E038"/>
                  </a:solidFill>
                </a:ln>
                <a:solidFill>
                  <a:srgbClr val="2BC631"/>
                </a:solidFill>
                <a:latin typeface="Arial Black"/>
                <a:cs typeface="Arial Black"/>
              </a:rPr>
              <a:t>the following data is obtained: </a:t>
            </a:r>
          </a:p>
        </p:txBody>
      </p:sp>
      <p:pic>
        <p:nvPicPr>
          <p:cNvPr id="22530" name="Picture 2" descr="MC900413636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0780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7400" y="1295400"/>
            <a:ext cx="70866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25" indent="-354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900"/>
              <a:t>Group 1 (Control Group):  Grew to an average height of 15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2 (Weak conc.):  Grew to an average height of 35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3 (Medium conc.):  Grew to an average height of 28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4 (High conc.):  Grew to an average height of 10 cm.</a:t>
            </a:r>
          </a:p>
          <a:p>
            <a:pPr eaLnBrk="1" hangingPunct="1"/>
            <a:endParaRPr lang="en-US" sz="1900"/>
          </a:p>
        </p:txBody>
      </p:sp>
      <p:sp>
        <p:nvSpPr>
          <p:cNvPr id="5" name="TextBox 4"/>
          <p:cNvSpPr txBox="1"/>
          <p:nvPr/>
        </p:nvSpPr>
        <p:spPr>
          <a:xfrm>
            <a:off x="1752600" y="3962400"/>
            <a:ext cx="7162800" cy="2586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600" dirty="0"/>
              <a:t>Is your hypothesis supported or disproved by these results?</a:t>
            </a:r>
          </a:p>
          <a:p>
            <a:pPr>
              <a:defRPr/>
            </a:pPr>
            <a:r>
              <a:rPr lang="en-US" sz="2600" dirty="0">
                <a:solidFill>
                  <a:srgbClr val="FFF62D"/>
                </a:solidFill>
              </a:rPr>
              <a:t>We hypothesized that the orchids would grow best with a medium concentration of fertilizer.</a:t>
            </a:r>
          </a:p>
          <a:p>
            <a:pPr>
              <a:defRPr/>
            </a:pPr>
            <a:r>
              <a:rPr lang="en-US" sz="2600" dirty="0">
                <a:solidFill>
                  <a:srgbClr val="B9D3FF"/>
                </a:solidFill>
              </a:rPr>
              <a:t>The results do not support this.  </a:t>
            </a:r>
          </a:p>
          <a:p>
            <a:pPr>
              <a:defRPr/>
            </a:pPr>
            <a:r>
              <a:rPr lang="en-US" sz="2600" dirty="0">
                <a:solidFill>
                  <a:srgbClr val="B1FF26"/>
                </a:solidFill>
              </a:rPr>
              <a:t>The results disprove our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ln w="38100" cap="flat" cmpd="sng" algn="ctr">
            <a:solidFill>
              <a:srgbClr val="31E03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600" dirty="0">
                <a:ln>
                  <a:solidFill>
                    <a:srgbClr val="31E038"/>
                  </a:solidFill>
                </a:ln>
                <a:solidFill>
                  <a:srgbClr val="2BC631"/>
                </a:solidFill>
                <a:latin typeface="Arial Black"/>
                <a:cs typeface="Arial Black"/>
              </a:rPr>
              <a:t>After one month of measuring the orchids, the following data is obtained: </a:t>
            </a:r>
          </a:p>
        </p:txBody>
      </p:sp>
      <p:pic>
        <p:nvPicPr>
          <p:cNvPr id="23554" name="Picture 2" descr="MC900413636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0780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057400" y="1295400"/>
            <a:ext cx="70866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25" indent="-354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900"/>
              <a:t>Group 1 (Control Group):  Grew to an average height of 15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2 (Weak conc.):  Grew to an average height of 35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3 (Medium conc.):  Grew to an average height of 28 cm.</a:t>
            </a:r>
          </a:p>
          <a:p>
            <a:pPr eaLnBrk="1" hangingPunct="1"/>
            <a:endParaRPr lang="en-US" sz="1900"/>
          </a:p>
          <a:p>
            <a:pPr eaLnBrk="1" hangingPunct="1"/>
            <a:r>
              <a:rPr lang="en-US" sz="1900"/>
              <a:t>Group 4 (High conc.):  Grew to an average height of 10 cm.</a:t>
            </a:r>
          </a:p>
          <a:p>
            <a:pPr eaLnBrk="1" hangingPunct="1"/>
            <a:endParaRPr lang="en-US" sz="1900"/>
          </a:p>
        </p:txBody>
      </p:sp>
      <p:sp>
        <p:nvSpPr>
          <p:cNvPr id="5" name="TextBox 4"/>
          <p:cNvSpPr txBox="1"/>
          <p:nvPr/>
        </p:nvSpPr>
        <p:spPr>
          <a:xfrm>
            <a:off x="1752600" y="3962400"/>
            <a:ext cx="7162800" cy="2678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/>
              <a:t>What is your conclusion based on these results?  </a:t>
            </a:r>
          </a:p>
          <a:p>
            <a:pPr marL="284163" indent="-284163"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FF44FF"/>
                </a:solidFill>
              </a:rPr>
              <a:t>Orchids grow best with a weak concentration of fertilizer.</a:t>
            </a:r>
          </a:p>
          <a:p>
            <a:pPr marL="284163" indent="-284163"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B9D3FF"/>
                </a:solidFill>
              </a:rPr>
              <a:t>At medium to high concentrations, plant growth is inhibited.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418&quot;&gt;&lt;object type=&quot;3&quot; unique_id=&quot;10432&quot;&gt;&lt;property id=&quot;20148&quot; value=&quot;5&quot;/&gt;&lt;property id=&quot;20300&quot; value=&quot;Slide 1 - &amp;quot;Practice Problem:&amp;quot;&quot;/&gt;&lt;property id=&quot;20307&quot; value=&quot;284&quot;/&gt;&lt;/object&gt;&lt;object type=&quot;3&quot; unique_id=&quot;10433&quot;&gt;&lt;property id=&quot;20148&quot; value=&quot;5&quot;/&gt;&lt;property id=&quot;20300&quot; value=&quot;Slide 2&quot;/&gt;&lt;property id=&quot;20307&quot; value=&quot;285&quot;/&gt;&lt;/object&gt;&lt;object type=&quot;3&quot; unique_id=&quot;10434&quot;&gt;&lt;property id=&quot;20148&quot; value=&quot;5&quot;/&gt;&lt;property id=&quot;20300&quot; value=&quot;Slide 3&quot;/&gt;&lt;property id=&quot;20307&quot; value=&quot;286&quot;/&gt;&lt;/object&gt;&lt;object type=&quot;3&quot; unique_id=&quot;10435&quot;&gt;&lt;property id=&quot;20148&quot; value=&quot;5&quot;/&gt;&lt;property id=&quot;20300&quot; value=&quot;Slide 4&quot;/&gt;&lt;property id=&quot;20307&quot; value=&quot;287&quot;/&gt;&lt;/object&gt;&lt;object type=&quot;3&quot; unique_id=&quot;10436&quot;&gt;&lt;property id=&quot;20148&quot; value=&quot;5&quot;/&gt;&lt;property id=&quot;20300&quot; value=&quot;Slide 5&quot;/&gt;&lt;property id=&quot;20307&quot; value=&quot;288&quot;/&gt;&lt;/object&gt;&lt;object type=&quot;3&quot; unique_id=&quot;10437&quot;&gt;&lt;property id=&quot;20148&quot; value=&quot;5&quot;/&gt;&lt;property id=&quot;20300&quot; value=&quot;Slide 6&quot;/&gt;&lt;property id=&quot;20307&quot; value=&quot;289&quot;/&gt;&lt;/object&gt;&lt;/object&gt;&lt;object type=&quot;8&quot; unique_id=&quot;10474&quot;&gt;&lt;/object&gt;&lt;/object&gt;&lt;/database&gt;"/>
  <p:tag name="MMPROD_NEXTUNIQUEID" val="10012"/>
  <p:tag name="SECTOMILLISECCONVERTED" val="1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6697</TotalTime>
  <Words>579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MS PGothic</vt:lpstr>
      <vt:lpstr>Apple Casual</vt:lpstr>
      <vt:lpstr>Arial</vt:lpstr>
      <vt:lpstr>Arial Black</vt:lpstr>
      <vt:lpstr>Calibri</vt:lpstr>
      <vt:lpstr>Candara</vt:lpstr>
      <vt:lpstr>Charcoal CY</vt:lpstr>
      <vt:lpstr>Verdana</vt:lpstr>
      <vt:lpstr>Wingdings</vt:lpstr>
      <vt:lpstr>Modèle par défaut</vt:lpstr>
      <vt:lpstr>Practice Problem: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Blue Sky</dc:title>
  <dc:creator>www.powerpointstyles.com</dc:creator>
  <cp:lastModifiedBy>Wes Schmitt</cp:lastModifiedBy>
  <cp:revision>323</cp:revision>
  <dcterms:created xsi:type="dcterms:W3CDTF">2011-07-28T15:16:37Z</dcterms:created>
  <dcterms:modified xsi:type="dcterms:W3CDTF">2018-09-10T17:53:39Z</dcterms:modified>
</cp:coreProperties>
</file>