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4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116C6-96AB-7A2F-D60E-277D5224E6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067EF7-9114-BEA3-7A89-EE8263A6A6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FCBD3D-7F92-8C14-3DD6-038890DCAA57}"/>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5" name="Footer Placeholder 4">
            <a:extLst>
              <a:ext uri="{FF2B5EF4-FFF2-40B4-BE49-F238E27FC236}">
                <a16:creationId xmlns:a16="http://schemas.microsoft.com/office/drawing/2014/main" id="{EDFD6579-089D-5141-476E-E4D7CFB7C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28F5A-D753-21FE-3DF0-EE30801DC1B1}"/>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371077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7C405-3811-FC47-3CE8-F337B1A1EF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4B0EB9-1317-FA9A-9029-7AA4312747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9518D-FB89-32E3-CEB2-D5FA89B52D5F}"/>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5" name="Footer Placeholder 4">
            <a:extLst>
              <a:ext uri="{FF2B5EF4-FFF2-40B4-BE49-F238E27FC236}">
                <a16:creationId xmlns:a16="http://schemas.microsoft.com/office/drawing/2014/main" id="{C7A08BAD-6DFA-C17A-E7AC-4D788563C5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AE4269-7962-8E98-3F87-910E26AC7FA2}"/>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269732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2927F9-7BAC-7170-9EED-06C14EED2E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B5A6B5-98F8-D219-C109-1F27E3CF65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F9586-2AAB-BC31-B1D4-179185FC8ECF}"/>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5" name="Footer Placeholder 4">
            <a:extLst>
              <a:ext uri="{FF2B5EF4-FFF2-40B4-BE49-F238E27FC236}">
                <a16:creationId xmlns:a16="http://schemas.microsoft.com/office/drawing/2014/main" id="{005092D3-FEFF-E043-0BCD-29B55BBE8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55E9B-A9A0-33C1-1701-ABDFFCD087A0}"/>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126563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4DCBA-3DE4-9F43-EB3E-7CB4F919B1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0D739F-16D7-1F38-2E02-57E15A507D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AC5F39-225F-B7EA-6978-B8533DA8FEA1}"/>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5" name="Footer Placeholder 4">
            <a:extLst>
              <a:ext uri="{FF2B5EF4-FFF2-40B4-BE49-F238E27FC236}">
                <a16:creationId xmlns:a16="http://schemas.microsoft.com/office/drawing/2014/main" id="{1B97EEC6-1717-3998-4ABE-113664651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D1B8D-51F0-4AF1-5833-144B5D7D320A}"/>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229485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9B71-5F30-6427-4A14-E1C3FD7513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A16928-DC52-BD76-08C1-5CAD405CA1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5B2499-3FFF-1359-DFB3-61D8111D5B43}"/>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5" name="Footer Placeholder 4">
            <a:extLst>
              <a:ext uri="{FF2B5EF4-FFF2-40B4-BE49-F238E27FC236}">
                <a16:creationId xmlns:a16="http://schemas.microsoft.com/office/drawing/2014/main" id="{38A899B5-0E8F-BB3A-BDCD-4988D2B57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F04DD-FE09-DF19-E726-6FDBBDAEE34E}"/>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344451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44647-E937-DCF7-39FC-50E28423AC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F9E44-702F-A1F0-42CE-145AF5B2C0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DABDAC-F3BB-3DC8-1FEA-B308141957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2CB65A-D1F8-484A-ADB3-EB58538FC67C}"/>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6" name="Footer Placeholder 5">
            <a:extLst>
              <a:ext uri="{FF2B5EF4-FFF2-40B4-BE49-F238E27FC236}">
                <a16:creationId xmlns:a16="http://schemas.microsoft.com/office/drawing/2014/main" id="{E716F2ED-A8DD-5E95-9DE6-62FD47C83F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ABD49-131B-A8A1-1520-9499BAE18C09}"/>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88303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ECA5-617A-AF48-ACA1-C9C72B79A0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D071E1-75B9-DF25-9E85-3774C795D4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DB04C-5F66-8C51-B595-2ADE570186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48B307-3D74-B0FF-4EDB-C4BD882780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87D341-EC05-4976-F6E7-11A4E1EFA7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33F22E-CF80-9A11-F558-C6C4D7A08364}"/>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8" name="Footer Placeholder 7">
            <a:extLst>
              <a:ext uri="{FF2B5EF4-FFF2-40B4-BE49-F238E27FC236}">
                <a16:creationId xmlns:a16="http://schemas.microsoft.com/office/drawing/2014/main" id="{F2732490-F873-0212-63FC-80C58636AA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DE8767-E725-79DB-11CE-8075DD07C118}"/>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295786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4D655-738D-33B5-07C6-9D7D8511A5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0007B5-540C-FCEE-E602-5E07C61B2428}"/>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4" name="Footer Placeholder 3">
            <a:extLst>
              <a:ext uri="{FF2B5EF4-FFF2-40B4-BE49-F238E27FC236}">
                <a16:creationId xmlns:a16="http://schemas.microsoft.com/office/drawing/2014/main" id="{5002E166-9664-30E7-8B16-A4F61AE32B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23DA94-5D9B-8EA3-ECBA-0A9A792FB800}"/>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413293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6FA8F0-739C-2796-686A-E7F7ADE5D372}"/>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3" name="Footer Placeholder 2">
            <a:extLst>
              <a:ext uri="{FF2B5EF4-FFF2-40B4-BE49-F238E27FC236}">
                <a16:creationId xmlns:a16="http://schemas.microsoft.com/office/drawing/2014/main" id="{704F290C-AADD-1509-B588-0BA04EF43F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89A728-00C1-7D89-CA6C-A88D4C54AF80}"/>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380512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53F0-7795-E29B-D957-F1FEFC0C10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AF3076-4838-6994-30C5-81A64554F3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679103-16D3-F82D-17BB-925ECA530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4602B4-C06F-9046-F325-7EA406DCBD84}"/>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6" name="Footer Placeholder 5">
            <a:extLst>
              <a:ext uri="{FF2B5EF4-FFF2-40B4-BE49-F238E27FC236}">
                <a16:creationId xmlns:a16="http://schemas.microsoft.com/office/drawing/2014/main" id="{ACC5C430-1018-F046-D3EB-7756ADA07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7B0BAE-400F-EB46-4E8C-61920FBEA187}"/>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308205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FEEA7-2A6F-3886-131A-92679A85AC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6E2635-5208-F8DE-7C41-E3B1600647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41770D-7C2C-CFCA-E2F9-E20589611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205B4A-74EA-EB2B-737D-ACCD8644618B}"/>
              </a:ext>
            </a:extLst>
          </p:cNvPr>
          <p:cNvSpPr>
            <a:spLocks noGrp="1"/>
          </p:cNvSpPr>
          <p:nvPr>
            <p:ph type="dt" sz="half" idx="10"/>
          </p:nvPr>
        </p:nvSpPr>
        <p:spPr/>
        <p:txBody>
          <a:bodyPr/>
          <a:lstStyle/>
          <a:p>
            <a:fld id="{B9F93627-42C7-49CB-9E47-7547AFAB829F}" type="datetimeFigureOut">
              <a:rPr lang="en-US" smtClean="0"/>
              <a:t>9/2/2022</a:t>
            </a:fld>
            <a:endParaRPr lang="en-US"/>
          </a:p>
        </p:txBody>
      </p:sp>
      <p:sp>
        <p:nvSpPr>
          <p:cNvPr id="6" name="Footer Placeholder 5">
            <a:extLst>
              <a:ext uri="{FF2B5EF4-FFF2-40B4-BE49-F238E27FC236}">
                <a16:creationId xmlns:a16="http://schemas.microsoft.com/office/drawing/2014/main" id="{7DD021F9-AC63-7C3D-4A58-3A4AE01F0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D7AED-BBD6-6DA5-15AB-864AF6F056A7}"/>
              </a:ext>
            </a:extLst>
          </p:cNvPr>
          <p:cNvSpPr>
            <a:spLocks noGrp="1"/>
          </p:cNvSpPr>
          <p:nvPr>
            <p:ph type="sldNum" sz="quarter" idx="12"/>
          </p:nvPr>
        </p:nvSpPr>
        <p:spPr/>
        <p:txBody>
          <a:bodyPr/>
          <a:lstStyle/>
          <a:p>
            <a:fld id="{34595754-8D82-46CA-954F-CB549F7F9305}" type="slidenum">
              <a:rPr lang="en-US" smtClean="0"/>
              <a:t>‹#›</a:t>
            </a:fld>
            <a:endParaRPr lang="en-US"/>
          </a:p>
        </p:txBody>
      </p:sp>
    </p:spTree>
    <p:extLst>
      <p:ext uri="{BB962C8B-B14F-4D97-AF65-F5344CB8AC3E}">
        <p14:creationId xmlns:p14="http://schemas.microsoft.com/office/powerpoint/2010/main" val="191546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DA5A1A-3A9C-B842-33B2-395EE24D0F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2150A7-5AB5-AAAC-6CB0-CFF2A6CDAE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FFC70-E504-5695-DE38-2AE6666472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93627-42C7-49CB-9E47-7547AFAB829F}" type="datetimeFigureOut">
              <a:rPr lang="en-US" smtClean="0"/>
              <a:t>9/2/2022</a:t>
            </a:fld>
            <a:endParaRPr lang="en-US"/>
          </a:p>
        </p:txBody>
      </p:sp>
      <p:sp>
        <p:nvSpPr>
          <p:cNvPr id="5" name="Footer Placeholder 4">
            <a:extLst>
              <a:ext uri="{FF2B5EF4-FFF2-40B4-BE49-F238E27FC236}">
                <a16:creationId xmlns:a16="http://schemas.microsoft.com/office/drawing/2014/main" id="{57BE12D4-7E93-CDFD-C43F-5AA8599CF7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DA8C06-FDF1-3482-FE0D-B27A9EB730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95754-8D82-46CA-954F-CB549F7F9305}" type="slidenum">
              <a:rPr lang="en-US" smtClean="0"/>
              <a:t>‹#›</a:t>
            </a:fld>
            <a:endParaRPr lang="en-US"/>
          </a:p>
        </p:txBody>
      </p:sp>
    </p:spTree>
    <p:extLst>
      <p:ext uri="{BB962C8B-B14F-4D97-AF65-F5344CB8AC3E}">
        <p14:creationId xmlns:p14="http://schemas.microsoft.com/office/powerpoint/2010/main" val="407635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guardian.com/world/2010/mar/05/korean-girl-starved-online-game" TargetMode="External"/><Relationship Id="rId2" Type="http://schemas.openxmlformats.org/officeDocument/2006/relationships/hyperlink" Target="https://www.vice.com/en/article/znwdmj/gamers-are-dying-in-taiwans-internet-cafes-456" TargetMode="External"/><Relationship Id="rId1" Type="http://schemas.openxmlformats.org/officeDocument/2006/relationships/slideLayout" Target="../slideLayouts/slideLayout2.xml"/><Relationship Id="rId5" Type="http://schemas.openxmlformats.org/officeDocument/2006/relationships/hyperlink" Target="https://www.dailymail.co.uk/news/article-2478019/Boy-16-killed-mother-friends-help-confiscated-cell-phone.html" TargetMode="External"/><Relationship Id="rId4" Type="http://schemas.openxmlformats.org/officeDocument/2006/relationships/hyperlink" Target="https://globalnews.ca/news/1795611/new-jersey-teen-caught-on-video-attacking-teacher-in-classroo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F8AA-0D29-C062-C770-12B5F93FEE9D}"/>
              </a:ext>
            </a:extLst>
          </p:cNvPr>
          <p:cNvSpPr>
            <a:spLocks noGrp="1"/>
          </p:cNvSpPr>
          <p:nvPr>
            <p:ph type="ctrTitle"/>
          </p:nvPr>
        </p:nvSpPr>
        <p:spPr>
          <a:xfrm>
            <a:off x="7464614" y="1783959"/>
            <a:ext cx="4087306" cy="2889114"/>
          </a:xfrm>
        </p:spPr>
        <p:txBody>
          <a:bodyPr anchor="b">
            <a:normAutofit/>
          </a:bodyPr>
          <a:lstStyle/>
          <a:p>
            <a:pPr algn="l"/>
            <a:r>
              <a:rPr lang="en-US" sz="5400"/>
              <a:t>The Neuroscience of Pleasure</a:t>
            </a:r>
          </a:p>
        </p:txBody>
      </p:sp>
      <p:sp>
        <p:nvSpPr>
          <p:cNvPr id="3" name="Subtitle 2">
            <a:extLst>
              <a:ext uri="{FF2B5EF4-FFF2-40B4-BE49-F238E27FC236}">
                <a16:creationId xmlns:a16="http://schemas.microsoft.com/office/drawing/2014/main" id="{87659E93-4DED-849C-C625-6AE75F96EA38}"/>
              </a:ext>
            </a:extLst>
          </p:cNvPr>
          <p:cNvSpPr>
            <a:spLocks noGrp="1"/>
          </p:cNvSpPr>
          <p:nvPr>
            <p:ph type="subTitle" idx="1"/>
          </p:nvPr>
        </p:nvSpPr>
        <p:spPr>
          <a:xfrm>
            <a:off x="7464612" y="4750893"/>
            <a:ext cx="4087305" cy="1147863"/>
          </a:xfrm>
        </p:spPr>
        <p:txBody>
          <a:bodyPr anchor="t">
            <a:normAutofit/>
          </a:bodyPr>
          <a:lstStyle/>
          <a:p>
            <a:pPr algn="l"/>
            <a:r>
              <a:rPr lang="en-US" sz="2000" dirty="0"/>
              <a:t>By David J. Linden</a:t>
            </a:r>
          </a:p>
        </p:txBody>
      </p:sp>
      <p:sp>
        <p:nvSpPr>
          <p:cNvPr id="2055" name="Freeform: Shape 2054">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Brain reward pathway, illustration - Stock Image - C049/3445 - Science  Photo Library">
            <a:extLst>
              <a:ext uri="{FF2B5EF4-FFF2-40B4-BE49-F238E27FC236}">
                <a16:creationId xmlns:a16="http://schemas.microsoft.com/office/drawing/2014/main" id="{094801FB-FD0C-8597-FF9B-A79B743B11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425"/>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9015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4D358-725A-B725-DF78-05FBF3C21AD3}"/>
              </a:ext>
            </a:extLst>
          </p:cNvPr>
          <p:cNvSpPr>
            <a:spLocks noGrp="1"/>
          </p:cNvSpPr>
          <p:nvPr>
            <p:ph type="title"/>
          </p:nvPr>
        </p:nvSpPr>
        <p:spPr>
          <a:xfrm>
            <a:off x="6745026" y="534248"/>
            <a:ext cx="4888306" cy="1325563"/>
          </a:xfrm>
        </p:spPr>
        <p:txBody>
          <a:bodyPr>
            <a:normAutofit/>
          </a:bodyPr>
          <a:lstStyle/>
          <a:p>
            <a:r>
              <a:rPr lang="en-US" dirty="0"/>
              <a:t>Skinner Box</a:t>
            </a:r>
          </a:p>
        </p:txBody>
      </p:sp>
      <p:sp>
        <p:nvSpPr>
          <p:cNvPr id="1038" name="Freeform: Shape 1037">
            <a:extLst>
              <a:ext uri="{FF2B5EF4-FFF2-40B4-BE49-F238E27FC236}">
                <a16:creationId xmlns:a16="http://schemas.microsoft.com/office/drawing/2014/main" id="{B5809B1F-0726-44C0-B0A1-7FCE2A129E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2560321" y="4232366"/>
            <a:ext cx="5610120" cy="2625634"/>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0" name="Freeform: Shape 1039">
            <a:extLst>
              <a:ext uri="{FF2B5EF4-FFF2-40B4-BE49-F238E27FC236}">
                <a16:creationId xmlns:a16="http://schemas.microsoft.com/office/drawing/2014/main" id="{26EE9A0B-C601-4E3F-8541-29CA20DE11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5904411" cy="4406393"/>
          </a:xfrm>
          <a:custGeom>
            <a:avLst/>
            <a:gdLst>
              <a:gd name="connsiteX0" fmla="*/ 2562355 w 6855833"/>
              <a:gd name="connsiteY0" fmla="*/ 0 h 5116428"/>
              <a:gd name="connsiteX1" fmla="*/ 6855833 w 6855833"/>
              <a:gd name="connsiteY1" fmla="*/ 4293479 h 5116428"/>
              <a:gd name="connsiteX2" fmla="*/ 6833667 w 6855833"/>
              <a:gd name="connsiteY2" fmla="*/ 4732462 h 5116428"/>
              <a:gd name="connsiteX3" fmla="*/ 6775067 w 6855833"/>
              <a:gd name="connsiteY3" fmla="*/ 5116428 h 5116428"/>
              <a:gd name="connsiteX4" fmla="*/ 0 w 6855833"/>
              <a:gd name="connsiteY4" fmla="*/ 5116428 h 5116428"/>
              <a:gd name="connsiteX5" fmla="*/ 0 w 6855833"/>
              <a:gd name="connsiteY5" fmla="*/ 854273 h 5116428"/>
              <a:gd name="connsiteX6" fmla="*/ 161831 w 6855833"/>
              <a:gd name="connsiteY6" fmla="*/ 733259 h 5116428"/>
              <a:gd name="connsiteX7" fmla="*/ 2562355 w 6855833"/>
              <a:gd name="connsiteY7" fmla="*/ 0 h 5116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5833" h="5116428">
                <a:moveTo>
                  <a:pt x="2562355" y="0"/>
                </a:moveTo>
                <a:cubicBezTo>
                  <a:pt x="4933578" y="0"/>
                  <a:pt x="6855833" y="1922255"/>
                  <a:pt x="6855833" y="4293479"/>
                </a:cubicBezTo>
                <a:cubicBezTo>
                  <a:pt x="6855833" y="4441680"/>
                  <a:pt x="6848324" y="4588128"/>
                  <a:pt x="6833667" y="4732462"/>
                </a:cubicBezTo>
                <a:lnTo>
                  <a:pt x="6775067" y="5116428"/>
                </a:lnTo>
                <a:lnTo>
                  <a:pt x="0" y="5116428"/>
                </a:lnTo>
                <a:lnTo>
                  <a:pt x="0" y="854273"/>
                </a:lnTo>
                <a:lnTo>
                  <a:pt x="161831" y="733259"/>
                </a:lnTo>
                <a:cubicBezTo>
                  <a:pt x="847074" y="270317"/>
                  <a:pt x="1673147" y="0"/>
                  <a:pt x="2562355"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Understanding the Neuroscience Of Why We Seek Dopamine">
            <a:extLst>
              <a:ext uri="{FF2B5EF4-FFF2-40B4-BE49-F238E27FC236}">
                <a16:creationId xmlns:a16="http://schemas.microsoft.com/office/drawing/2014/main" id="{13FF632D-6FDC-E4BF-DCAC-DBBFB237C35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473" r="13113" b="1"/>
          <a:stretch/>
        </p:blipFill>
        <p:spPr bwMode="auto">
          <a:xfrm>
            <a:off x="1" y="10"/>
            <a:ext cx="5681097" cy="4151910"/>
          </a:xfrm>
          <a:custGeom>
            <a:avLst/>
            <a:gdLst/>
            <a:ahLst/>
            <a:cxnLst/>
            <a:rect l="l" t="t" r="r" b="b"/>
            <a:pathLst>
              <a:path w="5681097" h="4151920">
                <a:moveTo>
                  <a:pt x="0" y="0"/>
                </a:moveTo>
                <a:lnTo>
                  <a:pt x="5611423" y="0"/>
                </a:lnTo>
                <a:lnTo>
                  <a:pt x="5663241" y="339527"/>
                </a:lnTo>
                <a:cubicBezTo>
                  <a:pt x="5675049" y="455800"/>
                  <a:pt x="5681097" y="573775"/>
                  <a:pt x="5681097" y="693164"/>
                </a:cubicBezTo>
                <a:cubicBezTo>
                  <a:pt x="5681097" y="2603383"/>
                  <a:pt x="4132560" y="4151920"/>
                  <a:pt x="2222343" y="4151920"/>
                </a:cubicBezTo>
                <a:cubicBezTo>
                  <a:pt x="1386622" y="4151920"/>
                  <a:pt x="620129" y="3855520"/>
                  <a:pt x="22252" y="3362108"/>
                </a:cubicBezTo>
                <a:lnTo>
                  <a:pt x="0" y="3341884"/>
                </a:lnTo>
                <a:close/>
              </a:path>
            </a:pathLst>
          </a:custGeom>
          <a:noFill/>
          <a:extLst>
            <a:ext uri="{909E8E84-426E-40DD-AFC4-6F175D3DCCD1}">
              <a14:hiddenFill xmlns:a14="http://schemas.microsoft.com/office/drawing/2010/main">
                <a:solidFill>
                  <a:srgbClr val="FFFFFF"/>
                </a:solidFill>
              </a14:hiddenFill>
            </a:ext>
          </a:extLst>
        </p:spPr>
      </p:pic>
      <p:pic>
        <p:nvPicPr>
          <p:cNvPr id="1030" name="Picture 6" descr="What Is Operant Conditioning and How Does It Work?">
            <a:extLst>
              <a:ext uri="{FF2B5EF4-FFF2-40B4-BE49-F238E27FC236}">
                <a16:creationId xmlns:a16="http://schemas.microsoft.com/office/drawing/2014/main" id="{056E8B07-3B00-FBC7-4F18-D0ACECD8C9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978" r="-2" b="-2"/>
          <a:stretch/>
        </p:blipFill>
        <p:spPr bwMode="auto">
          <a:xfrm>
            <a:off x="2790920" y="4448810"/>
            <a:ext cx="5148922" cy="2409190"/>
          </a:xfrm>
          <a:custGeom>
            <a:avLst/>
            <a:gdLst/>
            <a:ahLst/>
            <a:cxnLst/>
            <a:rect l="l" t="t" r="r" b="b"/>
            <a:pathLst>
              <a:path w="5148922" h="2409190">
                <a:moveTo>
                  <a:pt x="2574461" y="0"/>
                </a:moveTo>
                <a:cubicBezTo>
                  <a:pt x="3911983" y="0"/>
                  <a:pt x="5012087" y="1016507"/>
                  <a:pt x="5144375" y="2319127"/>
                </a:cubicBezTo>
                <a:lnTo>
                  <a:pt x="5148922" y="2409190"/>
                </a:lnTo>
                <a:lnTo>
                  <a:pt x="0" y="2409190"/>
                </a:lnTo>
                <a:lnTo>
                  <a:pt x="4548" y="2319127"/>
                </a:lnTo>
                <a:cubicBezTo>
                  <a:pt x="136837" y="1016507"/>
                  <a:pt x="1236939" y="0"/>
                  <a:pt x="2574461" y="0"/>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232C7E7-BB96-0A4A-D2FA-5AB4804B0F01}"/>
              </a:ext>
            </a:extLst>
          </p:cNvPr>
          <p:cNvSpPr>
            <a:spLocks noGrp="1"/>
          </p:cNvSpPr>
          <p:nvPr>
            <p:ph idx="1"/>
          </p:nvPr>
        </p:nvSpPr>
        <p:spPr>
          <a:xfrm>
            <a:off x="5120639" y="2009941"/>
            <a:ext cx="7183121" cy="2988249"/>
          </a:xfrm>
        </p:spPr>
        <p:txBody>
          <a:bodyPr anchor="t">
            <a:noAutofit/>
          </a:bodyPr>
          <a:lstStyle/>
          <a:p>
            <a:pPr marL="0" indent="0">
              <a:buNone/>
            </a:pPr>
            <a:r>
              <a:rPr lang="en-US" sz="2300" dirty="0">
                <a:effectLst/>
                <a:latin typeface="Helvetica" panose="020B0604020202020204" pitchFamily="34" charset="0"/>
                <a:ea typeface="Times New Roman" panose="02020603050405020304" pitchFamily="18" charset="0"/>
                <a:cs typeface="Times New Roman" panose="02020603050405020304" pitchFamily="18" charset="0"/>
              </a:rPr>
              <a:t>In the 1930s, the psychologist B. F. Skinner devised the operant conditioning chamber, or “Skinner box,” in which a lever press by an animal triggered either a reinforcing stimulus, such as delivery of food or water, or a punishing stimulus, such as a painful foot shock. Rats placed in a Skinner box will rapidly learn to press a lever for a food reward and to avoid pressing a lever that delivers the shock.</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300" dirty="0"/>
          </a:p>
        </p:txBody>
      </p:sp>
    </p:spTree>
    <p:extLst>
      <p:ext uri="{BB962C8B-B14F-4D97-AF65-F5344CB8AC3E}">
        <p14:creationId xmlns:p14="http://schemas.microsoft.com/office/powerpoint/2010/main" val="120231460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3074" name="Picture 2" descr="02 | February | 2013 | Chris Tokuhama">
            <a:extLst>
              <a:ext uri="{FF2B5EF4-FFF2-40B4-BE49-F238E27FC236}">
                <a16:creationId xmlns:a16="http://schemas.microsoft.com/office/drawing/2014/main" id="{2ED0D095-746C-A25E-D9E8-CB8B18558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033" r="11560" b="-2"/>
          <a:stretch/>
        </p:blipFill>
        <p:spPr bwMode="auto">
          <a:xfrm>
            <a:off x="20" y="10"/>
            <a:ext cx="7009876" cy="6857990"/>
          </a:xfrm>
          <a:custGeom>
            <a:avLst/>
            <a:gdLst/>
            <a:ahLst/>
            <a:cxnLst/>
            <a:rect l="l" t="t" r="r" b="b"/>
            <a:pathLst>
              <a:path w="7009896" h="6858000">
                <a:moveTo>
                  <a:pt x="0" y="0"/>
                </a:moveTo>
                <a:lnTo>
                  <a:pt x="7009896" y="0"/>
                </a:lnTo>
                <a:lnTo>
                  <a:pt x="7009896" y="1"/>
                </a:lnTo>
                <a:lnTo>
                  <a:pt x="6295211" y="1"/>
                </a:lnTo>
                <a:lnTo>
                  <a:pt x="6195255" y="380651"/>
                </a:lnTo>
                <a:cubicBezTo>
                  <a:pt x="5677600" y="2559611"/>
                  <a:pt x="5966601" y="4758249"/>
                  <a:pt x="6880029" y="6647018"/>
                </a:cubicBezTo>
                <a:lnTo>
                  <a:pt x="698828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082" name="Freeform: Shape 3078">
            <a:extLst>
              <a:ext uri="{FF2B5EF4-FFF2-40B4-BE49-F238E27FC236}">
                <a16:creationId xmlns:a16="http://schemas.microsoft.com/office/drawing/2014/main" id="{5FDF4720-5445-47BE-89FE-E40D1AE6F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11927" y="-1"/>
            <a:ext cx="6480073"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081" name="Freeform: Shape 3080">
            <a:extLst>
              <a:ext uri="{FF2B5EF4-FFF2-40B4-BE49-F238E27FC236}">
                <a16:creationId xmlns:a16="http://schemas.microsoft.com/office/drawing/2014/main" id="{AC8710B4-A815-4082-9E4F-F13A00070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42784" y="0"/>
            <a:ext cx="6249216"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5B27F5-9DC3-4BF2-B4D0-88B65BE3E99C}"/>
              </a:ext>
            </a:extLst>
          </p:cNvPr>
          <p:cNvSpPr>
            <a:spLocks noGrp="1"/>
          </p:cNvSpPr>
          <p:nvPr>
            <p:ph type="title"/>
          </p:nvPr>
        </p:nvSpPr>
        <p:spPr>
          <a:xfrm>
            <a:off x="6801436" y="1396289"/>
            <a:ext cx="4819952" cy="1325563"/>
          </a:xfrm>
        </p:spPr>
        <p:txBody>
          <a:bodyPr>
            <a:normAutofit/>
          </a:bodyPr>
          <a:lstStyle/>
          <a:p>
            <a:r>
              <a:rPr lang="en-US" dirty="0"/>
              <a:t>Pleasure Center</a:t>
            </a:r>
          </a:p>
        </p:txBody>
      </p:sp>
      <p:sp>
        <p:nvSpPr>
          <p:cNvPr id="3" name="Content Placeholder 2">
            <a:extLst>
              <a:ext uri="{FF2B5EF4-FFF2-40B4-BE49-F238E27FC236}">
                <a16:creationId xmlns:a16="http://schemas.microsoft.com/office/drawing/2014/main" id="{1863AEBF-3D31-00DA-8939-F9F7EBDC17CD}"/>
              </a:ext>
            </a:extLst>
          </p:cNvPr>
          <p:cNvSpPr>
            <a:spLocks noGrp="1"/>
          </p:cNvSpPr>
          <p:nvPr>
            <p:ph idx="1"/>
          </p:nvPr>
        </p:nvSpPr>
        <p:spPr>
          <a:xfrm>
            <a:off x="6801435" y="2871982"/>
            <a:ext cx="4819951" cy="3181684"/>
          </a:xfrm>
        </p:spPr>
        <p:txBody>
          <a:bodyPr anchor="t">
            <a:normAutofit/>
          </a:bodyPr>
          <a:lstStyle/>
          <a:p>
            <a:pPr marL="0" indent="0">
              <a:buNone/>
            </a:pPr>
            <a:r>
              <a:rPr lang="en-US" sz="1800" dirty="0">
                <a:effectLst/>
                <a:latin typeface="Helvetica" panose="020B0604020202020204" pitchFamily="34" charset="0"/>
                <a:ea typeface="Times New Roman" panose="02020603050405020304" pitchFamily="18" charset="0"/>
                <a:cs typeface="Times New Roman" panose="02020603050405020304" pitchFamily="18" charset="0"/>
              </a:rPr>
              <a:t>In the 1950s, the psychologists James </a:t>
            </a:r>
            <a:r>
              <a:rPr lang="en-US" sz="1800" dirty="0" err="1">
                <a:effectLst/>
                <a:latin typeface="Helvetica" panose="020B0604020202020204" pitchFamily="34" charset="0"/>
                <a:ea typeface="Times New Roman" panose="02020603050405020304" pitchFamily="18" charset="0"/>
                <a:cs typeface="Times New Roman" panose="02020603050405020304" pitchFamily="18" charset="0"/>
              </a:rPr>
              <a:t>Olds</a:t>
            </a:r>
            <a:r>
              <a:rPr lang="en-US" sz="1800" dirty="0">
                <a:effectLst/>
                <a:latin typeface="Helvetica" panose="020B0604020202020204" pitchFamily="34" charset="0"/>
                <a:ea typeface="Times New Roman" panose="02020603050405020304" pitchFamily="18" charset="0"/>
                <a:cs typeface="Times New Roman" panose="02020603050405020304" pitchFamily="18" charset="0"/>
              </a:rPr>
              <a:t> and Peter Milner modified the chamber so that a lever press would deliver direct brain stimulation through deep implanted electrodes. What resulted was perhaps the most dramatic experiment in the history of behavioral neuroscience: Rats would press the lever as many as 7,000 times per hour to stimulate their brains. This was a pleasure center, a reward circuit, the activation of which was much more powerful than any natural stimulus.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389731908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9FAD-9035-C789-0ADD-30041F42EB36}"/>
              </a:ext>
            </a:extLst>
          </p:cNvPr>
          <p:cNvSpPr>
            <a:spLocks noGrp="1"/>
          </p:cNvSpPr>
          <p:nvPr>
            <p:ph type="title"/>
          </p:nvPr>
        </p:nvSpPr>
        <p:spPr>
          <a:xfrm>
            <a:off x="762001" y="803325"/>
            <a:ext cx="5314536" cy="1325563"/>
          </a:xfrm>
        </p:spPr>
        <p:txBody>
          <a:bodyPr>
            <a:normAutofit/>
          </a:bodyPr>
          <a:lstStyle/>
          <a:p>
            <a:r>
              <a:rPr lang="en-US" dirty="0"/>
              <a:t>Self-Stimulating</a:t>
            </a:r>
          </a:p>
        </p:txBody>
      </p:sp>
      <p:sp>
        <p:nvSpPr>
          <p:cNvPr id="3" name="Content Placeholder 2">
            <a:extLst>
              <a:ext uri="{FF2B5EF4-FFF2-40B4-BE49-F238E27FC236}">
                <a16:creationId xmlns:a16="http://schemas.microsoft.com/office/drawing/2014/main" id="{F9DBF118-9277-D8C0-0B99-751E47584DC5}"/>
              </a:ext>
            </a:extLst>
          </p:cNvPr>
          <p:cNvSpPr>
            <a:spLocks noGrp="1"/>
          </p:cNvSpPr>
          <p:nvPr>
            <p:ph idx="1"/>
          </p:nvPr>
        </p:nvSpPr>
        <p:spPr>
          <a:xfrm>
            <a:off x="345440" y="2279018"/>
            <a:ext cx="6237340" cy="4264022"/>
          </a:xfrm>
        </p:spPr>
        <p:txBody>
          <a:bodyPr anchor="t">
            <a:normAutofit lnSpcReduction="10000"/>
          </a:bodyPr>
          <a:lstStyle/>
          <a:p>
            <a:pPr marL="0" indent="0">
              <a:buNone/>
            </a:pPr>
            <a:r>
              <a:rPr lang="en-US" sz="2000" dirty="0">
                <a:effectLst/>
                <a:latin typeface="Helvetica" panose="020B0604020202020204" pitchFamily="34" charset="0"/>
                <a:ea typeface="Times New Roman" panose="02020603050405020304" pitchFamily="18" charset="0"/>
                <a:cs typeface="Times New Roman" panose="02020603050405020304" pitchFamily="18" charset="0"/>
              </a:rPr>
              <a:t>A series of subsequent experiments revealed that rats preferred pleasure circuit stimulation to food (even when they were hungry) and water (even when they were thirsty). </a:t>
            </a:r>
          </a:p>
          <a:p>
            <a:pPr marL="0" indent="0">
              <a:buNone/>
            </a:pPr>
            <a:r>
              <a:rPr lang="en-US" sz="2000" dirty="0">
                <a:effectLst/>
                <a:latin typeface="Helvetica" panose="020B0604020202020204" pitchFamily="34" charset="0"/>
                <a:ea typeface="Times New Roman" panose="02020603050405020304" pitchFamily="18" charset="0"/>
                <a:cs typeface="Times New Roman" panose="02020603050405020304" pitchFamily="18" charset="0"/>
              </a:rPr>
              <a:t>Self-stimulating male rats would ignore a female in heat and would repeatedly cross foot-shock-delivering floor grids to reach the lever.</a:t>
            </a:r>
          </a:p>
          <a:p>
            <a:pPr marL="0" indent="0">
              <a:buNone/>
            </a:pPr>
            <a:r>
              <a:rPr lang="en-US" sz="2000" dirty="0">
                <a:effectLst/>
                <a:latin typeface="Helvetica" panose="020B0604020202020204" pitchFamily="34" charset="0"/>
                <a:ea typeface="Times New Roman" panose="02020603050405020304" pitchFamily="18" charset="0"/>
                <a:cs typeface="Times New Roman" panose="02020603050405020304" pitchFamily="18" charset="0"/>
              </a:rPr>
              <a:t>Female rats would abandon their newborn nursing pups to continually press the lever.</a:t>
            </a:r>
          </a:p>
          <a:p>
            <a:pPr marL="0" indent="0">
              <a:buNone/>
            </a:pPr>
            <a:r>
              <a:rPr lang="en-US" sz="2000" dirty="0">
                <a:effectLst/>
                <a:latin typeface="Helvetica" panose="020B0604020202020204" pitchFamily="34" charset="0"/>
                <a:ea typeface="Times New Roman" panose="02020603050405020304" pitchFamily="18" charset="0"/>
                <a:cs typeface="Times New Roman" panose="02020603050405020304" pitchFamily="18" charset="0"/>
              </a:rPr>
              <a:t>Some rats would self-stimulate as often as 2000 times per hour for 24 hours, to the exclusion of all other activities. They had to be unhooked from the apparatus to prevent death by self-starvation. Pressing that lever became their entire world.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p>
        </p:txBody>
      </p:sp>
      <p:sp>
        <p:nvSpPr>
          <p:cNvPr id="4103" name="Freeform: Shape 4102">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05" name="Freeform: Shape 4104">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Brain &amp; Nervous Systems (Tonks, 2018)">
            <a:extLst>
              <a:ext uri="{FF2B5EF4-FFF2-40B4-BE49-F238E27FC236}">
                <a16:creationId xmlns:a16="http://schemas.microsoft.com/office/drawing/2014/main" id="{A70197B3-CA85-A8EB-930C-2D05C703B24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89023" y="1019730"/>
            <a:ext cx="4968087" cy="2916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71005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43D65-2E4F-E11D-3051-E6A9E36E63F8}"/>
              </a:ext>
            </a:extLst>
          </p:cNvPr>
          <p:cNvSpPr>
            <a:spLocks noGrp="1"/>
          </p:cNvSpPr>
          <p:nvPr>
            <p:ph type="title"/>
          </p:nvPr>
        </p:nvSpPr>
        <p:spPr>
          <a:xfrm>
            <a:off x="762001" y="803325"/>
            <a:ext cx="5314536" cy="1325563"/>
          </a:xfrm>
        </p:spPr>
        <p:txBody>
          <a:bodyPr>
            <a:normAutofit/>
          </a:bodyPr>
          <a:lstStyle/>
          <a:p>
            <a:r>
              <a:rPr lang="en-US" dirty="0"/>
              <a:t>Brain Chemical</a:t>
            </a:r>
          </a:p>
        </p:txBody>
      </p:sp>
      <p:sp>
        <p:nvSpPr>
          <p:cNvPr id="3" name="Content Placeholder 2">
            <a:extLst>
              <a:ext uri="{FF2B5EF4-FFF2-40B4-BE49-F238E27FC236}">
                <a16:creationId xmlns:a16="http://schemas.microsoft.com/office/drawing/2014/main" id="{2AA8DB68-6098-5EAA-FD73-2917AC6966A9}"/>
              </a:ext>
            </a:extLst>
          </p:cNvPr>
          <p:cNvSpPr>
            <a:spLocks noGrp="1"/>
          </p:cNvSpPr>
          <p:nvPr>
            <p:ph idx="1"/>
          </p:nvPr>
        </p:nvSpPr>
        <p:spPr>
          <a:xfrm>
            <a:off x="511153" y="2279018"/>
            <a:ext cx="6071627" cy="4324982"/>
          </a:xfrm>
        </p:spPr>
        <p:txBody>
          <a:bodyPr anchor="t">
            <a:normAutofit lnSpcReduction="10000"/>
          </a:bodyPr>
          <a:lstStyle/>
          <a:p>
            <a:pPr marL="0" indent="0">
              <a:buNone/>
            </a:pPr>
            <a:r>
              <a:rPr lang="en-US" sz="2200" dirty="0">
                <a:effectLst/>
                <a:latin typeface="Helvetica" panose="020B0604020202020204" pitchFamily="34" charset="0"/>
                <a:ea typeface="Times New Roman" panose="02020603050405020304" pitchFamily="18" charset="0"/>
                <a:cs typeface="Times New Roman" panose="02020603050405020304" pitchFamily="18" charset="0"/>
              </a:rPr>
              <a:t>Further work was done to systematically vary the placement of the electrode tips and thereby map the reward circuits of the brain. These experiments revealed that stimulation of the outer (and upper) surface of the brain, the neocortex, produced no reward — the rats continued to press the lever at chance levels. </a:t>
            </a:r>
          </a:p>
          <a:p>
            <a:pPr marL="0" indent="0">
              <a:buNone/>
            </a:pPr>
            <a:r>
              <a:rPr lang="en-US" sz="2200" dirty="0">
                <a:effectLst/>
                <a:latin typeface="Helvetica" panose="020B0604020202020204" pitchFamily="34" charset="0"/>
                <a:ea typeface="Times New Roman" panose="02020603050405020304" pitchFamily="18" charset="0"/>
                <a:cs typeface="Times New Roman" panose="02020603050405020304" pitchFamily="18" charset="0"/>
              </a:rPr>
              <a:t>However, deep in the brain, there was not just a single discrete location underlying reward. Rather, a group of interconnected structures, all deep within the brain and distributed along the midline comprised the reward circuit. A chemical neurotransmitter in the brain called dopamine was found to be the "drug" released by the brain to make it feel happy.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p>
        </p:txBody>
      </p:sp>
      <p:sp>
        <p:nvSpPr>
          <p:cNvPr id="5127" name="Freeform: Shape 512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29" name="Freeform: Shape 5128">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122" name="Picture 2" descr="Dopamine, Smartphones &amp; You: A battle for your time - Science in the News">
            <a:extLst>
              <a:ext uri="{FF2B5EF4-FFF2-40B4-BE49-F238E27FC236}">
                <a16:creationId xmlns:a16="http://schemas.microsoft.com/office/drawing/2014/main" id="{418DA52A-070E-A1C3-D2FF-3C5232F6566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84057" y="1211135"/>
            <a:ext cx="3796790" cy="2660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76703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6B71D-C996-F2E4-0492-FF6932E4CF3C}"/>
              </a:ext>
            </a:extLst>
          </p:cNvPr>
          <p:cNvSpPr>
            <a:spLocks noGrp="1"/>
          </p:cNvSpPr>
          <p:nvPr>
            <p:ph type="title"/>
          </p:nvPr>
        </p:nvSpPr>
        <p:spPr/>
        <p:txBody>
          <a:bodyPr/>
          <a:lstStyle/>
          <a:p>
            <a:endParaRPr lang="en-US"/>
          </a:p>
        </p:txBody>
      </p:sp>
      <p:pic>
        <p:nvPicPr>
          <p:cNvPr id="6146" name="Picture 2" descr="Drugs Of Abuse Target The Brain's Pleasure Center | Addiction Education  Society">
            <a:extLst>
              <a:ext uri="{FF2B5EF4-FFF2-40B4-BE49-F238E27FC236}">
                <a16:creationId xmlns:a16="http://schemas.microsoft.com/office/drawing/2014/main" id="{805A06F2-FAE2-1AF2-6A81-D3A2240E5F7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0196" y="1057330"/>
            <a:ext cx="10311608" cy="4743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0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F7A2BD-A531-9099-475A-3EE6A16C81DF}"/>
              </a:ext>
            </a:extLst>
          </p:cNvPr>
          <p:cNvSpPr>
            <a:spLocks noGrp="1"/>
          </p:cNvSpPr>
          <p:nvPr>
            <p:ph type="title"/>
          </p:nvPr>
        </p:nvSpPr>
        <p:spPr>
          <a:xfrm>
            <a:off x="2311147" y="365760"/>
            <a:ext cx="7569706" cy="1288238"/>
          </a:xfrm>
        </p:spPr>
        <p:txBody>
          <a:bodyPr anchor="ctr">
            <a:normAutofit/>
          </a:bodyPr>
          <a:lstStyle/>
          <a:p>
            <a:pPr algn="ctr"/>
            <a:r>
              <a:rPr lang="en-US" b="1" dirty="0">
                <a:solidFill>
                  <a:srgbClr val="FF0000"/>
                </a:solidFill>
              </a:rPr>
              <a:t>But Those are Just Dumb Rats … </a:t>
            </a:r>
          </a:p>
        </p:txBody>
      </p:sp>
      <p:sp>
        <p:nvSpPr>
          <p:cNvPr id="3" name="Content Placeholder 2">
            <a:extLst>
              <a:ext uri="{FF2B5EF4-FFF2-40B4-BE49-F238E27FC236}">
                <a16:creationId xmlns:a16="http://schemas.microsoft.com/office/drawing/2014/main" id="{C93040A7-A51A-849B-21DE-6C74B319736E}"/>
              </a:ext>
            </a:extLst>
          </p:cNvPr>
          <p:cNvSpPr>
            <a:spLocks noGrp="1"/>
          </p:cNvSpPr>
          <p:nvPr>
            <p:ph idx="1"/>
          </p:nvPr>
        </p:nvSpPr>
        <p:spPr>
          <a:xfrm>
            <a:off x="2165569" y="1956816"/>
            <a:ext cx="7860863" cy="4024884"/>
          </a:xfrm>
        </p:spPr>
        <p:txBody>
          <a:bodyPr anchor="t">
            <a:normAutofit/>
          </a:bodyPr>
          <a:lstStyle/>
          <a:p>
            <a:endParaRPr lang="en-US" sz="2000" b="1" dirty="0">
              <a:solidFill>
                <a:schemeClr val="tx2"/>
              </a:solidFill>
              <a:latin typeface="Arial" panose="020B0604020202020204" pitchFamily="34" charset="0"/>
              <a:cs typeface="Arial" panose="020B0604020202020204" pitchFamily="34" charset="0"/>
            </a:endParaRPr>
          </a:p>
          <a:p>
            <a:r>
              <a:rPr lang="en-US" sz="2000" b="1" i="0" dirty="0">
                <a:solidFill>
                  <a:schemeClr val="tx2"/>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Gamers Are Dying in Taiwan's Internet Cafes</a:t>
            </a:r>
            <a:endParaRPr lang="en-US" sz="2000" b="1" i="0" dirty="0">
              <a:solidFill>
                <a:schemeClr val="tx2"/>
              </a:solidFill>
              <a:effectLst/>
              <a:latin typeface="Arial" panose="020B0604020202020204" pitchFamily="34" charset="0"/>
              <a:cs typeface="Arial" panose="020B0604020202020204" pitchFamily="34" charset="0"/>
            </a:endParaRPr>
          </a:p>
          <a:p>
            <a:endParaRPr lang="en-US" sz="2000" b="1" i="0" dirty="0">
              <a:solidFill>
                <a:schemeClr val="tx2"/>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endParaRPr>
          </a:p>
          <a:p>
            <a:r>
              <a:rPr lang="en-US" sz="2000" b="1" i="0" dirty="0">
                <a:solidFill>
                  <a:schemeClr val="tx2"/>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Girl starved to death while parents raised virtual child in online game</a:t>
            </a:r>
            <a:endParaRPr lang="en-US" sz="2000" b="1" i="0" dirty="0">
              <a:solidFill>
                <a:schemeClr val="tx2"/>
              </a:solidFill>
              <a:effectLst/>
              <a:latin typeface="Arial" panose="020B0604020202020204" pitchFamily="34" charset="0"/>
              <a:cs typeface="Arial" panose="020B0604020202020204" pitchFamily="34" charset="0"/>
            </a:endParaRPr>
          </a:p>
          <a:p>
            <a:endParaRPr lang="en-US" sz="2000" b="1" dirty="0">
              <a:solidFill>
                <a:schemeClr val="tx2"/>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endParaRPr>
          </a:p>
          <a:p>
            <a:r>
              <a:rPr lang="en-US" sz="2000" b="1" i="0" dirty="0">
                <a:solidFill>
                  <a:schemeClr val="tx2"/>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New Jersey teen caught on video attacking teacher in classroom</a:t>
            </a:r>
            <a:endParaRPr lang="en-US" sz="2000" b="1" i="0" dirty="0">
              <a:solidFill>
                <a:schemeClr val="tx2"/>
              </a:solidFill>
              <a:effectLst/>
              <a:latin typeface="Arial" panose="020B0604020202020204" pitchFamily="34" charset="0"/>
              <a:cs typeface="Arial" panose="020B0604020202020204" pitchFamily="34" charset="0"/>
            </a:endParaRPr>
          </a:p>
          <a:p>
            <a:endParaRPr lang="en-US" sz="2000" b="1" dirty="0">
              <a:solidFill>
                <a:schemeClr val="tx2"/>
              </a:solidFill>
              <a:latin typeface="Arial" panose="020B0604020202020204" pitchFamily="34" charset="0"/>
              <a:cs typeface="Arial" panose="020B0604020202020204" pitchFamily="34" charset="0"/>
            </a:endParaRPr>
          </a:p>
          <a:p>
            <a:r>
              <a:rPr lang="en-US" sz="2000" b="1" i="0" dirty="0">
                <a:solidFill>
                  <a:schemeClr val="tx2"/>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Boy, 16, 'killed his mother with his friend's help' after she confiscated his cell phone</a:t>
            </a:r>
            <a:endParaRPr lang="en-US" sz="2000" b="1" i="0" dirty="0">
              <a:solidFill>
                <a:schemeClr val="tx2"/>
              </a:solidFill>
              <a:effectLst/>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8826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Why you're addicted to your phone … and what to do about it">
            <a:extLst>
              <a:ext uri="{FF2B5EF4-FFF2-40B4-BE49-F238E27FC236}">
                <a16:creationId xmlns:a16="http://schemas.microsoft.com/office/drawing/2014/main" id="{66787490-C974-6580-33D6-B51C895E4E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106" r="6963" b="9092"/>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7177" name="Rectangle 7176">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D335E98-2B26-D25D-4F6E-30D950C8184E}"/>
              </a:ext>
            </a:extLst>
          </p:cNvPr>
          <p:cNvSpPr>
            <a:spLocks noGrp="1"/>
          </p:cNvSpPr>
          <p:nvPr>
            <p:ph type="title"/>
          </p:nvPr>
        </p:nvSpPr>
        <p:spPr>
          <a:xfrm>
            <a:off x="424815" y="1028955"/>
            <a:ext cx="3438144" cy="775208"/>
          </a:xfrm>
        </p:spPr>
        <p:txBody>
          <a:bodyPr anchor="b">
            <a:normAutofit/>
          </a:bodyPr>
          <a:lstStyle/>
          <a:p>
            <a:r>
              <a:rPr lang="en-US" sz="4000" b="1" dirty="0"/>
              <a:t>Addicted?</a:t>
            </a:r>
          </a:p>
        </p:txBody>
      </p:sp>
      <p:sp>
        <p:nvSpPr>
          <p:cNvPr id="7179" name="Rectangle 7178">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181" name="Rectangle 7180">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CAFF7F-5565-1844-1211-210F4F3C2E14}"/>
              </a:ext>
            </a:extLst>
          </p:cNvPr>
          <p:cNvSpPr>
            <a:spLocks noGrp="1"/>
          </p:cNvSpPr>
          <p:nvPr>
            <p:ph idx="1"/>
          </p:nvPr>
        </p:nvSpPr>
        <p:spPr>
          <a:xfrm>
            <a:off x="186309" y="1741426"/>
            <a:ext cx="7353300" cy="4722493"/>
          </a:xfrm>
        </p:spPr>
        <p:txBody>
          <a:bodyPr anchor="t">
            <a:noAutofit/>
          </a:bodyPr>
          <a:lstStyle/>
          <a:p>
            <a:pPr marL="0" indent="0">
              <a:buNone/>
            </a:pPr>
            <a:r>
              <a:rPr lang="en-US" sz="1800" i="0" dirty="0">
                <a:effectLst/>
                <a:latin typeface="Source Serif Pro" panose="020B0604020202020204" pitchFamily="18" charset="0"/>
              </a:rPr>
              <a:t>Excerpt from the article “</a:t>
            </a:r>
            <a:r>
              <a:rPr lang="en-US" sz="1800" i="0" dirty="0">
                <a:effectLst/>
                <a:latin typeface="-apple-system"/>
              </a:rPr>
              <a:t>Addictive Design of Social Media Apps”</a:t>
            </a:r>
          </a:p>
          <a:p>
            <a:pPr marL="0" indent="0">
              <a:buNone/>
            </a:pPr>
            <a:r>
              <a:rPr lang="en-US" sz="1800" i="0" dirty="0">
                <a:effectLst/>
                <a:latin typeface="Source Serif Pro" panose="020B0604020202020204" pitchFamily="18" charset="0"/>
              </a:rPr>
              <a:t>Before exploring the implications of the addictive nature of social media, we need to understand the business model of social media companies and how it incentivizes them to design their mobile apps in a way that actively, and often inconspicuously, encourages addictive user behavior. Social media companies are built on the idea of engaging the attention of users for as long and as frequently as possible. This user attention is then sold to advertisers for revenue. Since most social media platforms are free, they make profit by primarily relying on the revenue generated from advertisers (Haynes, 2019). Thus, it is imperative for social media apps to be designed in such a way that users remain hooked to their screens. To do so, social media platforms have leveraged a number of </a:t>
            </a:r>
            <a:r>
              <a:rPr lang="en-US" sz="1800" i="0" dirty="0">
                <a:solidFill>
                  <a:srgbClr val="FFFF00"/>
                </a:solidFill>
                <a:effectLst/>
                <a:latin typeface="Source Serif Pro" panose="020B0604020202020204" pitchFamily="18" charset="0"/>
              </a:rPr>
              <a:t>design techniques and exploited some fundamental psychological and neurological principles </a:t>
            </a:r>
            <a:r>
              <a:rPr lang="en-US" sz="1800" i="0" dirty="0">
                <a:effectLst/>
                <a:latin typeface="Source Serif Pro" panose="020B0604020202020204" pitchFamily="18" charset="0"/>
              </a:rPr>
              <a:t>to turn vulnerable users into addicts or junkies. </a:t>
            </a:r>
            <a:r>
              <a:rPr lang="en-US" sz="1800" i="0" dirty="0">
                <a:solidFill>
                  <a:srgbClr val="00B0F0"/>
                </a:solidFill>
                <a:effectLst/>
                <a:latin typeface="Source Serif Pro" panose="020B0604020202020204" pitchFamily="18" charset="0"/>
              </a:rPr>
              <a:t>Dopamine, a neurochemical that is created in various parts of the brain is one of the key reasons why users get addicted to mobile phones and social media apps.</a:t>
            </a:r>
          </a:p>
          <a:p>
            <a:pPr marL="0" indent="0">
              <a:buNone/>
            </a:pPr>
            <a:r>
              <a:rPr lang="en-US" sz="1800" dirty="0">
                <a:latin typeface="Source Serif Pro" panose="020B0604020202020204" pitchFamily="18" charset="0"/>
              </a:rPr>
              <a:t> - </a:t>
            </a:r>
            <a:r>
              <a:rPr lang="en-US" sz="1800" i="0" dirty="0" err="1">
                <a:effectLst/>
                <a:latin typeface="-apple-system"/>
              </a:rPr>
              <a:t>Anukriti</a:t>
            </a:r>
            <a:r>
              <a:rPr lang="en-US" sz="1800" i="0" dirty="0">
                <a:effectLst/>
                <a:latin typeface="-apple-system"/>
              </a:rPr>
              <a:t> Sharma</a:t>
            </a:r>
            <a:endParaRPr lang="en-US" sz="1800" dirty="0"/>
          </a:p>
        </p:txBody>
      </p:sp>
    </p:spTree>
    <p:extLst>
      <p:ext uri="{BB962C8B-B14F-4D97-AF65-F5344CB8AC3E}">
        <p14:creationId xmlns:p14="http://schemas.microsoft.com/office/powerpoint/2010/main" val="106771623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684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-apple-system</vt:lpstr>
      <vt:lpstr>Arial</vt:lpstr>
      <vt:lpstr>Calibri</vt:lpstr>
      <vt:lpstr>Calibri Light</vt:lpstr>
      <vt:lpstr>Helvetica</vt:lpstr>
      <vt:lpstr>Source Serif Pro</vt:lpstr>
      <vt:lpstr>Office Theme</vt:lpstr>
      <vt:lpstr>The Neuroscience of Pleasure</vt:lpstr>
      <vt:lpstr>Skinner Box</vt:lpstr>
      <vt:lpstr>Pleasure Center</vt:lpstr>
      <vt:lpstr>Self-Stimulating</vt:lpstr>
      <vt:lpstr>Brain Chemical</vt:lpstr>
      <vt:lpstr>PowerPoint Presentation</vt:lpstr>
      <vt:lpstr>But Those are Just Dumb Rats … </vt:lpstr>
      <vt:lpstr>Addicted?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Neuroscience of Pleasure</dc:title>
  <dc:creator>Wes Schmitt</dc:creator>
  <cp:lastModifiedBy>Wes Schmitt</cp:lastModifiedBy>
  <cp:revision>3</cp:revision>
  <dcterms:created xsi:type="dcterms:W3CDTF">2022-09-02T19:07:55Z</dcterms:created>
  <dcterms:modified xsi:type="dcterms:W3CDTF">2022-09-02T19:43:45Z</dcterms:modified>
</cp:coreProperties>
</file>