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65" r:id="rId3"/>
    <p:sldId id="266" r:id="rId4"/>
    <p:sldId id="276" r:id="rId5"/>
    <p:sldId id="277" r:id="rId6"/>
    <p:sldId id="278" r:id="rId7"/>
    <p:sldId id="279" r:id="rId8"/>
    <p:sldId id="280" r:id="rId9"/>
    <p:sldId id="281" r:id="rId10"/>
    <p:sldId id="282" r:id="rId11"/>
    <p:sldId id="283" r:id="rId12"/>
    <p:sldId id="284" r:id="rId13"/>
    <p:sldId id="285" r:id="rId14"/>
    <p:sldId id="286" r:id="rId15"/>
    <p:sldId id="327" r:id="rId16"/>
    <p:sldId id="328" r:id="rId17"/>
    <p:sldId id="307" r:id="rId18"/>
    <p:sldId id="308" r:id="rId19"/>
    <p:sldId id="309" r:id="rId20"/>
    <p:sldId id="329" r:id="rId21"/>
    <p:sldId id="330" r:id="rId22"/>
    <p:sldId id="305" r:id="rId23"/>
    <p:sldId id="306" r:id="rId24"/>
    <p:sldId id="304" r:id="rId25"/>
    <p:sldId id="331" r:id="rId26"/>
    <p:sldId id="310" r:id="rId27"/>
    <p:sldId id="267" r:id="rId28"/>
    <p:sldId id="268" r:id="rId29"/>
    <p:sldId id="269" r:id="rId30"/>
    <p:sldId id="270" r:id="rId31"/>
    <p:sldId id="272" r:id="rId32"/>
    <p:sldId id="273" r:id="rId33"/>
    <p:sldId id="275" r:id="rId34"/>
    <p:sldId id="287" r:id="rId35"/>
    <p:sldId id="332" r:id="rId36"/>
    <p:sldId id="336" r:id="rId37"/>
    <p:sldId id="337" r:id="rId38"/>
    <p:sldId id="257" r:id="rId39"/>
    <p:sldId id="340" r:id="rId40"/>
    <p:sldId id="299" r:id="rId41"/>
    <p:sldId id="339" r:id="rId42"/>
    <p:sldId id="258" r:id="rId43"/>
    <p:sldId id="271" r:id="rId44"/>
    <p:sldId id="319" r:id="rId45"/>
    <p:sldId id="341" r:id="rId46"/>
    <p:sldId id="260" r:id="rId47"/>
    <p:sldId id="261" r:id="rId48"/>
    <p:sldId id="262" r:id="rId49"/>
    <p:sldId id="342" r:id="rId50"/>
    <p:sldId id="317" r:id="rId51"/>
    <p:sldId id="320" r:id="rId52"/>
    <p:sldId id="321" r:id="rId53"/>
    <p:sldId id="322" r:id="rId54"/>
    <p:sldId id="323" r:id="rId55"/>
    <p:sldId id="318" r:id="rId56"/>
    <p:sldId id="28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6" autoAdjust="0"/>
    <p:restoredTop sz="94411" autoAdjust="0"/>
  </p:normalViewPr>
  <p:slideViewPr>
    <p:cSldViewPr snapToGrid="0">
      <p:cViewPr>
        <p:scale>
          <a:sx n="67" d="100"/>
          <a:sy n="67" d="100"/>
        </p:scale>
        <p:origin x="92" y="116"/>
      </p:cViewPr>
      <p:guideLst/>
    </p:cSldViewPr>
  </p:slideViewPr>
  <p:outlineViewPr>
    <p:cViewPr>
      <p:scale>
        <a:sx n="33" d="100"/>
        <a:sy n="33" d="100"/>
      </p:scale>
      <p:origin x="0" y="-208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9E3E4-784F-463A-8D0C-6F155CBBA16B}" type="datetimeFigureOut">
              <a:rPr lang="en-US" smtClean="0"/>
              <a:t>3/14/2019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9C3431-8519-4709-B82D-01CD6EE767CA}" type="slidenum">
              <a:rPr lang="en-US" smtClean="0"/>
              <a:t>‹#›</a:t>
            </a:fld>
            <a:endParaRPr lang="en-US"/>
          </a:p>
        </p:txBody>
      </p:sp>
    </p:spTree>
    <p:extLst>
      <p:ext uri="{BB962C8B-B14F-4D97-AF65-F5344CB8AC3E}">
        <p14:creationId xmlns:p14="http://schemas.microsoft.com/office/powerpoint/2010/main" val="3671714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aringforkids.cps.ca/handouts/immunization_information_on_the_internet"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www.caringforkids.cps.ca/handouts/immunization_information_on_the_internet" TargetMode="External"/><Relationship Id="rId3" Type="http://schemas.openxmlformats.org/officeDocument/2006/relationships/hyperlink" Target="http://www.immunizebc.ca/" TargetMode="External"/><Relationship Id="rId7" Type="http://schemas.openxmlformats.org/officeDocument/2006/relationships/hyperlink" Target="http://www.youtube.com/watch?v=4PeME5ZMZLI"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www.healthlinkbc.ca/healthfiles/Series.stm" TargetMode="External"/><Relationship Id="rId5" Type="http://schemas.openxmlformats.org/officeDocument/2006/relationships/hyperlink" Target="http://www.immunize.cpha.ca/" TargetMode="External"/><Relationship Id="rId4" Type="http://schemas.openxmlformats.org/officeDocument/2006/relationships/hyperlink" Target="http://www.caringforkids.cps.c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a:fld id="{14EDF694-5B63-4105-B060-DE290E6E7A59}" type="slidenum">
              <a:rPr lang="en-CA" altLang="en-US">
                <a:solidFill>
                  <a:srgbClr val="000000"/>
                </a:solidFill>
                <a:latin typeface="Times New Roman" panose="02020603050405020304" pitchFamily="18" charset="0"/>
                <a:ea typeface="Arial Unicode MS" pitchFamily="34" charset="-128"/>
              </a:rPr>
              <a:pPr eaLnBrk="1"/>
              <a:t>15</a:t>
            </a:fld>
            <a:endParaRPr lang="en-CA" altLang="en-US">
              <a:solidFill>
                <a:srgbClr val="000000"/>
              </a:solidFill>
              <a:latin typeface="Times New Roman" panose="02020603050405020304" pitchFamily="18" charset="0"/>
              <a:ea typeface="Arial Unicode MS" pitchFamily="34" charset="-128"/>
            </a:endParaRPr>
          </a:p>
        </p:txBody>
      </p:sp>
      <p:sp>
        <p:nvSpPr>
          <p:cNvPr id="51203" name="Text Box 1"/>
          <p:cNvSpPr txBox="1">
            <a:spLocks noChangeArrowheads="1"/>
          </p:cNvSpPr>
          <p:nvPr/>
        </p:nvSpPr>
        <p:spPr bwMode="auto">
          <a:xfrm>
            <a:off x="4398963" y="9555163"/>
            <a:ext cx="33702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algn="r" eaLnBrk="1">
              <a:buClrTx/>
              <a:buFontTx/>
              <a:buNone/>
            </a:pPr>
            <a:fld id="{E9BA0E0D-0FB3-46EB-8A39-A4639222D5C7}" type="slidenum">
              <a:rPr lang="en-CA" altLang="en-US" sz="1400">
                <a:solidFill>
                  <a:srgbClr val="000000"/>
                </a:solidFill>
                <a:latin typeface="Times New Roman" panose="02020603050405020304" pitchFamily="18" charset="0"/>
                <a:ea typeface="Arial Unicode MS" pitchFamily="34" charset="-128"/>
              </a:rPr>
              <a:pPr algn="r" eaLnBrk="1">
                <a:buClrTx/>
                <a:buFontTx/>
                <a:buNone/>
              </a:pPr>
              <a:t>15</a:t>
            </a:fld>
            <a:endParaRPr lang="en-CA" altLang="en-US" sz="1400">
              <a:solidFill>
                <a:srgbClr val="000000"/>
              </a:solidFill>
              <a:latin typeface="Times New Roman" panose="02020603050405020304" pitchFamily="18" charset="0"/>
              <a:ea typeface="Arial Unicode MS" pitchFamily="34" charset="-128"/>
            </a:endParaRPr>
          </a:p>
        </p:txBody>
      </p:sp>
      <p:sp>
        <p:nvSpPr>
          <p:cNvPr id="51204" name="Text Box 2"/>
          <p:cNvSpPr txBox="1">
            <a:spLocks noChangeArrowheads="1"/>
          </p:cNvSpPr>
          <p:nvPr/>
        </p:nvSpPr>
        <p:spPr bwMode="auto">
          <a:xfrm>
            <a:off x="4398963" y="9555163"/>
            <a:ext cx="33718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algn="r" eaLnBrk="1">
              <a:buClrTx/>
              <a:buFontTx/>
              <a:buNone/>
            </a:pPr>
            <a:fld id="{DE940E9D-5295-47CF-B8C8-FD82BE8EAAEA}" type="slidenum">
              <a:rPr lang="en-CA" altLang="en-US" sz="1400">
                <a:solidFill>
                  <a:srgbClr val="000000"/>
                </a:solidFill>
                <a:latin typeface="Times New Roman" panose="02020603050405020304" pitchFamily="18" charset="0"/>
                <a:ea typeface="Arial Unicode MS" pitchFamily="34" charset="-128"/>
              </a:rPr>
              <a:pPr algn="r" eaLnBrk="1">
                <a:buClrTx/>
                <a:buFontTx/>
                <a:buNone/>
              </a:pPr>
              <a:t>15</a:t>
            </a:fld>
            <a:endParaRPr lang="en-CA" altLang="en-US" sz="1400">
              <a:solidFill>
                <a:srgbClr val="000000"/>
              </a:solidFill>
              <a:latin typeface="Times New Roman" panose="02020603050405020304" pitchFamily="18" charset="0"/>
              <a:ea typeface="Arial Unicode MS" pitchFamily="34" charset="-128"/>
            </a:endParaRPr>
          </a:p>
        </p:txBody>
      </p:sp>
      <p:sp>
        <p:nvSpPr>
          <p:cNvPr id="51205" name="Rectangle 3"/>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51206" name="Text Box 4"/>
          <p:cNvSpPr>
            <a:spLocks noGrp="1" noChangeArrowheads="1"/>
          </p:cNvSpPr>
          <p:nvPr>
            <p:ph type="body" idx="1"/>
          </p:nvPr>
        </p:nvSpPr>
        <p:spPr>
          <a:xfrm>
            <a:off x="0" y="-17999075"/>
            <a:ext cx="1588" cy="35999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latin typeface="Times New Roman" panose="02020603050405020304" pitchFamily="18" charset="0"/>
                <a:ea typeface="SimSun" panose="02010600030101010101" pitchFamily="2" charset="-122"/>
              </a:rPr>
              <a:t>Presenter notes:</a:t>
            </a: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b="1" smtClean="0">
              <a:latin typeface="Times New Roman" panose="02020603050405020304" pitchFamily="18" charset="0"/>
              <a:ea typeface="SimSun" panose="02010600030101010101" pitchFamily="2" charset="-122"/>
            </a:endParaRP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latin typeface="Times New Roman" panose="02020603050405020304" pitchFamily="18" charset="0"/>
                <a:ea typeface="SimSun" panose="02010600030101010101" pitchFamily="2" charset="-122"/>
              </a:rPr>
              <a:t>Immunization is the only protection against some diseases</a:t>
            </a: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latin typeface="Times New Roman" panose="02020603050405020304" pitchFamily="18" charset="0"/>
              <a:ea typeface="SimSun" panose="02010600030101010101" pitchFamily="2" charset="-122"/>
            </a:endParaRP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Times New Roman" panose="02020603050405020304" pitchFamily="18" charset="0"/>
                <a:ea typeface="SimSun" panose="02010600030101010101" pitchFamily="2" charset="-122"/>
              </a:rPr>
              <a:t>Immunizations save lives. When you immunize your baby, you're protecting him or her against illness and serious harms such as meningitis, pneumonia, paralysis, deafness, seizures, brain damage and even death.</a:t>
            </a: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latin typeface="Times New Roman" panose="02020603050405020304" pitchFamily="18" charset="0"/>
              <a:ea typeface="SimSun" panose="02010600030101010101" pitchFamily="2" charset="-122"/>
            </a:endParaRP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latin typeface="Times New Roman" panose="02020603050405020304" pitchFamily="18" charset="0"/>
                <a:ea typeface="SimSun" panose="02010600030101010101" pitchFamily="2" charset="-122"/>
              </a:rPr>
              <a:t>Did you know? </a:t>
            </a:r>
            <a:r>
              <a:rPr lang="en-US" altLang="en-US" smtClean="0">
                <a:latin typeface="Times New Roman" panose="02020603050405020304" pitchFamily="18" charset="0"/>
                <a:ea typeface="SimSun" panose="02010600030101010101" pitchFamily="2" charset="-122"/>
              </a:rPr>
              <a:t>Immunization has saved the lives of more babies and children than any other medical intervention in the last 50 years.</a:t>
            </a: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latin typeface="Times New Roman" panose="02020603050405020304" pitchFamily="18" charset="0"/>
              <a:ea typeface="SimSun" panose="02010600030101010101" pitchFamily="2" charset="-122"/>
            </a:endParaRP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CA" altLang="en-US" sz="2000" smtClean="0">
              <a:latin typeface="Arial" panose="020B0604020202020204" pitchFamily="34" charset="0"/>
              <a:ea typeface="SimSun" panose="02010600030101010101" pitchFamily="2" charset="-122"/>
            </a:endParaRP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CA" altLang="en-US" sz="2000" smtClean="0">
              <a:latin typeface="Arial" panose="020B0604020202020204" pitchFamily="34" charset="0"/>
              <a:ea typeface="SimSun" panose="02010600030101010101" pitchFamily="2" charset="-122"/>
            </a:endParaRPr>
          </a:p>
        </p:txBody>
      </p:sp>
      <p:sp>
        <p:nvSpPr>
          <p:cNvPr id="51207" name="Text Box 5"/>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hangingPunct="1">
              <a:lnSpc>
                <a:spcPct val="100000"/>
              </a:lnSpc>
              <a:buClrTx/>
              <a:buFontTx/>
              <a:buNone/>
            </a:pPr>
            <a:fld id="{F332ADB7-FB19-49CD-BF80-D7DCB63104BB}" type="slidenum">
              <a:rPr lang="en-CA" altLang="en-US">
                <a:solidFill>
                  <a:srgbClr val="000000"/>
                </a:solidFill>
                <a:latin typeface="Calibri" panose="020F0502020204030204" pitchFamily="34" charset="0"/>
              </a:rPr>
              <a:pPr eaLnBrk="1" hangingPunct="1">
                <a:lnSpc>
                  <a:spcPct val="100000"/>
                </a:lnSpc>
                <a:buClrTx/>
                <a:buFontTx/>
                <a:buNone/>
              </a:pPr>
              <a:t>15</a:t>
            </a:fld>
            <a:endParaRPr lang="en-CA"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535082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a:fld id="{51539CBC-F357-44B7-9A98-26984E8A2509}" type="slidenum">
              <a:rPr lang="en-CA" altLang="en-US">
                <a:solidFill>
                  <a:srgbClr val="000000"/>
                </a:solidFill>
                <a:latin typeface="Times New Roman" panose="02020603050405020304" pitchFamily="18" charset="0"/>
                <a:ea typeface="Arial Unicode MS" pitchFamily="34" charset="-128"/>
              </a:rPr>
              <a:pPr eaLnBrk="1"/>
              <a:t>16</a:t>
            </a:fld>
            <a:endParaRPr lang="en-CA" altLang="en-US">
              <a:solidFill>
                <a:srgbClr val="000000"/>
              </a:solidFill>
              <a:latin typeface="Times New Roman" panose="02020603050405020304" pitchFamily="18" charset="0"/>
              <a:ea typeface="Arial Unicode MS" pitchFamily="34" charset="-128"/>
            </a:endParaRPr>
          </a:p>
        </p:txBody>
      </p:sp>
      <p:sp>
        <p:nvSpPr>
          <p:cNvPr id="52227" name="Text Box 1"/>
          <p:cNvSpPr txBox="1">
            <a:spLocks noChangeArrowheads="1"/>
          </p:cNvSpPr>
          <p:nvPr/>
        </p:nvSpPr>
        <p:spPr bwMode="auto">
          <a:xfrm>
            <a:off x="4398963" y="9555163"/>
            <a:ext cx="33702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algn="r" eaLnBrk="1">
              <a:buClrTx/>
              <a:buFontTx/>
              <a:buNone/>
            </a:pPr>
            <a:fld id="{4AA7C939-1389-40C9-B899-D91476C214EA}" type="slidenum">
              <a:rPr lang="en-CA" altLang="en-US" sz="1400">
                <a:solidFill>
                  <a:srgbClr val="000000"/>
                </a:solidFill>
                <a:latin typeface="Times New Roman" panose="02020603050405020304" pitchFamily="18" charset="0"/>
                <a:ea typeface="Arial Unicode MS" pitchFamily="34" charset="-128"/>
              </a:rPr>
              <a:pPr algn="r" eaLnBrk="1">
                <a:buClrTx/>
                <a:buFontTx/>
                <a:buNone/>
              </a:pPr>
              <a:t>16</a:t>
            </a:fld>
            <a:endParaRPr lang="en-CA" altLang="en-US" sz="1400">
              <a:solidFill>
                <a:srgbClr val="000000"/>
              </a:solidFill>
              <a:latin typeface="Times New Roman" panose="02020603050405020304" pitchFamily="18" charset="0"/>
              <a:ea typeface="Arial Unicode MS" pitchFamily="34" charset="-128"/>
            </a:endParaRPr>
          </a:p>
        </p:txBody>
      </p:sp>
      <p:sp>
        <p:nvSpPr>
          <p:cNvPr id="52228" name="Text Box 2"/>
          <p:cNvSpPr txBox="1">
            <a:spLocks noChangeArrowheads="1"/>
          </p:cNvSpPr>
          <p:nvPr/>
        </p:nvSpPr>
        <p:spPr bwMode="auto">
          <a:xfrm>
            <a:off x="4398963" y="9555163"/>
            <a:ext cx="33718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algn="r" eaLnBrk="1">
              <a:buClrTx/>
              <a:buFontTx/>
              <a:buNone/>
            </a:pPr>
            <a:fld id="{AB81A9BD-9548-42E6-831A-AB1D1FB74FEC}" type="slidenum">
              <a:rPr lang="en-CA" altLang="en-US" sz="1400">
                <a:solidFill>
                  <a:srgbClr val="000000"/>
                </a:solidFill>
                <a:latin typeface="Times New Roman" panose="02020603050405020304" pitchFamily="18" charset="0"/>
                <a:ea typeface="Arial Unicode MS" pitchFamily="34" charset="-128"/>
              </a:rPr>
              <a:pPr algn="r" eaLnBrk="1">
                <a:buClrTx/>
                <a:buFontTx/>
                <a:buNone/>
              </a:pPr>
              <a:t>16</a:t>
            </a:fld>
            <a:endParaRPr lang="en-CA" altLang="en-US" sz="1400">
              <a:solidFill>
                <a:srgbClr val="000000"/>
              </a:solidFill>
              <a:latin typeface="Times New Roman" panose="02020603050405020304" pitchFamily="18" charset="0"/>
              <a:ea typeface="Arial Unicode MS" pitchFamily="34" charset="-128"/>
            </a:endParaRPr>
          </a:p>
        </p:txBody>
      </p:sp>
      <p:sp>
        <p:nvSpPr>
          <p:cNvPr id="52229" name="Rectangle 3"/>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52230" name="Text Box 4"/>
          <p:cNvSpPr>
            <a:spLocks noGrp="1" noChangeArrowheads="1"/>
          </p:cNvSpPr>
          <p:nvPr>
            <p:ph type="body" idx="1"/>
          </p:nvPr>
        </p:nvSpPr>
        <p:spPr>
          <a:xfrm>
            <a:off x="0" y="-6856413"/>
            <a:ext cx="1588" cy="137160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b="1" smtClean="0">
                <a:solidFill>
                  <a:srgbClr val="000080"/>
                </a:solidFill>
                <a:latin typeface="Futura" charset="0"/>
                <a:ea typeface="SimSun" panose="02010600030101010101" pitchFamily="2" charset="-122"/>
              </a:rPr>
              <a:t>Presenter notes:</a:t>
            </a: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smtClean="0">
              <a:solidFill>
                <a:srgbClr val="000080"/>
              </a:solidFill>
              <a:latin typeface="Futura" charset="0"/>
              <a:ea typeface="SimSun" panose="02010600030101010101" pitchFamily="2" charset="-122"/>
            </a:endParaRP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smtClean="0">
                <a:solidFill>
                  <a:srgbClr val="CCCC00"/>
                </a:solidFill>
                <a:latin typeface="Futura" charset="0"/>
                <a:ea typeface="SimSun" panose="02010600030101010101" pitchFamily="2" charset="-122"/>
              </a:rPr>
              <a:t>BC’s childhood immunization program is one of the best in the world. </a:t>
            </a: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smtClean="0">
              <a:solidFill>
                <a:srgbClr val="000080"/>
              </a:solidFill>
              <a:latin typeface="Futura" charset="0"/>
              <a:ea typeface="SimSun" panose="02010600030101010101" pitchFamily="2" charset="-122"/>
            </a:endParaRP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smtClean="0">
                <a:solidFill>
                  <a:srgbClr val="000080"/>
                </a:solidFill>
                <a:latin typeface="Futura" charset="0"/>
                <a:ea typeface="SimSun" panose="02010600030101010101" pitchFamily="2" charset="-122"/>
              </a:rPr>
              <a:t>In the first 2 years of life, babies are given several vaccines to protect them against these 14 different vaccine-preventable diseases: </a:t>
            </a:r>
            <a:r>
              <a:rPr lang="en-US" altLang="en-US" sz="2000" smtClean="0">
                <a:latin typeface="Times New Roman" panose="02020603050405020304" pitchFamily="18" charset="0"/>
                <a:ea typeface="SimSun" panose="02010600030101010101" pitchFamily="2" charset="-122"/>
              </a:rPr>
              <a:t>Diphtheria, Pertussis (Whooping cough), Tetanus, Polio, </a:t>
            </a:r>
            <a:r>
              <a:rPr lang="en-US" altLang="en-US" sz="2000" i="1" smtClean="0">
                <a:latin typeface="Times New Roman" panose="02020603050405020304" pitchFamily="18" charset="0"/>
                <a:ea typeface="SimSun" panose="02010600030101010101" pitchFamily="2" charset="-122"/>
              </a:rPr>
              <a:t>Haemophilus influenzae </a:t>
            </a:r>
            <a:r>
              <a:rPr lang="en-US" altLang="en-US" sz="2000" smtClean="0">
                <a:latin typeface="Times New Roman" panose="02020603050405020304" pitchFamily="18" charset="0"/>
                <a:ea typeface="SimSun" panose="02010600030101010101" pitchFamily="2" charset="-122"/>
              </a:rPr>
              <a:t>type b (HIB), Hepatitis B, Meningococcal disease, Pneumococcal disease, Rotavirus , Measles, Mumps, Rubella (German Measles), Varicella (Chickenpox) and Influenza.  These vaccines are free. </a:t>
            </a: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CA" altLang="en-US" sz="3600" smtClean="0">
              <a:latin typeface="Arial" panose="020B0604020202020204" pitchFamily="34" charset="0"/>
              <a:ea typeface="SimSun" panose="02010600030101010101" pitchFamily="2" charset="-122"/>
            </a:endParaRP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smtClean="0">
                <a:solidFill>
                  <a:srgbClr val="000080"/>
                </a:solidFill>
                <a:latin typeface="Futura" charset="0"/>
                <a:ea typeface="SimSun" panose="02010600030101010101" pitchFamily="2" charset="-122"/>
              </a:rPr>
              <a:t>Other vaccines may be recommended for your baby.  Check with your health care provider for more information. </a:t>
            </a: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CA" altLang="en-US" sz="3600" smtClean="0">
              <a:latin typeface="Arial" panose="020B0604020202020204" pitchFamily="34" charset="0"/>
              <a:ea typeface="SimSun" panose="02010600030101010101" pitchFamily="2" charset="-122"/>
            </a:endParaRP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smtClean="0">
              <a:solidFill>
                <a:srgbClr val="000080"/>
              </a:solidFill>
              <a:latin typeface="Futura" charset="0"/>
              <a:ea typeface="SimSun" panose="02010600030101010101" pitchFamily="2" charset="-122"/>
            </a:endParaRP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smtClean="0">
              <a:solidFill>
                <a:srgbClr val="000080"/>
              </a:solidFill>
              <a:latin typeface="Futura" charset="0"/>
              <a:ea typeface="SimSun" panose="02010600030101010101" pitchFamily="2" charset="-122"/>
            </a:endParaRPr>
          </a:p>
        </p:txBody>
      </p:sp>
      <p:sp>
        <p:nvSpPr>
          <p:cNvPr id="52231" name="Text Box 5"/>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hangingPunct="1">
              <a:lnSpc>
                <a:spcPct val="100000"/>
              </a:lnSpc>
              <a:buClrTx/>
              <a:buFontTx/>
              <a:buNone/>
            </a:pPr>
            <a:fld id="{C9F1DD71-C907-482E-BD0D-602831B48305}" type="slidenum">
              <a:rPr lang="en-CA" altLang="en-US">
                <a:solidFill>
                  <a:srgbClr val="000000"/>
                </a:solidFill>
                <a:latin typeface="Calibri" panose="020F0502020204030204" pitchFamily="34" charset="0"/>
              </a:rPr>
              <a:pPr eaLnBrk="1" hangingPunct="1">
                <a:lnSpc>
                  <a:spcPct val="100000"/>
                </a:lnSpc>
                <a:buClrTx/>
                <a:buFontTx/>
                <a:buNone/>
              </a:pPr>
              <a:t>16</a:t>
            </a:fld>
            <a:endParaRPr lang="en-CA"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818772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a:p>
        </p:txBody>
      </p:sp>
      <p:sp>
        <p:nvSpPr>
          <p:cNvPr id="235" name="Google Shape;23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1530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a:fld id="{02ED46B7-243E-4413-A674-87A1A810D3A2}" type="slidenum">
              <a:rPr lang="en-CA" altLang="en-US">
                <a:solidFill>
                  <a:srgbClr val="000000"/>
                </a:solidFill>
                <a:latin typeface="Times New Roman" panose="02020603050405020304" pitchFamily="18" charset="0"/>
                <a:ea typeface="Arial Unicode MS" pitchFamily="34" charset="-128"/>
              </a:rPr>
              <a:pPr eaLnBrk="1"/>
              <a:t>52</a:t>
            </a:fld>
            <a:endParaRPr lang="en-CA" altLang="en-US">
              <a:solidFill>
                <a:srgbClr val="000000"/>
              </a:solidFill>
              <a:latin typeface="Times New Roman" panose="02020603050405020304" pitchFamily="18" charset="0"/>
              <a:ea typeface="Arial Unicode MS" pitchFamily="34" charset="-128"/>
            </a:endParaRPr>
          </a:p>
        </p:txBody>
      </p:sp>
      <p:sp>
        <p:nvSpPr>
          <p:cNvPr id="73731" name="Text Box 1"/>
          <p:cNvSpPr txBox="1">
            <a:spLocks noChangeArrowheads="1"/>
          </p:cNvSpPr>
          <p:nvPr/>
        </p:nvSpPr>
        <p:spPr bwMode="auto">
          <a:xfrm>
            <a:off x="4398963" y="9555163"/>
            <a:ext cx="33702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algn="r" eaLnBrk="1">
              <a:buClrTx/>
              <a:buFontTx/>
              <a:buNone/>
            </a:pPr>
            <a:fld id="{F927DBEB-9313-4F43-B3E4-B661D0003848}" type="slidenum">
              <a:rPr lang="en-CA" altLang="en-US" sz="1400">
                <a:solidFill>
                  <a:srgbClr val="000000"/>
                </a:solidFill>
                <a:latin typeface="Times New Roman" panose="02020603050405020304" pitchFamily="18" charset="0"/>
                <a:ea typeface="Arial Unicode MS" pitchFamily="34" charset="-128"/>
              </a:rPr>
              <a:pPr algn="r" eaLnBrk="1">
                <a:buClrTx/>
                <a:buFontTx/>
                <a:buNone/>
              </a:pPr>
              <a:t>52</a:t>
            </a:fld>
            <a:endParaRPr lang="en-CA" altLang="en-US" sz="1400">
              <a:solidFill>
                <a:srgbClr val="000000"/>
              </a:solidFill>
              <a:latin typeface="Times New Roman" panose="02020603050405020304" pitchFamily="18" charset="0"/>
              <a:ea typeface="Arial Unicode MS" pitchFamily="34" charset="-128"/>
            </a:endParaRPr>
          </a:p>
        </p:txBody>
      </p:sp>
      <p:sp>
        <p:nvSpPr>
          <p:cNvPr id="73732" name="Text Box 2"/>
          <p:cNvSpPr txBox="1">
            <a:spLocks noChangeArrowheads="1"/>
          </p:cNvSpPr>
          <p:nvPr/>
        </p:nvSpPr>
        <p:spPr bwMode="auto">
          <a:xfrm>
            <a:off x="4398963" y="9555163"/>
            <a:ext cx="33718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algn="r" eaLnBrk="1">
              <a:buClrTx/>
              <a:buFontTx/>
              <a:buNone/>
            </a:pPr>
            <a:fld id="{9D7849FC-E049-432B-ABDF-E696CC2198F3}" type="slidenum">
              <a:rPr lang="en-CA" altLang="en-US" sz="1400">
                <a:solidFill>
                  <a:srgbClr val="000000"/>
                </a:solidFill>
                <a:latin typeface="Times New Roman" panose="02020603050405020304" pitchFamily="18" charset="0"/>
                <a:ea typeface="Arial Unicode MS" pitchFamily="34" charset="-128"/>
              </a:rPr>
              <a:pPr algn="r" eaLnBrk="1">
                <a:buClrTx/>
                <a:buFontTx/>
                <a:buNone/>
              </a:pPr>
              <a:t>52</a:t>
            </a:fld>
            <a:endParaRPr lang="en-CA" altLang="en-US" sz="1400">
              <a:solidFill>
                <a:srgbClr val="000000"/>
              </a:solidFill>
              <a:latin typeface="Times New Roman" panose="02020603050405020304" pitchFamily="18" charset="0"/>
              <a:ea typeface="Arial Unicode MS" pitchFamily="34" charset="-128"/>
            </a:endParaRPr>
          </a:p>
        </p:txBody>
      </p:sp>
      <p:sp>
        <p:nvSpPr>
          <p:cNvPr id="73733" name="Rectangle 3"/>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73734" name="Text Box 4"/>
          <p:cNvSpPr>
            <a:spLocks noGrp="1" noChangeArrowheads="1"/>
          </p:cNvSpPr>
          <p:nvPr>
            <p:ph type="body" idx="1"/>
          </p:nvPr>
        </p:nvSpPr>
        <p:spPr>
          <a:xfrm>
            <a:off x="0" y="-16998950"/>
            <a:ext cx="1588" cy="34001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hangingPunct="1">
              <a:spcBef>
                <a:spcPts val="638"/>
              </a:spcBef>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latin typeface="Times New Roman" panose="02020603050405020304" pitchFamily="18" charset="0"/>
                <a:ea typeface="SimSun" panose="02010600030101010101" pitchFamily="2" charset="-122"/>
              </a:rPr>
              <a:t>Presenter notes:</a:t>
            </a:r>
          </a:p>
          <a:p>
            <a:pPr hangingPunct="1">
              <a:spcBef>
                <a:spcPts val="638"/>
              </a:spcBef>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b="1" smtClean="0">
              <a:latin typeface="Times New Roman" panose="02020603050405020304" pitchFamily="18" charset="0"/>
              <a:ea typeface="SimSun" panose="02010600030101010101" pitchFamily="2" charset="-122"/>
            </a:endParaRPr>
          </a:p>
          <a:p>
            <a:pPr hangingPunct="1">
              <a:spcBef>
                <a:spcPts val="638"/>
              </a:spcBef>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Calibri" panose="020F0502020204030204" pitchFamily="34" charset="0"/>
                <a:ea typeface="SimSun" panose="02010600030101010101" pitchFamily="2" charset="-122"/>
              </a:rPr>
              <a:t>Your doctor, public health nurse or primary health care provider </a:t>
            </a:r>
            <a:r>
              <a:rPr lang="en-US" altLang="en-US" smtClean="0">
                <a:latin typeface="Times New Roman" panose="02020603050405020304" pitchFamily="18" charset="0"/>
                <a:ea typeface="SimSun" panose="02010600030101010101" pitchFamily="2" charset="-122"/>
              </a:rPr>
              <a:t>is your best source for information about immunizing your child.  </a:t>
            </a:r>
          </a:p>
          <a:p>
            <a:pPr hangingPunct="1">
              <a:spcBef>
                <a:spcPts val="638"/>
              </a:spcBef>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CA" altLang="en-US" smtClean="0">
              <a:latin typeface="Times New Roman" panose="02020603050405020304" pitchFamily="18" charset="0"/>
              <a:ea typeface="SimSun" panose="02010600030101010101" pitchFamily="2" charset="-122"/>
            </a:endParaRPr>
          </a:p>
        </p:txBody>
      </p:sp>
      <p:sp>
        <p:nvSpPr>
          <p:cNvPr id="73735" name="Text Box 5"/>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hangingPunct="1">
              <a:lnSpc>
                <a:spcPct val="100000"/>
              </a:lnSpc>
              <a:buClrTx/>
              <a:buFontTx/>
              <a:buNone/>
            </a:pPr>
            <a:fld id="{11EA214C-2DE3-4661-8F1E-FEE3E8C6097D}" type="slidenum">
              <a:rPr lang="en-CA" altLang="en-US">
                <a:solidFill>
                  <a:srgbClr val="000000"/>
                </a:solidFill>
                <a:latin typeface="Calibri" panose="020F0502020204030204" pitchFamily="34" charset="0"/>
              </a:rPr>
              <a:pPr eaLnBrk="1" hangingPunct="1">
                <a:lnSpc>
                  <a:spcPct val="100000"/>
                </a:lnSpc>
                <a:buClrTx/>
                <a:buFontTx/>
                <a:buNone/>
              </a:pPr>
              <a:t>52</a:t>
            </a:fld>
            <a:endParaRPr lang="en-CA"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411792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a:fld id="{7A894235-AC43-4542-8907-9CEDFF6AE523}" type="slidenum">
              <a:rPr lang="en-CA" altLang="en-US">
                <a:solidFill>
                  <a:srgbClr val="000000"/>
                </a:solidFill>
                <a:latin typeface="Times New Roman" panose="02020603050405020304" pitchFamily="18" charset="0"/>
                <a:ea typeface="Arial Unicode MS" pitchFamily="34" charset="-128"/>
              </a:rPr>
              <a:pPr eaLnBrk="1"/>
              <a:t>53</a:t>
            </a:fld>
            <a:endParaRPr lang="en-CA" altLang="en-US">
              <a:solidFill>
                <a:srgbClr val="000000"/>
              </a:solidFill>
              <a:latin typeface="Times New Roman" panose="02020603050405020304" pitchFamily="18" charset="0"/>
              <a:ea typeface="Arial Unicode MS" pitchFamily="34" charset="-128"/>
            </a:endParaRPr>
          </a:p>
        </p:txBody>
      </p:sp>
      <p:sp>
        <p:nvSpPr>
          <p:cNvPr id="74755" name="Text Box 1"/>
          <p:cNvSpPr txBox="1">
            <a:spLocks noChangeArrowheads="1"/>
          </p:cNvSpPr>
          <p:nvPr/>
        </p:nvSpPr>
        <p:spPr bwMode="auto">
          <a:xfrm>
            <a:off x="4398963" y="9555163"/>
            <a:ext cx="33702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algn="r" eaLnBrk="1">
              <a:buClrTx/>
              <a:buFontTx/>
              <a:buNone/>
            </a:pPr>
            <a:fld id="{03FB8381-5E00-4F14-A2F3-290DD441F03F}" type="slidenum">
              <a:rPr lang="en-CA" altLang="en-US" sz="1400">
                <a:solidFill>
                  <a:srgbClr val="000000"/>
                </a:solidFill>
                <a:latin typeface="Times New Roman" panose="02020603050405020304" pitchFamily="18" charset="0"/>
                <a:ea typeface="Arial Unicode MS" pitchFamily="34" charset="-128"/>
              </a:rPr>
              <a:pPr algn="r" eaLnBrk="1">
                <a:buClrTx/>
                <a:buFontTx/>
                <a:buNone/>
              </a:pPr>
              <a:t>53</a:t>
            </a:fld>
            <a:endParaRPr lang="en-CA" altLang="en-US" sz="1400">
              <a:solidFill>
                <a:srgbClr val="000000"/>
              </a:solidFill>
              <a:latin typeface="Times New Roman" panose="02020603050405020304" pitchFamily="18" charset="0"/>
              <a:ea typeface="Arial Unicode MS" pitchFamily="34" charset="-128"/>
            </a:endParaRPr>
          </a:p>
        </p:txBody>
      </p:sp>
      <p:sp>
        <p:nvSpPr>
          <p:cNvPr id="74756" name="Text Box 2"/>
          <p:cNvSpPr txBox="1">
            <a:spLocks noChangeArrowheads="1"/>
          </p:cNvSpPr>
          <p:nvPr/>
        </p:nvSpPr>
        <p:spPr bwMode="auto">
          <a:xfrm>
            <a:off x="4398963" y="9555163"/>
            <a:ext cx="33718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algn="r" eaLnBrk="1">
              <a:buClrTx/>
              <a:buFontTx/>
              <a:buNone/>
            </a:pPr>
            <a:fld id="{D5C6F03C-5182-4B23-A50E-26294716AEFD}" type="slidenum">
              <a:rPr lang="en-CA" altLang="en-US" sz="1400">
                <a:solidFill>
                  <a:srgbClr val="000000"/>
                </a:solidFill>
                <a:latin typeface="Times New Roman" panose="02020603050405020304" pitchFamily="18" charset="0"/>
                <a:ea typeface="Arial Unicode MS" pitchFamily="34" charset="-128"/>
              </a:rPr>
              <a:pPr algn="r" eaLnBrk="1">
                <a:buClrTx/>
                <a:buFontTx/>
                <a:buNone/>
              </a:pPr>
              <a:t>53</a:t>
            </a:fld>
            <a:endParaRPr lang="en-CA" altLang="en-US" sz="1400">
              <a:solidFill>
                <a:srgbClr val="000000"/>
              </a:solidFill>
              <a:latin typeface="Times New Roman" panose="02020603050405020304" pitchFamily="18" charset="0"/>
              <a:ea typeface="Arial Unicode MS" pitchFamily="34" charset="-128"/>
            </a:endParaRPr>
          </a:p>
        </p:txBody>
      </p:sp>
      <p:sp>
        <p:nvSpPr>
          <p:cNvPr id="74757" name="Rectangle 3"/>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74758" name="Text Box 4"/>
          <p:cNvSpPr>
            <a:spLocks noGrp="1" noChangeArrowheads="1"/>
          </p:cNvSpPr>
          <p:nvPr>
            <p:ph type="body" idx="1"/>
          </p:nvPr>
        </p:nvSpPr>
        <p:spPr>
          <a:xfrm>
            <a:off x="0" y="-17999075"/>
            <a:ext cx="1588" cy="35999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Calibri" panose="020F0502020204030204" pitchFamily="34" charset="0"/>
                <a:ea typeface="SimSun" panose="02010600030101010101" pitchFamily="2" charset="-122"/>
              </a:rPr>
              <a:t>The internet has a lot of great information about immunization – but there is also misinformation a</a:t>
            </a:r>
            <a:r>
              <a:rPr lang="en-US" altLang="en-US" smtClean="0">
                <a:latin typeface="Times New Roman" panose="02020603050405020304" pitchFamily="18" charset="0"/>
                <a:ea typeface="SimSun" panose="02010600030101010101" pitchFamily="2" charset="-122"/>
              </a:rPr>
              <a:t>nd some of it can be harmful if used to make health decisions</a:t>
            </a:r>
            <a:r>
              <a:rPr lang="en-US" altLang="en-US" smtClean="0">
                <a:latin typeface="Calibri" panose="020F0502020204030204" pitchFamily="34" charset="0"/>
                <a:ea typeface="SimSun" panose="02010600030101010101" pitchFamily="2" charset="-122"/>
              </a:rPr>
              <a:t>. It’s important to make sure you are getting your information from trustworthy places. </a:t>
            </a:r>
            <a:r>
              <a:rPr lang="en-US" altLang="en-US" smtClean="0">
                <a:latin typeface="Times New Roman" panose="02020603050405020304" pitchFamily="18" charset="0"/>
                <a:ea typeface="SimSun" panose="02010600030101010101" pitchFamily="2" charset="-122"/>
              </a:rPr>
              <a:t>It’s always a good idea to talk about the information you read on the Internet with your child’s health care provider before making any health decisions. </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latin typeface="Times New Roman" panose="02020603050405020304" pitchFamily="18" charset="0"/>
              <a:ea typeface="SimSun" panose="02010600030101010101" pitchFamily="2" charset="-122"/>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latin typeface="Times New Roman" panose="02020603050405020304" pitchFamily="18" charset="0"/>
                <a:ea typeface="SimSun" panose="02010600030101010101" pitchFamily="2" charset="-122"/>
              </a:rPr>
              <a:t>More information:</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latin typeface="Times New Roman" panose="02020603050405020304" pitchFamily="18" charset="0"/>
              <a:ea typeface="SimSun" panose="02010600030101010101" pitchFamily="2" charset="-122"/>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Times New Roman" panose="02020603050405020304" pitchFamily="18" charset="0"/>
                <a:ea typeface="SimSun" panose="02010600030101010101" pitchFamily="2" charset="-122"/>
              </a:rPr>
              <a:t>A parent’s guide to immunization information on the Internet (from Canadian Pediatric Society) -</a:t>
            </a:r>
            <a:r>
              <a:rPr lang="en-US" altLang="en-US" smtClean="0">
                <a:solidFill>
                  <a:srgbClr val="CCCCFF"/>
                </a:solidFill>
                <a:latin typeface="Times New Roman" panose="02020603050405020304" pitchFamily="18" charset="0"/>
                <a:ea typeface="SimSun" panose="02010600030101010101" pitchFamily="2" charset="-122"/>
                <a:hlinkClick r:id="rId3"/>
              </a:rPr>
              <a:t>http://www.caringforkids.cps.ca/handouts/immunization_information_on_the_internet</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latin typeface="Times New Roman" panose="02020603050405020304" pitchFamily="18" charset="0"/>
              <a:ea typeface="SimSun" panose="02010600030101010101" pitchFamily="2" charset="-122"/>
            </a:endParaRPr>
          </a:p>
        </p:txBody>
      </p:sp>
      <p:sp>
        <p:nvSpPr>
          <p:cNvPr id="74759" name="Text Box 5"/>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hangingPunct="1">
              <a:lnSpc>
                <a:spcPct val="100000"/>
              </a:lnSpc>
              <a:buClrTx/>
              <a:buFontTx/>
              <a:buNone/>
            </a:pPr>
            <a:fld id="{63C45707-B533-4D81-8AF7-D77038C8A2CA}" type="slidenum">
              <a:rPr lang="en-CA" altLang="en-US">
                <a:solidFill>
                  <a:srgbClr val="000000"/>
                </a:solidFill>
                <a:latin typeface="Calibri" panose="020F0502020204030204" pitchFamily="34" charset="0"/>
              </a:rPr>
              <a:pPr eaLnBrk="1" hangingPunct="1">
                <a:lnSpc>
                  <a:spcPct val="100000"/>
                </a:lnSpc>
                <a:buClrTx/>
                <a:buFontTx/>
                <a:buNone/>
              </a:pPr>
              <a:t>53</a:t>
            </a:fld>
            <a:endParaRPr lang="en-CA"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958253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a:fld id="{D63E20BE-8DA9-46AB-87C0-24E73EB35C4F}" type="slidenum">
              <a:rPr lang="en-CA" altLang="en-US">
                <a:solidFill>
                  <a:srgbClr val="000000"/>
                </a:solidFill>
                <a:latin typeface="Times New Roman" panose="02020603050405020304" pitchFamily="18" charset="0"/>
                <a:ea typeface="Arial Unicode MS" pitchFamily="34" charset="-128"/>
              </a:rPr>
              <a:pPr eaLnBrk="1"/>
              <a:t>54</a:t>
            </a:fld>
            <a:endParaRPr lang="en-CA" altLang="en-US">
              <a:solidFill>
                <a:srgbClr val="000000"/>
              </a:solidFill>
              <a:latin typeface="Times New Roman" panose="02020603050405020304" pitchFamily="18" charset="0"/>
              <a:ea typeface="Arial Unicode MS" pitchFamily="34" charset="-128"/>
            </a:endParaRPr>
          </a:p>
        </p:txBody>
      </p:sp>
      <p:sp>
        <p:nvSpPr>
          <p:cNvPr id="75779" name="Text Box 1"/>
          <p:cNvSpPr txBox="1">
            <a:spLocks noChangeArrowheads="1"/>
          </p:cNvSpPr>
          <p:nvPr/>
        </p:nvSpPr>
        <p:spPr bwMode="auto">
          <a:xfrm>
            <a:off x="4398963" y="9555163"/>
            <a:ext cx="33702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algn="r" eaLnBrk="1">
              <a:buClrTx/>
              <a:buFontTx/>
              <a:buNone/>
            </a:pPr>
            <a:fld id="{356EBE01-DAB9-4EF8-B024-3879AA111E88}" type="slidenum">
              <a:rPr lang="en-CA" altLang="en-US" sz="1400">
                <a:solidFill>
                  <a:srgbClr val="000000"/>
                </a:solidFill>
                <a:latin typeface="Times New Roman" panose="02020603050405020304" pitchFamily="18" charset="0"/>
                <a:ea typeface="Arial Unicode MS" pitchFamily="34" charset="-128"/>
              </a:rPr>
              <a:pPr algn="r" eaLnBrk="1">
                <a:buClrTx/>
                <a:buFontTx/>
                <a:buNone/>
              </a:pPr>
              <a:t>54</a:t>
            </a:fld>
            <a:endParaRPr lang="en-CA" altLang="en-US" sz="1400">
              <a:solidFill>
                <a:srgbClr val="000000"/>
              </a:solidFill>
              <a:latin typeface="Times New Roman" panose="02020603050405020304" pitchFamily="18" charset="0"/>
              <a:ea typeface="Arial Unicode MS" pitchFamily="34" charset="-128"/>
            </a:endParaRPr>
          </a:p>
        </p:txBody>
      </p:sp>
      <p:sp>
        <p:nvSpPr>
          <p:cNvPr id="75780" name="Text Box 2"/>
          <p:cNvSpPr txBox="1">
            <a:spLocks noChangeArrowheads="1"/>
          </p:cNvSpPr>
          <p:nvPr/>
        </p:nvSpPr>
        <p:spPr bwMode="auto">
          <a:xfrm>
            <a:off x="4398963" y="9555163"/>
            <a:ext cx="33718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algn="r" eaLnBrk="1">
              <a:buClrTx/>
              <a:buFontTx/>
              <a:buNone/>
            </a:pPr>
            <a:fld id="{E828B06E-4D3E-4EF5-B550-26DAB1E56892}" type="slidenum">
              <a:rPr lang="en-CA" altLang="en-US" sz="1400">
                <a:solidFill>
                  <a:srgbClr val="000000"/>
                </a:solidFill>
                <a:latin typeface="Times New Roman" panose="02020603050405020304" pitchFamily="18" charset="0"/>
                <a:ea typeface="Arial Unicode MS" pitchFamily="34" charset="-128"/>
              </a:rPr>
              <a:pPr algn="r" eaLnBrk="1">
                <a:buClrTx/>
                <a:buFontTx/>
                <a:buNone/>
              </a:pPr>
              <a:t>54</a:t>
            </a:fld>
            <a:endParaRPr lang="en-CA" altLang="en-US" sz="1400">
              <a:solidFill>
                <a:srgbClr val="000000"/>
              </a:solidFill>
              <a:latin typeface="Times New Roman" panose="02020603050405020304" pitchFamily="18" charset="0"/>
              <a:ea typeface="Arial Unicode MS" pitchFamily="34" charset="-128"/>
            </a:endParaRPr>
          </a:p>
        </p:txBody>
      </p:sp>
      <p:sp>
        <p:nvSpPr>
          <p:cNvPr id="75781" name="Rectangle 3"/>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p:spPr>
      </p:sp>
      <p:sp>
        <p:nvSpPr>
          <p:cNvPr id="75782" name="Text Box 4"/>
          <p:cNvSpPr>
            <a:spLocks noGrp="1" noChangeArrowheads="1"/>
          </p:cNvSpPr>
          <p:nvPr>
            <p:ph type="body" idx="1"/>
          </p:nvPr>
        </p:nvSpPr>
        <p:spPr>
          <a:xfrm>
            <a:off x="0" y="-17999075"/>
            <a:ext cx="1588" cy="35999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hangingPunct="1">
              <a:spcBef>
                <a:spcPts val="638"/>
              </a:spcBef>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600" b="1" smtClean="0">
                <a:latin typeface="Times New Roman" panose="02020603050405020304" pitchFamily="18" charset="0"/>
                <a:ea typeface="SimSun" panose="02010600030101010101" pitchFamily="2" charset="-122"/>
              </a:rPr>
              <a:t>Presenter notes:</a:t>
            </a:r>
          </a:p>
          <a:p>
            <a:pPr hangingPunct="1">
              <a:spcBef>
                <a:spcPts val="638"/>
              </a:spcBef>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1600" b="1" smtClean="0">
              <a:latin typeface="Times New Roman" panose="02020603050405020304" pitchFamily="18" charset="0"/>
              <a:ea typeface="SimSun" panose="02010600030101010101" pitchFamily="2" charset="-122"/>
            </a:endParaRPr>
          </a:p>
          <a:p>
            <a:pPr hangingPunct="1">
              <a:spcBef>
                <a:spcPts val="638"/>
              </a:spcBef>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600" smtClean="0">
                <a:latin typeface="Calibri" panose="020F0502020204030204" pitchFamily="34" charset="0"/>
                <a:ea typeface="SimSun" panose="02010600030101010101" pitchFamily="2" charset="-122"/>
              </a:rPr>
              <a:t>The internet has a lot of great information about immunization – but there is also misinformation a</a:t>
            </a:r>
            <a:r>
              <a:rPr lang="en-US" altLang="en-US" smtClean="0">
                <a:latin typeface="Times New Roman" panose="02020603050405020304" pitchFamily="18" charset="0"/>
                <a:ea typeface="SimSun" panose="02010600030101010101" pitchFamily="2" charset="-122"/>
              </a:rPr>
              <a:t>nd some of it can be harmful if used to make health decisions</a:t>
            </a:r>
            <a:r>
              <a:rPr lang="en-US" altLang="en-US" sz="1600" smtClean="0">
                <a:latin typeface="Calibri" panose="020F0502020204030204" pitchFamily="34" charset="0"/>
                <a:ea typeface="SimSun" panose="02010600030101010101" pitchFamily="2" charset="-122"/>
              </a:rPr>
              <a:t>. It’s important to make sure you are getting your information from trustworthy places. Here is a list of reliable websites where you can find credible science-based information about immunization:</a:t>
            </a:r>
          </a:p>
          <a:p>
            <a:pPr marL="741363" lvl="1" indent="-284163" hangingPunct="1">
              <a:spcBef>
                <a:spcPts val="450"/>
              </a:spcBef>
              <a:spcAft>
                <a:spcPts val="1425"/>
              </a:spcAft>
              <a:buClr>
                <a:srgbClr val="CCCC00"/>
              </a:buClr>
              <a:buFont typeface="Courier New" panose="02070309020205020404" pitchFamily="49" charset="0"/>
              <a:buChar char="o"/>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solidFill>
                  <a:srgbClr val="CCCC00"/>
                </a:solidFill>
                <a:latin typeface="Futura" charset="0"/>
                <a:ea typeface="SimSun" panose="02010600030101010101" pitchFamily="2" charset="-122"/>
              </a:rPr>
              <a:t>ImmunizeBC: </a:t>
            </a:r>
            <a:r>
              <a:rPr lang="en-US" altLang="en-US" smtClean="0">
                <a:solidFill>
                  <a:srgbClr val="CCCCFF"/>
                </a:solidFill>
                <a:latin typeface="Futura" charset="0"/>
                <a:hlinkClick r:id="rId3"/>
              </a:rPr>
              <a:t>www.immunizebc.ca</a:t>
            </a:r>
            <a:r>
              <a:rPr lang="en-US" altLang="en-US" smtClean="0">
                <a:solidFill>
                  <a:srgbClr val="CCCC00"/>
                </a:solidFill>
                <a:latin typeface="Futura" charset="0"/>
              </a:rPr>
              <a:t> </a:t>
            </a:r>
            <a:r>
              <a:rPr lang="en-US" altLang="en-US" smtClean="0">
                <a:solidFill>
                  <a:srgbClr val="CCCC00"/>
                </a:solidFill>
                <a:latin typeface="Futura" charset="0"/>
                <a:ea typeface="SimSun" panose="02010600030101010101" pitchFamily="2" charset="-122"/>
              </a:rPr>
              <a:t>                                      </a:t>
            </a:r>
          </a:p>
          <a:p>
            <a:pPr marL="741363" lvl="1" indent="-284163" hangingPunct="1">
              <a:spcBef>
                <a:spcPts val="750"/>
              </a:spcBef>
              <a:spcAft>
                <a:spcPts val="1425"/>
              </a:spcAft>
              <a:buClr>
                <a:srgbClr val="CCCC00"/>
              </a:buClr>
              <a:buFont typeface="Courier New" panose="02070309020205020404" pitchFamily="49" charset="0"/>
              <a:buChar char="o"/>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solidFill>
                  <a:srgbClr val="CCCC00"/>
                </a:solidFill>
                <a:latin typeface="Futura" charset="0"/>
                <a:ea typeface="SimSun" panose="02010600030101010101" pitchFamily="2" charset="-122"/>
              </a:rPr>
              <a:t>Canadian Pediatric Society: </a:t>
            </a:r>
            <a:r>
              <a:rPr lang="en-US" altLang="en-US" smtClean="0">
                <a:solidFill>
                  <a:srgbClr val="CCCCFF"/>
                </a:solidFill>
                <a:latin typeface="Futura" charset="0"/>
                <a:ea typeface="SimSun" panose="02010600030101010101" pitchFamily="2" charset="-122"/>
                <a:hlinkClick r:id="rId4"/>
              </a:rPr>
              <a:t>http://www.caringforkids.cps.ca</a:t>
            </a:r>
            <a:r>
              <a:rPr lang="en-US" altLang="en-US" sz="2000" smtClean="0">
                <a:solidFill>
                  <a:srgbClr val="CCCCFF"/>
                </a:solidFill>
                <a:latin typeface="Futura" charset="0"/>
                <a:ea typeface="SimSun" panose="02010600030101010101" pitchFamily="2" charset="-122"/>
                <a:hlinkClick r:id="rId4"/>
              </a:rPr>
              <a:t>/</a:t>
            </a:r>
            <a:r>
              <a:rPr lang="en-US" altLang="en-US" sz="2000" smtClean="0">
                <a:latin typeface="Times New Roman" panose="02020603050405020304" pitchFamily="18" charset="0"/>
                <a:ea typeface="SimSun" panose="02010600030101010101" pitchFamily="2" charset="-122"/>
              </a:rPr>
              <a:t>  </a:t>
            </a:r>
          </a:p>
          <a:p>
            <a:pPr marL="741363" lvl="1" indent="-284163" hangingPunct="1">
              <a:spcBef>
                <a:spcPts val="450"/>
              </a:spcBef>
              <a:spcAft>
                <a:spcPts val="1425"/>
              </a:spcAft>
              <a:buClr>
                <a:srgbClr val="CCCC00"/>
              </a:buClr>
              <a:buFont typeface="Courier New" panose="02070309020205020404" pitchFamily="49" charset="0"/>
              <a:buChar char="o"/>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solidFill>
                  <a:srgbClr val="CCCC00"/>
                </a:solidFill>
                <a:latin typeface="Futura" charset="0"/>
                <a:ea typeface="SimSun" panose="02010600030101010101" pitchFamily="2" charset="-122"/>
              </a:rPr>
              <a:t>Immunize Canada: </a:t>
            </a:r>
            <a:r>
              <a:rPr lang="en-US" altLang="en-US" smtClean="0">
                <a:solidFill>
                  <a:srgbClr val="CCCCFF"/>
                </a:solidFill>
                <a:latin typeface="Futura" charset="0"/>
                <a:ea typeface="SimSun" panose="02010600030101010101" pitchFamily="2" charset="-122"/>
                <a:hlinkClick r:id="rId5"/>
              </a:rPr>
              <a:t>www.immunize.cpha.ca</a:t>
            </a:r>
            <a:r>
              <a:rPr lang="en-US" altLang="en-US" smtClean="0">
                <a:solidFill>
                  <a:srgbClr val="CCCC00"/>
                </a:solidFill>
                <a:latin typeface="Futura" charset="0"/>
                <a:ea typeface="SimSun" panose="02010600030101010101" pitchFamily="2" charset="-122"/>
              </a:rPr>
              <a:t>                            </a:t>
            </a:r>
          </a:p>
          <a:p>
            <a:pPr marL="741363" lvl="1" indent="-284163" hangingPunct="1">
              <a:spcBef>
                <a:spcPts val="450"/>
              </a:spcBef>
              <a:spcAft>
                <a:spcPts val="1425"/>
              </a:spcAft>
              <a:buFont typeface="Courier New" panose="02070309020205020404" pitchFamily="49" charset="0"/>
              <a:buChar char="o"/>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Calibri" panose="020F0502020204030204" pitchFamily="34" charset="0"/>
                <a:ea typeface="SimSun" panose="02010600030101010101" pitchFamily="2" charset="-122"/>
              </a:rPr>
              <a:t>HealthLinkBC Files – Child Immunization Series: </a:t>
            </a:r>
            <a:r>
              <a:rPr lang="en-US" altLang="en-US" smtClean="0">
                <a:solidFill>
                  <a:srgbClr val="CCCCFF"/>
                </a:solidFill>
                <a:latin typeface="Calibri" panose="020F0502020204030204" pitchFamily="34" charset="0"/>
                <a:ea typeface="SimSun" panose="02010600030101010101" pitchFamily="2" charset="-122"/>
                <a:hlinkClick r:id="rId6"/>
              </a:rPr>
              <a:t>http://www.healthlinkbc.ca/healthfiles/Series.stm#ChildImm</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latin typeface="Times New Roman" panose="02020603050405020304" pitchFamily="18" charset="0"/>
              <a:ea typeface="SimSun" panose="02010600030101010101" pitchFamily="2" charset="-122"/>
            </a:endParaRP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Times New Roman" panose="02020603050405020304" pitchFamily="18" charset="0"/>
                <a:ea typeface="SimSun" panose="02010600030101010101" pitchFamily="2" charset="-122"/>
              </a:rPr>
              <a:t>It’s always a good idea to talk about the information you read on the Internet with your child’s health care provider before making any health decisions. </a:t>
            </a: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b="1" i="1" smtClean="0">
              <a:latin typeface="Times New Roman" panose="02020603050405020304" pitchFamily="18" charset="0"/>
              <a:ea typeface="SimSun" panose="02010600030101010101" pitchFamily="2" charset="-122"/>
            </a:endParaRP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b="1" i="1" smtClean="0">
                <a:latin typeface="Times New Roman" panose="02020603050405020304" pitchFamily="18" charset="0"/>
                <a:ea typeface="SimSun" panose="02010600030101010101" pitchFamily="2" charset="-122"/>
              </a:rPr>
              <a:t>Video: </a:t>
            </a:r>
            <a:r>
              <a:rPr lang="en-US" altLang="en-US" sz="2000" i="1" smtClean="0">
                <a:latin typeface="Times New Roman" panose="02020603050405020304" pitchFamily="18" charset="0"/>
                <a:ea typeface="SimSun" panose="02010600030101010101" pitchFamily="2" charset="-122"/>
              </a:rPr>
              <a:t>This is a great place to show video: A Change of Heart (3 min): </a:t>
            </a:r>
            <a:r>
              <a:rPr lang="en-US" altLang="en-US" sz="2000" i="1" smtClean="0">
                <a:solidFill>
                  <a:srgbClr val="CCCCFF"/>
                </a:solidFill>
                <a:latin typeface="Times New Roman" panose="02020603050405020304" pitchFamily="18" charset="0"/>
                <a:ea typeface="SimSun" panose="02010600030101010101" pitchFamily="2" charset="-122"/>
                <a:hlinkClick r:id="rId7"/>
              </a:rPr>
              <a:t>http://www.youtube.com/watch?v=4PeME5ZMZLI. </a:t>
            </a:r>
            <a:r>
              <a:rPr lang="en-US" altLang="en-US" sz="2000" i="1" smtClean="0">
                <a:solidFill>
                  <a:srgbClr val="CCCCFF"/>
                </a:solidFill>
                <a:latin typeface="Times New Roman" panose="02020603050405020304" pitchFamily="18" charset="0"/>
                <a:ea typeface="SimSun" panose="02010600030101010101" pitchFamily="2" charset="-122"/>
              </a:rPr>
              <a:t> </a:t>
            </a:r>
            <a:r>
              <a:rPr lang="en-US" altLang="en-US" smtClean="0">
                <a:latin typeface="Times New Roman" panose="02020603050405020304" pitchFamily="18" charset="0"/>
              </a:rPr>
              <a:t>Vancouver's Tyson and Dawn Wozniak tell their story about how, as "natural parents," they decided not vaccinate their first child. But when their second child arrived, they did more research - and had a change of heart.</a:t>
            </a:r>
            <a:endParaRPr lang="en-US" altLang="en-US" sz="2000" i="1" smtClean="0">
              <a:solidFill>
                <a:srgbClr val="CCCCFF"/>
              </a:solidFill>
              <a:latin typeface="Times New Roman" panose="02020603050405020304" pitchFamily="18" charset="0"/>
              <a:ea typeface="SimSun" panose="02010600030101010101" pitchFamily="2" charset="-122"/>
              <a:hlinkClick r:id="rId7"/>
            </a:endParaRP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smtClean="0">
              <a:latin typeface="Times New Roman" panose="02020603050405020304" pitchFamily="18" charset="0"/>
              <a:ea typeface="SimSun" panose="02010600030101010101" pitchFamily="2" charset="-122"/>
            </a:endParaRP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b="1" smtClean="0">
                <a:latin typeface="Times New Roman" panose="02020603050405020304" pitchFamily="18" charset="0"/>
                <a:ea typeface="SimSun" panose="02010600030101010101" pitchFamily="2" charset="-122"/>
              </a:rPr>
              <a:t>More information:</a:t>
            </a: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smtClean="0">
              <a:latin typeface="Times New Roman" panose="02020603050405020304" pitchFamily="18" charset="0"/>
              <a:ea typeface="SimSun" panose="02010600030101010101" pitchFamily="2" charset="-122"/>
            </a:endParaRP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smtClean="0">
                <a:latin typeface="Times New Roman" panose="02020603050405020304" pitchFamily="18" charset="0"/>
                <a:ea typeface="SimSun" panose="02010600030101010101" pitchFamily="2" charset="-122"/>
              </a:rPr>
              <a:t>A parent’s guide to immunization information on the Internet (from the Canadian Pediatric Society) -</a:t>
            </a:r>
            <a:r>
              <a:rPr lang="en-US" altLang="en-US" sz="2000" smtClean="0">
                <a:solidFill>
                  <a:srgbClr val="CCCCFF"/>
                </a:solidFill>
                <a:latin typeface="Times New Roman" panose="02020603050405020304" pitchFamily="18" charset="0"/>
                <a:ea typeface="SimSun" panose="02010600030101010101" pitchFamily="2" charset="-122"/>
                <a:hlinkClick r:id="rId8"/>
              </a:rPr>
              <a:t>http://www.caringforkids.cps.ca/handouts/immunization_information_on_the_internet</a:t>
            </a:r>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smtClean="0">
              <a:latin typeface="Times New Roman" panose="02020603050405020304" pitchFamily="18" charset="0"/>
              <a:ea typeface="SimSun" panose="02010600030101010101" pitchFamily="2" charset="-122"/>
            </a:endParaRP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CA" altLang="en-US" sz="2000" smtClean="0">
              <a:latin typeface="Arial" panose="020B0604020202020204" pitchFamily="34" charset="0"/>
              <a:ea typeface="SimSun" panose="02010600030101010101" pitchFamily="2" charset="-122"/>
            </a:endParaRPr>
          </a:p>
          <a:p>
            <a:pPr eaLnBrk="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CA" altLang="en-US" sz="2000" smtClean="0">
              <a:latin typeface="Arial" panose="020B0604020202020204" pitchFamily="34" charset="0"/>
              <a:ea typeface="SimSun" panose="02010600030101010101" pitchFamily="2" charset="-122"/>
            </a:endParaRPr>
          </a:p>
        </p:txBody>
      </p:sp>
      <p:sp>
        <p:nvSpPr>
          <p:cNvPr id="75783" name="Text Box 5"/>
          <p:cNvSpPr txBox="1">
            <a:spLocks noChangeArrowheads="1"/>
          </p:cNvSpPr>
          <p:nvPr/>
        </p:nvSpPr>
        <p:spPr bwMode="auto">
          <a:xfrm>
            <a:off x="0" y="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hangingPunct="1">
              <a:lnSpc>
                <a:spcPct val="100000"/>
              </a:lnSpc>
              <a:buClrTx/>
              <a:buFontTx/>
              <a:buNone/>
            </a:pPr>
            <a:fld id="{817C907C-C303-4D3F-BAF4-EB0300272F85}" type="slidenum">
              <a:rPr lang="en-CA" altLang="en-US">
                <a:solidFill>
                  <a:srgbClr val="000000"/>
                </a:solidFill>
                <a:latin typeface="Calibri" panose="020F0502020204030204" pitchFamily="34" charset="0"/>
              </a:rPr>
              <a:pPr eaLnBrk="1" hangingPunct="1">
                <a:lnSpc>
                  <a:spcPct val="100000"/>
                </a:lnSpc>
                <a:buClrTx/>
                <a:buFontTx/>
                <a:buNone/>
              </a:pPr>
              <a:t>54</a:t>
            </a:fld>
            <a:endParaRPr lang="en-CA"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04526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96D458-A9E4-45EB-BFDD-15BCFAE7DB9D}"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1774850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6D458-A9E4-45EB-BFDD-15BCFAE7DB9D}"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2056332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6D458-A9E4-45EB-BFDD-15BCFAE7DB9D}"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731719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6D458-A9E4-45EB-BFDD-15BCFAE7DB9D}"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393054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96D458-A9E4-45EB-BFDD-15BCFAE7DB9D}"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1640355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96D458-A9E4-45EB-BFDD-15BCFAE7DB9D}"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2217910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96D458-A9E4-45EB-BFDD-15BCFAE7DB9D}" type="datetimeFigureOut">
              <a:rPr lang="en-US" smtClean="0"/>
              <a:t>3/14/2019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577233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96D458-A9E4-45EB-BFDD-15BCFAE7DB9D}" type="datetimeFigureOut">
              <a:rPr lang="en-US" smtClean="0"/>
              <a:t>3/14/2019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2833533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6D458-A9E4-45EB-BFDD-15BCFAE7DB9D}" type="datetimeFigureOut">
              <a:rPr lang="en-US" smtClean="0"/>
              <a:t>3/14/2019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3204874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96D458-A9E4-45EB-BFDD-15BCFAE7DB9D}"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3894018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96D458-A9E4-45EB-BFDD-15BCFAE7DB9D}"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5F09C-93B9-4C80-AE2A-C9156ADBE4AC}" type="slidenum">
              <a:rPr lang="en-US" smtClean="0"/>
              <a:t>‹#›</a:t>
            </a:fld>
            <a:endParaRPr lang="en-US"/>
          </a:p>
        </p:txBody>
      </p:sp>
    </p:spTree>
    <p:extLst>
      <p:ext uri="{BB962C8B-B14F-4D97-AF65-F5344CB8AC3E}">
        <p14:creationId xmlns:p14="http://schemas.microsoft.com/office/powerpoint/2010/main" val="341204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6D458-A9E4-45EB-BFDD-15BCFAE7DB9D}" type="datetimeFigureOut">
              <a:rPr lang="en-US" smtClean="0"/>
              <a:t>3/14/2019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5F09C-93B9-4C80-AE2A-C9156ADBE4AC}" type="slidenum">
              <a:rPr lang="en-US" smtClean="0"/>
              <a:t>‹#›</a:t>
            </a:fld>
            <a:endParaRPr lang="en-US"/>
          </a:p>
        </p:txBody>
      </p:sp>
    </p:spTree>
    <p:extLst>
      <p:ext uri="{BB962C8B-B14F-4D97-AF65-F5344CB8AC3E}">
        <p14:creationId xmlns:p14="http://schemas.microsoft.com/office/powerpoint/2010/main" val="1195363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nopes.com/fact-check/one-vaccinated-one-not-smallpox/"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hyperlink" Target="https://twitter.com/hashtag/vaccinate?src=hash" TargetMode="Externa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rb7TVW77ZC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aringforkids.cps.ca/handouts/pertussis_whooping_cough" TargetMode="External"/><Relationship Id="rId2" Type="http://schemas.openxmlformats.org/officeDocument/2006/relationships/hyperlink" Target="http://www.caringforkids.cps.ca/handouts/measles" TargetMode="External"/><Relationship Id="rId1" Type="http://schemas.openxmlformats.org/officeDocument/2006/relationships/slideLayout" Target="../slideLayouts/slideLayout2.xml"/><Relationship Id="rId4" Type="http://schemas.openxmlformats.org/officeDocument/2006/relationships/hyperlink" Target="http://www.caringforkids.cps.ca/handouts/diphtheria_tetanus_acellular_pertussis_vaccin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yqUFy-t4MlQ"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hc-sc.gc.ca/dhp-mps/brgtherap/activit/fs-fi/vaccin-reg-eng.php" TargetMode="External"/><Relationship Id="rId2" Type="http://schemas.openxmlformats.org/officeDocument/2006/relationships/hyperlink" Target="http://www.caringforkids.cps.ca/handouts/vaccine_safety"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b03U6BYF9L0"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kwVfcc1S7IU"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theguardian.com/society/ng-interactive/2015/feb/05/-sp-watch-how-measles-outbreak-spreads-when-kids-get-vaccinated" TargetMode="External"/><Relationship Id="rId2" Type="http://schemas.openxmlformats.org/officeDocument/2006/relationships/hyperlink" Target="https://fred.publichealth.pitt.edu/measles"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www.phac-aspc.gc.ca/i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www.immunize.cpha.ca/" TargetMode="External"/><Relationship Id="rId5" Type="http://schemas.openxmlformats.org/officeDocument/2006/relationships/hyperlink" Target="http://www.caringforkids.cps.ca/" TargetMode="External"/><Relationship Id="rId4" Type="http://schemas.openxmlformats.org/officeDocument/2006/relationships/hyperlink" Target="http://www.immunizebc.ca/" TargetMode="Externa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https://www.youtube.com/embed/h5H0jZCEpOM" TargetMode="External"/><Relationship Id="rId1" Type="http://schemas.openxmlformats.org/officeDocument/2006/relationships/video" Target="https://www.youtube.com/embed/j1wGZKQObow" TargetMode="Externa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8" Type="http://schemas.openxmlformats.org/officeDocument/2006/relationships/hyperlink" Target="https://www.livescience.com/64909-measles-vaccine-not-linked-to-autism.html" TargetMode="External"/><Relationship Id="rId3" Type="http://schemas.openxmlformats.org/officeDocument/2006/relationships/hyperlink" Target="https://www.vox.com/2019/1/29/18201982/measles-outbreak-virus-vaccine-symptoms" TargetMode="External"/><Relationship Id="rId7" Type="http://schemas.openxmlformats.org/officeDocument/2006/relationships/hyperlink" Target="https://www.vox.com/2018/2/27/17057990/andrew-wakefield-vaccines-autism-study" TargetMode="External"/><Relationship Id="rId2" Type="http://schemas.openxmlformats.org/officeDocument/2006/relationships/hyperlink" Target="https://www.statnews.com/2019/03/04/vaccines-no-association-autism-major-study/" TargetMode="External"/><Relationship Id="rId1" Type="http://schemas.openxmlformats.org/officeDocument/2006/relationships/slideLayout" Target="../slideLayouts/slideLayout4.xml"/><Relationship Id="rId6" Type="http://schemas.openxmlformats.org/officeDocument/2006/relationships/hyperlink" Target="https://www.vox.com/2019/1/27/18199514/measles-outbreak-2018-clark-county-washington" TargetMode="External"/><Relationship Id="rId5" Type="http://schemas.openxmlformats.org/officeDocument/2006/relationships/hyperlink" Target="https://gizmodo.com/facebook-swears-its-going-to-do-a-better-job-at-not-spr-1832650568" TargetMode="External"/><Relationship Id="rId10" Type="http://schemas.openxmlformats.org/officeDocument/2006/relationships/hyperlink" Target="https://www.healio.com/pediatrics/vaccine-preventable-diseases/news/print/infectious-diseases-in-children/%7B24b5933b-b212-4b86-b170-d8097c205a64%7D/wakefield-study-linking-mmr-vaccine-autism-uncovered-as-complete-fraud" TargetMode="External"/><Relationship Id="rId4" Type="http://schemas.openxmlformats.org/officeDocument/2006/relationships/hyperlink" Target="https://www.vox.com/2019/3/1/18244384/measles-outbreak-vaccine-washington" TargetMode="External"/><Relationship Id="rId9" Type="http://schemas.openxmlformats.org/officeDocument/2006/relationships/hyperlink" Target="https://www.livescience.com/64523-anti-vaccine-movement-top-global-threats-who.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Vaccines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37112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6468" y="0"/>
            <a:ext cx="6968699" cy="6947696"/>
          </a:xfrm>
        </p:spPr>
      </p:pic>
    </p:spTree>
    <p:extLst>
      <p:ext uri="{BB962C8B-B14F-4D97-AF65-F5344CB8AC3E}">
        <p14:creationId xmlns:p14="http://schemas.microsoft.com/office/powerpoint/2010/main" val="626086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02848" y="0"/>
            <a:ext cx="5882200" cy="6856723"/>
          </a:xfrm>
        </p:spPr>
      </p:pic>
    </p:spTree>
    <p:extLst>
      <p:ext uri="{BB962C8B-B14F-4D97-AF65-F5344CB8AC3E}">
        <p14:creationId xmlns:p14="http://schemas.microsoft.com/office/powerpoint/2010/main" val="183119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19488" y="0"/>
            <a:ext cx="4910112" cy="6847154"/>
          </a:xfrm>
        </p:spPr>
      </p:pic>
    </p:spTree>
    <p:extLst>
      <p:ext uri="{BB962C8B-B14F-4D97-AF65-F5344CB8AC3E}">
        <p14:creationId xmlns:p14="http://schemas.microsoft.com/office/powerpoint/2010/main" val="2388260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96658" y="0"/>
            <a:ext cx="5262709" cy="6886826"/>
          </a:xfrm>
        </p:spPr>
      </p:pic>
    </p:spTree>
    <p:extLst>
      <p:ext uri="{BB962C8B-B14F-4D97-AF65-F5344CB8AC3E}">
        <p14:creationId xmlns:p14="http://schemas.microsoft.com/office/powerpoint/2010/main" val="2336412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52919" y="0"/>
            <a:ext cx="5248596" cy="6843273"/>
          </a:xfrm>
        </p:spPr>
      </p:pic>
      <p:sp>
        <p:nvSpPr>
          <p:cNvPr id="5" name="Rectangle 4"/>
          <p:cNvSpPr/>
          <p:nvPr/>
        </p:nvSpPr>
        <p:spPr>
          <a:xfrm>
            <a:off x="5977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971154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4038600"/>
            <a:ext cx="23653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3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316" name="Text Box 3"/>
          <p:cNvSpPr txBox="1">
            <a:spLocks noChangeArrowheads="1"/>
          </p:cNvSpPr>
          <p:nvPr/>
        </p:nvSpPr>
        <p:spPr bwMode="auto">
          <a:xfrm>
            <a:off x="1981200" y="1243014"/>
            <a:ext cx="822960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hangingPunct="1">
              <a:lnSpc>
                <a:spcPct val="100000"/>
              </a:lnSpc>
              <a:buClrTx/>
              <a:buFontTx/>
              <a:buNone/>
            </a:pPr>
            <a:r>
              <a:rPr lang="en-US" altLang="en-US" sz="3400">
                <a:solidFill>
                  <a:srgbClr val="CCCC00"/>
                </a:solidFill>
                <a:latin typeface="Futura" charset="0"/>
              </a:rPr>
              <a:t>Immunizations save lives</a:t>
            </a:r>
          </a:p>
        </p:txBody>
      </p:sp>
      <p:sp>
        <p:nvSpPr>
          <p:cNvPr id="13317" name="Text Box 4"/>
          <p:cNvSpPr txBox="1">
            <a:spLocks noChangeArrowheads="1"/>
          </p:cNvSpPr>
          <p:nvPr/>
        </p:nvSpPr>
        <p:spPr bwMode="auto">
          <a:xfrm>
            <a:off x="1981200" y="2133601"/>
            <a:ext cx="82296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a:spcBef>
                <a:spcPts val="638"/>
              </a:spcBef>
              <a:spcAft>
                <a:spcPts val="1425"/>
              </a:spcAft>
            </a:pPr>
            <a:r>
              <a:rPr lang="en-US" altLang="en-US" sz="2000" dirty="0">
                <a:solidFill>
                  <a:srgbClr val="000080"/>
                </a:solidFill>
                <a:latin typeface="Futura" charset="0"/>
              </a:rPr>
              <a:t>Immunizations  (vaccinations, shots) have saved the lives of more babies and children than any other medical intervention in the last 50 years. </a:t>
            </a:r>
          </a:p>
          <a:p>
            <a:pPr eaLnBrk="1">
              <a:spcBef>
                <a:spcPts val="638"/>
              </a:spcBef>
              <a:spcAft>
                <a:spcPts val="1425"/>
              </a:spcAft>
            </a:pPr>
            <a:r>
              <a:rPr lang="en-US" altLang="en-US" sz="2000" dirty="0">
                <a:solidFill>
                  <a:srgbClr val="000080"/>
                </a:solidFill>
                <a:latin typeface="Futura" charset="0"/>
              </a:rPr>
              <a:t>When you </a:t>
            </a:r>
            <a:r>
              <a:rPr lang="en-US" altLang="en-US" sz="2000" dirty="0" smtClean="0">
                <a:solidFill>
                  <a:srgbClr val="000080"/>
                </a:solidFill>
                <a:latin typeface="Futura" charset="0"/>
              </a:rPr>
              <a:t>get immunized, you are protected against </a:t>
            </a:r>
            <a:r>
              <a:rPr lang="en-US" altLang="en-US" sz="2000" dirty="0">
                <a:solidFill>
                  <a:srgbClr val="000080"/>
                </a:solidFill>
                <a:latin typeface="Futura" charset="0"/>
              </a:rPr>
              <a:t>illness and serious </a:t>
            </a:r>
            <a:r>
              <a:rPr lang="en-US" altLang="en-US" sz="2000" dirty="0" smtClean="0">
                <a:solidFill>
                  <a:srgbClr val="000080"/>
                </a:solidFill>
                <a:latin typeface="Futura" charset="0"/>
              </a:rPr>
              <a:t>harm </a:t>
            </a:r>
            <a:r>
              <a:rPr lang="en-US" altLang="en-US" sz="2000" dirty="0">
                <a:solidFill>
                  <a:srgbClr val="000080"/>
                </a:solidFill>
                <a:latin typeface="Futura" charset="0"/>
              </a:rPr>
              <a:t>such as meningitis, pneumonia, paralysis, deafness, seizures, brain damage or even death.</a:t>
            </a:r>
          </a:p>
          <a:p>
            <a:pPr eaLnBrk="1">
              <a:spcBef>
                <a:spcPts val="638"/>
              </a:spcBef>
              <a:spcAft>
                <a:spcPts val="1425"/>
              </a:spcAft>
            </a:pPr>
            <a:endParaRPr lang="en-US" altLang="en-US" sz="2000" dirty="0">
              <a:solidFill>
                <a:srgbClr val="000000"/>
              </a:solidFill>
              <a:latin typeface="Calibri" panose="020F0502020204030204" pitchFamily="34" charset="0"/>
            </a:endParaRPr>
          </a:p>
          <a:p>
            <a:pPr eaLnBrk="1">
              <a:spcBef>
                <a:spcPts val="638"/>
              </a:spcBef>
              <a:spcAft>
                <a:spcPts val="1425"/>
              </a:spcAft>
            </a:pPr>
            <a:r>
              <a:rPr lang="en-US" altLang="en-US" sz="24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20833129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339" name="Text Box 2"/>
          <p:cNvSpPr txBox="1">
            <a:spLocks noChangeArrowheads="1"/>
          </p:cNvSpPr>
          <p:nvPr/>
        </p:nvSpPr>
        <p:spPr bwMode="auto">
          <a:xfrm>
            <a:off x="1981200" y="1355725"/>
            <a:ext cx="82296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hangingPunct="1">
              <a:lnSpc>
                <a:spcPct val="100000"/>
              </a:lnSpc>
              <a:buClrTx/>
              <a:buFontTx/>
              <a:buNone/>
            </a:pPr>
            <a:r>
              <a:rPr lang="en-US" altLang="en-US" sz="3400">
                <a:solidFill>
                  <a:srgbClr val="CCCC00"/>
                </a:solidFill>
                <a:latin typeface="Futura" charset="0"/>
              </a:rPr>
              <a:t>BC’s childhood immunization program is one of the best in the world</a:t>
            </a:r>
            <a:r>
              <a:rPr lang="en-US" altLang="en-US" sz="3600">
                <a:solidFill>
                  <a:srgbClr val="CCCC00"/>
                </a:solidFill>
                <a:latin typeface="Futura" charset="0"/>
              </a:rPr>
              <a:t>. </a:t>
            </a:r>
          </a:p>
        </p:txBody>
      </p:sp>
      <p:sp>
        <p:nvSpPr>
          <p:cNvPr id="14340" name="Text Box 3"/>
          <p:cNvSpPr txBox="1">
            <a:spLocks noChangeArrowheads="1"/>
          </p:cNvSpPr>
          <p:nvPr/>
        </p:nvSpPr>
        <p:spPr bwMode="auto">
          <a:xfrm>
            <a:off x="1981200" y="1946276"/>
            <a:ext cx="82296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a:spcBef>
                <a:spcPts val="638"/>
              </a:spcBef>
              <a:spcAft>
                <a:spcPts val="1425"/>
              </a:spcAft>
            </a:pPr>
            <a:endParaRPr lang="en-US" altLang="en-US" sz="2000" dirty="0">
              <a:solidFill>
                <a:srgbClr val="000080"/>
              </a:solidFill>
              <a:latin typeface="Futura" charset="0"/>
            </a:endParaRPr>
          </a:p>
          <a:p>
            <a:pPr eaLnBrk="1">
              <a:spcBef>
                <a:spcPts val="638"/>
              </a:spcBef>
              <a:spcAft>
                <a:spcPts val="1425"/>
              </a:spcAft>
            </a:pPr>
            <a:r>
              <a:rPr lang="en-US" altLang="en-US" sz="2000" dirty="0">
                <a:solidFill>
                  <a:srgbClr val="000080"/>
                </a:solidFill>
                <a:latin typeface="Futura" charset="0"/>
              </a:rPr>
              <a:t>Free vaccines are provided to protect </a:t>
            </a:r>
            <a:r>
              <a:rPr lang="en-US" altLang="en-US" sz="2000" dirty="0" smtClean="0">
                <a:solidFill>
                  <a:srgbClr val="000080"/>
                </a:solidFill>
                <a:latin typeface="Futura" charset="0"/>
              </a:rPr>
              <a:t>you against these vaccine preventable </a:t>
            </a:r>
            <a:r>
              <a:rPr lang="en-US" altLang="en-US" sz="2000" dirty="0">
                <a:solidFill>
                  <a:srgbClr val="000080"/>
                </a:solidFill>
                <a:latin typeface="Futura" charset="0"/>
              </a:rPr>
              <a:t>diseases:</a:t>
            </a:r>
          </a:p>
          <a:p>
            <a:pPr eaLnBrk="1">
              <a:spcBef>
                <a:spcPts val="638"/>
              </a:spcBef>
              <a:spcAft>
                <a:spcPts val="1425"/>
              </a:spcAft>
            </a:pPr>
            <a:endParaRPr lang="en-US" altLang="en-US" sz="2000" dirty="0">
              <a:solidFill>
                <a:srgbClr val="000080"/>
              </a:solidFill>
              <a:latin typeface="Futura" charset="0"/>
            </a:endParaRPr>
          </a:p>
          <a:p>
            <a:pPr eaLnBrk="1">
              <a:spcBef>
                <a:spcPts val="638"/>
              </a:spcBef>
              <a:spcAft>
                <a:spcPts val="1425"/>
              </a:spcAft>
            </a:pPr>
            <a:endParaRPr lang="en-US" altLang="en-US" sz="2000" dirty="0">
              <a:solidFill>
                <a:srgbClr val="000080"/>
              </a:solidFill>
              <a:latin typeface="Futura" charset="0"/>
            </a:endParaRPr>
          </a:p>
          <a:p>
            <a:pPr eaLnBrk="1">
              <a:spcBef>
                <a:spcPts val="638"/>
              </a:spcBef>
              <a:spcAft>
                <a:spcPts val="1425"/>
              </a:spcAft>
            </a:pPr>
            <a:endParaRPr lang="en-US" altLang="en-US" sz="2000" dirty="0">
              <a:solidFill>
                <a:srgbClr val="000000"/>
              </a:solidFill>
              <a:latin typeface="Calibri" panose="020F0502020204030204" pitchFamily="34" charset="0"/>
            </a:endParaRPr>
          </a:p>
          <a:p>
            <a:pPr eaLnBrk="1">
              <a:spcBef>
                <a:spcPts val="638"/>
              </a:spcBef>
              <a:spcAft>
                <a:spcPts val="1425"/>
              </a:spcAft>
            </a:pPr>
            <a:r>
              <a:rPr lang="en-US" altLang="en-US" sz="2400" dirty="0">
                <a:solidFill>
                  <a:srgbClr val="000000"/>
                </a:solidFill>
                <a:latin typeface="Calibri" panose="020F0502020204030204" pitchFamily="34" charset="0"/>
              </a:rPr>
              <a:t> </a:t>
            </a:r>
          </a:p>
        </p:txBody>
      </p:sp>
      <p:sp>
        <p:nvSpPr>
          <p:cNvPr id="14341" name="Text Box 4"/>
          <p:cNvSpPr txBox="1">
            <a:spLocks noChangeArrowheads="1"/>
          </p:cNvSpPr>
          <p:nvPr/>
        </p:nvSpPr>
        <p:spPr bwMode="auto">
          <a:xfrm>
            <a:off x="1716088" y="3379788"/>
            <a:ext cx="2590800"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1200150" indent="-454025"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1pPr>
            <a:lvl2pPr marL="741363" indent="-282575"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2pPr>
            <a:lvl3pPr marL="1201738" indent="-344488"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3pPr>
            <a:lvl4pPr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4pPr>
            <a:lvl5pPr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9pPr>
          </a:lstStyle>
          <a:p>
            <a:pPr lvl="2" eaLnBrk="1">
              <a:spcAft>
                <a:spcPts val="1425"/>
              </a:spcAft>
              <a:buClr>
                <a:srgbClr val="CCCC00"/>
              </a:buClr>
              <a:buFont typeface="Wingdings" panose="05000000000000000000" pitchFamily="2" charset="2"/>
              <a:buChar char=""/>
            </a:pPr>
            <a:r>
              <a:rPr lang="en-US" altLang="en-US" dirty="0">
                <a:solidFill>
                  <a:srgbClr val="000080"/>
                </a:solidFill>
                <a:latin typeface="Futura" charset="0"/>
              </a:rPr>
              <a:t>Diphtheria</a:t>
            </a:r>
          </a:p>
          <a:p>
            <a:pPr lvl="2" eaLnBrk="1">
              <a:spcAft>
                <a:spcPts val="1425"/>
              </a:spcAft>
              <a:buClr>
                <a:srgbClr val="CCCC00"/>
              </a:buClr>
              <a:buFont typeface="Wingdings" panose="05000000000000000000" pitchFamily="2" charset="2"/>
              <a:buChar char=""/>
            </a:pPr>
            <a:r>
              <a:rPr lang="en-US" altLang="en-US" dirty="0">
                <a:solidFill>
                  <a:srgbClr val="000080"/>
                </a:solidFill>
                <a:latin typeface="Futura" charset="0"/>
              </a:rPr>
              <a:t>Pertussis</a:t>
            </a:r>
          </a:p>
          <a:p>
            <a:pPr lvl="2" eaLnBrk="1">
              <a:spcAft>
                <a:spcPts val="1425"/>
              </a:spcAft>
              <a:buClr>
                <a:srgbClr val="CCCC00"/>
              </a:buClr>
              <a:buFont typeface="Wingdings" panose="05000000000000000000" pitchFamily="2" charset="2"/>
              <a:buChar char=""/>
            </a:pPr>
            <a:r>
              <a:rPr lang="en-US" altLang="en-US" dirty="0">
                <a:solidFill>
                  <a:srgbClr val="000080"/>
                </a:solidFill>
                <a:latin typeface="Futura" charset="0"/>
              </a:rPr>
              <a:t>Tetanus</a:t>
            </a:r>
          </a:p>
          <a:p>
            <a:pPr lvl="2" eaLnBrk="1">
              <a:spcAft>
                <a:spcPts val="1425"/>
              </a:spcAft>
              <a:buClr>
                <a:srgbClr val="CCCC00"/>
              </a:buClr>
              <a:buFont typeface="Wingdings" panose="05000000000000000000" pitchFamily="2" charset="2"/>
              <a:buChar char=""/>
            </a:pPr>
            <a:r>
              <a:rPr lang="en-US" altLang="en-US" dirty="0">
                <a:solidFill>
                  <a:srgbClr val="000080"/>
                </a:solidFill>
                <a:latin typeface="Futura" charset="0"/>
              </a:rPr>
              <a:t>Polio </a:t>
            </a:r>
          </a:p>
          <a:p>
            <a:pPr lvl="2" eaLnBrk="1">
              <a:spcAft>
                <a:spcPts val="1425"/>
              </a:spcAft>
              <a:buClr>
                <a:srgbClr val="CCCC00"/>
              </a:buClr>
              <a:buFont typeface="Wingdings" panose="05000000000000000000" pitchFamily="2" charset="2"/>
              <a:buChar char=""/>
            </a:pPr>
            <a:r>
              <a:rPr lang="en-US" altLang="en-US" dirty="0">
                <a:solidFill>
                  <a:srgbClr val="000080"/>
                </a:solidFill>
                <a:latin typeface="Futura" charset="0"/>
              </a:rPr>
              <a:t>Influenza</a:t>
            </a:r>
          </a:p>
          <a:p>
            <a:pPr lvl="1" eaLnBrk="1">
              <a:spcAft>
                <a:spcPts val="1425"/>
              </a:spcAft>
            </a:pPr>
            <a:endParaRPr lang="en-US" altLang="en-US" dirty="0">
              <a:solidFill>
                <a:srgbClr val="000080"/>
              </a:solidFill>
            </a:endParaRPr>
          </a:p>
          <a:p>
            <a:pPr lvl="1" eaLnBrk="1">
              <a:spcBef>
                <a:spcPts val="638"/>
              </a:spcBef>
              <a:spcAft>
                <a:spcPts val="1425"/>
              </a:spcAft>
            </a:pPr>
            <a:endParaRPr lang="en-US" altLang="en-US" sz="2000" dirty="0">
              <a:solidFill>
                <a:srgbClr val="000080"/>
              </a:solidFill>
              <a:latin typeface="Futura" charset="0"/>
            </a:endParaRPr>
          </a:p>
          <a:p>
            <a:pPr eaLnBrk="1">
              <a:spcBef>
                <a:spcPts val="638"/>
              </a:spcBef>
              <a:spcAft>
                <a:spcPts val="1425"/>
              </a:spcAft>
            </a:pPr>
            <a:endParaRPr lang="en-US" altLang="en-US" sz="2400" dirty="0">
              <a:solidFill>
                <a:srgbClr val="000080"/>
              </a:solidFill>
              <a:latin typeface="Futura" charset="0"/>
            </a:endParaRPr>
          </a:p>
          <a:p>
            <a:pPr algn="ctr" eaLnBrk="1">
              <a:spcBef>
                <a:spcPts val="638"/>
              </a:spcBef>
              <a:spcAft>
                <a:spcPts val="1425"/>
              </a:spcAft>
            </a:pPr>
            <a:endParaRPr lang="en-US" altLang="en-US" sz="2400" dirty="0">
              <a:solidFill>
                <a:srgbClr val="000080"/>
              </a:solidFill>
              <a:latin typeface="Futura" charset="0"/>
            </a:endParaRPr>
          </a:p>
          <a:p>
            <a:pPr algn="ctr" eaLnBrk="1">
              <a:spcBef>
                <a:spcPts val="638"/>
              </a:spcBef>
              <a:spcAft>
                <a:spcPts val="1425"/>
              </a:spcAft>
            </a:pPr>
            <a:endParaRPr lang="en-US" altLang="en-US" sz="2400" dirty="0">
              <a:solidFill>
                <a:srgbClr val="000080"/>
              </a:solidFill>
              <a:latin typeface="Futura" charset="0"/>
            </a:endParaRPr>
          </a:p>
        </p:txBody>
      </p:sp>
      <p:sp>
        <p:nvSpPr>
          <p:cNvPr id="14342" name="Text Box 5"/>
          <p:cNvSpPr txBox="1">
            <a:spLocks noChangeArrowheads="1"/>
          </p:cNvSpPr>
          <p:nvPr/>
        </p:nvSpPr>
        <p:spPr bwMode="auto">
          <a:xfrm>
            <a:off x="3429000" y="3379788"/>
            <a:ext cx="4267200"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1200150" indent="-454025"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1pPr>
            <a:lvl2pPr marL="1200150" indent="-454025"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2pPr>
            <a:lvl3pPr marL="1201738" indent="-344488"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3pPr>
            <a:lvl4pPr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4pPr>
            <a:lvl5pPr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9pPr>
          </a:lstStyle>
          <a:p>
            <a:pPr lvl="2" eaLnBrk="1">
              <a:spcAft>
                <a:spcPts val="1425"/>
              </a:spcAft>
              <a:buClr>
                <a:srgbClr val="CCCC00"/>
              </a:buClr>
              <a:buFont typeface="Wingdings" panose="05000000000000000000" pitchFamily="2" charset="2"/>
              <a:buChar char=""/>
            </a:pPr>
            <a:r>
              <a:rPr lang="en-US" altLang="en-US">
                <a:solidFill>
                  <a:srgbClr val="000080"/>
                </a:solidFill>
                <a:latin typeface="Futura" charset="0"/>
              </a:rPr>
              <a:t>Rotavirus</a:t>
            </a:r>
          </a:p>
          <a:p>
            <a:pPr lvl="2" eaLnBrk="1">
              <a:spcAft>
                <a:spcPts val="1425"/>
              </a:spcAft>
              <a:buClr>
                <a:srgbClr val="CCCC00"/>
              </a:buClr>
              <a:buFont typeface="Wingdings" panose="05000000000000000000" pitchFamily="2" charset="2"/>
              <a:buChar char=""/>
            </a:pPr>
            <a:r>
              <a:rPr lang="en-US" altLang="en-US">
                <a:solidFill>
                  <a:srgbClr val="000080"/>
                </a:solidFill>
                <a:latin typeface="Futura" charset="0"/>
              </a:rPr>
              <a:t>Hepatitis B</a:t>
            </a:r>
          </a:p>
          <a:p>
            <a:pPr lvl="2" eaLnBrk="1">
              <a:spcAft>
                <a:spcPts val="1425"/>
              </a:spcAft>
              <a:buClr>
                <a:srgbClr val="CCCC00"/>
              </a:buClr>
              <a:buFont typeface="Wingdings" panose="05000000000000000000" pitchFamily="2" charset="2"/>
              <a:buChar char=""/>
            </a:pPr>
            <a:r>
              <a:rPr lang="en-US" altLang="en-US">
                <a:solidFill>
                  <a:srgbClr val="000080"/>
                </a:solidFill>
                <a:latin typeface="Futura" charset="0"/>
              </a:rPr>
              <a:t>Measles</a:t>
            </a:r>
          </a:p>
          <a:p>
            <a:pPr lvl="2" eaLnBrk="1">
              <a:spcAft>
                <a:spcPts val="1425"/>
              </a:spcAft>
              <a:buClr>
                <a:srgbClr val="CCCC00"/>
              </a:buClr>
              <a:buFont typeface="Wingdings" panose="05000000000000000000" pitchFamily="2" charset="2"/>
              <a:buChar char=""/>
            </a:pPr>
            <a:r>
              <a:rPr lang="en-US" altLang="en-US">
                <a:solidFill>
                  <a:srgbClr val="000080"/>
                </a:solidFill>
                <a:latin typeface="Futura" charset="0"/>
              </a:rPr>
              <a:t>Mumps</a:t>
            </a:r>
          </a:p>
          <a:p>
            <a:pPr lvl="2" eaLnBrk="1">
              <a:spcAft>
                <a:spcPts val="1425"/>
              </a:spcAft>
              <a:buClr>
                <a:srgbClr val="CCCC00"/>
              </a:buClr>
              <a:buFont typeface="Wingdings" panose="05000000000000000000" pitchFamily="2" charset="2"/>
              <a:buChar char=""/>
            </a:pPr>
            <a:r>
              <a:rPr lang="en-US" altLang="en-US">
                <a:solidFill>
                  <a:srgbClr val="000080"/>
                </a:solidFill>
                <a:latin typeface="Futura" charset="0"/>
              </a:rPr>
              <a:t>Rubella</a:t>
            </a:r>
          </a:p>
          <a:p>
            <a:pPr lvl="1" eaLnBrk="1">
              <a:spcBef>
                <a:spcPts val="638"/>
              </a:spcBef>
              <a:spcAft>
                <a:spcPts val="1425"/>
              </a:spcAft>
            </a:pPr>
            <a:endParaRPr lang="en-US" altLang="en-US" sz="2000">
              <a:solidFill>
                <a:srgbClr val="000080"/>
              </a:solidFill>
              <a:latin typeface="Futura" charset="0"/>
            </a:endParaRPr>
          </a:p>
          <a:p>
            <a:pPr eaLnBrk="1">
              <a:spcBef>
                <a:spcPts val="638"/>
              </a:spcBef>
              <a:spcAft>
                <a:spcPts val="1425"/>
              </a:spcAft>
            </a:pPr>
            <a:endParaRPr lang="en-US" altLang="en-US" sz="2400">
              <a:solidFill>
                <a:srgbClr val="000080"/>
              </a:solidFill>
              <a:latin typeface="Futura" charset="0"/>
            </a:endParaRPr>
          </a:p>
          <a:p>
            <a:pPr algn="ctr" eaLnBrk="1">
              <a:spcBef>
                <a:spcPts val="638"/>
              </a:spcBef>
              <a:spcAft>
                <a:spcPts val="1425"/>
              </a:spcAft>
            </a:pPr>
            <a:endParaRPr lang="en-US" altLang="en-US" sz="2400">
              <a:solidFill>
                <a:srgbClr val="000080"/>
              </a:solidFill>
              <a:latin typeface="Futura" charset="0"/>
            </a:endParaRPr>
          </a:p>
          <a:p>
            <a:pPr algn="ctr" eaLnBrk="1">
              <a:spcBef>
                <a:spcPts val="638"/>
              </a:spcBef>
              <a:spcAft>
                <a:spcPts val="1425"/>
              </a:spcAft>
            </a:pPr>
            <a:endParaRPr lang="en-US" altLang="en-US" sz="2400">
              <a:solidFill>
                <a:srgbClr val="000080"/>
              </a:solidFill>
              <a:latin typeface="Futura" charset="0"/>
            </a:endParaRPr>
          </a:p>
        </p:txBody>
      </p:sp>
      <p:sp>
        <p:nvSpPr>
          <p:cNvPr id="14343" name="Text Box 6"/>
          <p:cNvSpPr txBox="1">
            <a:spLocks noChangeArrowheads="1"/>
          </p:cNvSpPr>
          <p:nvPr/>
        </p:nvSpPr>
        <p:spPr bwMode="auto">
          <a:xfrm>
            <a:off x="5105400" y="3379788"/>
            <a:ext cx="5181600"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1200150" indent="-454025"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1pPr>
            <a:lvl2pPr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2pPr>
            <a:lvl3pPr marL="1201738" indent="-344488"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3pPr>
            <a:lvl4pPr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4pPr>
            <a:lvl5pPr eaLnBrk="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201738" algn="l"/>
                <a:tab pos="1658938" algn="l"/>
                <a:tab pos="2116138" algn="l"/>
                <a:tab pos="2573338" algn="l"/>
                <a:tab pos="3030538" algn="l"/>
                <a:tab pos="3487738" algn="l"/>
                <a:tab pos="3944938" algn="l"/>
                <a:tab pos="4402138" algn="l"/>
                <a:tab pos="4859338" algn="l"/>
                <a:tab pos="5316538" algn="l"/>
                <a:tab pos="5773738" algn="l"/>
                <a:tab pos="6230938" algn="l"/>
                <a:tab pos="6688138" algn="l"/>
                <a:tab pos="7145338" algn="l"/>
                <a:tab pos="7602538" algn="l"/>
                <a:tab pos="8059738" algn="l"/>
                <a:tab pos="8516938" algn="l"/>
                <a:tab pos="8974138" algn="l"/>
                <a:tab pos="9431338" algn="l"/>
                <a:tab pos="9888538" algn="l"/>
                <a:tab pos="10345738" algn="l"/>
              </a:tabLst>
              <a:defRPr>
                <a:solidFill>
                  <a:schemeClr val="bg1"/>
                </a:solidFill>
                <a:latin typeface="Arial" panose="020B0604020202020204" pitchFamily="34" charset="0"/>
                <a:ea typeface="SimSun" panose="02010600030101010101" pitchFamily="2" charset="-122"/>
              </a:defRPr>
            </a:lvl9pPr>
          </a:lstStyle>
          <a:p>
            <a:pPr lvl="2" eaLnBrk="1">
              <a:spcAft>
                <a:spcPts val="1425"/>
              </a:spcAft>
              <a:buClr>
                <a:srgbClr val="CCCC00"/>
              </a:buClr>
              <a:buFont typeface="Wingdings" panose="05000000000000000000" pitchFamily="2" charset="2"/>
              <a:buChar char=""/>
            </a:pPr>
            <a:r>
              <a:rPr lang="en-US" altLang="en-US" i="1">
                <a:solidFill>
                  <a:srgbClr val="000080"/>
                </a:solidFill>
                <a:latin typeface="Futura" charset="0"/>
              </a:rPr>
              <a:t>Haemophilus influenzae </a:t>
            </a:r>
            <a:r>
              <a:rPr lang="en-US" altLang="en-US">
                <a:solidFill>
                  <a:srgbClr val="000080"/>
                </a:solidFill>
                <a:latin typeface="Futura" charset="0"/>
              </a:rPr>
              <a:t>type B</a:t>
            </a:r>
          </a:p>
          <a:p>
            <a:pPr lvl="2" eaLnBrk="1">
              <a:spcAft>
                <a:spcPts val="1425"/>
              </a:spcAft>
              <a:buClr>
                <a:srgbClr val="CCCC00"/>
              </a:buClr>
              <a:buFont typeface="Wingdings" panose="05000000000000000000" pitchFamily="2" charset="2"/>
              <a:buChar char=""/>
            </a:pPr>
            <a:r>
              <a:rPr lang="en-US" altLang="en-US">
                <a:solidFill>
                  <a:srgbClr val="000080"/>
                </a:solidFill>
                <a:latin typeface="Futura" charset="0"/>
              </a:rPr>
              <a:t>Meningococcal disease</a:t>
            </a:r>
          </a:p>
          <a:p>
            <a:pPr lvl="2" eaLnBrk="1">
              <a:spcAft>
                <a:spcPts val="1425"/>
              </a:spcAft>
              <a:buClr>
                <a:srgbClr val="CCCC00"/>
              </a:buClr>
              <a:buFont typeface="Wingdings" panose="05000000000000000000" pitchFamily="2" charset="2"/>
              <a:buChar char=""/>
            </a:pPr>
            <a:r>
              <a:rPr lang="en-US" altLang="en-US">
                <a:solidFill>
                  <a:srgbClr val="000080"/>
                </a:solidFill>
                <a:latin typeface="Futura" charset="0"/>
              </a:rPr>
              <a:t>Pneumococcal disease</a:t>
            </a:r>
          </a:p>
          <a:p>
            <a:pPr lvl="2" eaLnBrk="1">
              <a:spcAft>
                <a:spcPts val="1425"/>
              </a:spcAft>
              <a:buClr>
                <a:srgbClr val="CCCC00"/>
              </a:buClr>
              <a:buFont typeface="Wingdings" panose="05000000000000000000" pitchFamily="2" charset="2"/>
              <a:buChar char=""/>
            </a:pPr>
            <a:r>
              <a:rPr lang="en-US" altLang="en-US">
                <a:solidFill>
                  <a:srgbClr val="000080"/>
                </a:solidFill>
                <a:latin typeface="Futura" charset="0"/>
              </a:rPr>
              <a:t>Varicella</a:t>
            </a:r>
            <a:endParaRPr lang="en-US" altLang="en-US" sz="2000">
              <a:solidFill>
                <a:srgbClr val="000080"/>
              </a:solidFill>
              <a:latin typeface="Futura" charset="0"/>
            </a:endParaRPr>
          </a:p>
          <a:p>
            <a:pPr eaLnBrk="1">
              <a:spcBef>
                <a:spcPts val="638"/>
              </a:spcBef>
              <a:spcAft>
                <a:spcPts val="1425"/>
              </a:spcAft>
            </a:pPr>
            <a:endParaRPr lang="en-US" altLang="en-US" sz="2400">
              <a:solidFill>
                <a:srgbClr val="000080"/>
              </a:solidFill>
              <a:latin typeface="Futura" charset="0"/>
            </a:endParaRPr>
          </a:p>
          <a:p>
            <a:pPr algn="ctr" eaLnBrk="1">
              <a:spcBef>
                <a:spcPts val="638"/>
              </a:spcBef>
              <a:spcAft>
                <a:spcPts val="1425"/>
              </a:spcAft>
            </a:pPr>
            <a:endParaRPr lang="en-US" altLang="en-US" sz="2400">
              <a:solidFill>
                <a:srgbClr val="000080"/>
              </a:solidFill>
              <a:latin typeface="Futura" charset="0"/>
            </a:endParaRPr>
          </a:p>
          <a:p>
            <a:pPr algn="ctr" eaLnBrk="1">
              <a:spcBef>
                <a:spcPts val="638"/>
              </a:spcBef>
              <a:spcAft>
                <a:spcPts val="1425"/>
              </a:spcAft>
            </a:pPr>
            <a:r>
              <a:rPr lang="en-US" altLang="en-US" sz="2400">
                <a:solidFill>
                  <a:srgbClr val="000080"/>
                </a:solidFill>
                <a:latin typeface="Futura" charset="0"/>
              </a:rPr>
              <a:t> </a:t>
            </a:r>
          </a:p>
        </p:txBody>
      </p:sp>
    </p:spTree>
    <p:extLst>
      <p:ext uri="{BB962C8B-B14F-4D97-AF65-F5344CB8AC3E}">
        <p14:creationId xmlns:p14="http://schemas.microsoft.com/office/powerpoint/2010/main" val="13264492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6" name="Picture 4" descr="https://www.cdc.gov/vaccines/parents/infographics/images/vpd-diphtheria.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51582" y="0"/>
            <a:ext cx="59305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815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s://www.cdc.gov/vaccines/parents/infographics/images/vpd-hep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480" y="0"/>
            <a:ext cx="59301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698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https://www.cdc.gov/vaccines/parents/infographics/images/vpd-hep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03" y="0"/>
            <a:ext cx="6353175" cy="73533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lated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37427" y="220637"/>
            <a:ext cx="5654040" cy="2940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127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s://www.snopes.com/tachyon/2018/06/smallpox-reddit.jpg?resize=600,38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0"/>
            <a:ext cx="10020356" cy="63462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199" y="6346226"/>
            <a:ext cx="10660811" cy="369332"/>
          </a:xfrm>
          <a:prstGeom prst="rect">
            <a:avLst/>
          </a:prstGeom>
          <a:noFill/>
        </p:spPr>
        <p:txBody>
          <a:bodyPr wrap="square" rtlCol="0">
            <a:spAutoFit/>
          </a:bodyPr>
          <a:lstStyle/>
          <a:p>
            <a:r>
              <a:rPr lang="en-US" dirty="0">
                <a:hlinkClick r:id="rId3"/>
              </a:rPr>
              <a:t>These two boys had been exposed to the same smallpox source. One had been vaccinated, the other hadn’t</a:t>
            </a:r>
            <a:r>
              <a:rPr lang="en-US" dirty="0" smtClean="0"/>
              <a:t>.</a:t>
            </a:r>
            <a:endParaRPr lang="en-US" dirty="0"/>
          </a:p>
        </p:txBody>
      </p:sp>
    </p:spTree>
    <p:extLst>
      <p:ext uri="{BB962C8B-B14F-4D97-AF65-F5344CB8AC3E}">
        <p14:creationId xmlns:p14="http://schemas.microsoft.com/office/powerpoint/2010/main" val="3075379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s://www.cdc.gov/vaccines/parents/infographics/images/vpd-rotaviru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08262" y="0"/>
            <a:ext cx="59301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57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s://www.cdc.gov/vaccines/parents/infographics/images/vpd-tetanu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8026" y="0"/>
            <a:ext cx="5970648" cy="6904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091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5351520" y="1277620"/>
            <a:ext cx="6384395" cy="4372682"/>
          </a:xfrm>
          <a:prstGeom prst="rect">
            <a:avLst/>
          </a:prstGeom>
        </p:spPr>
      </p:pic>
      <p:pic>
        <p:nvPicPr>
          <p:cNvPr id="4" name="Picture 3"/>
          <p:cNvPicPr>
            <a:picLocks noChangeAspect="1"/>
          </p:cNvPicPr>
          <p:nvPr/>
        </p:nvPicPr>
        <p:blipFill>
          <a:blip r:embed="rId3"/>
          <a:stretch>
            <a:fillRect/>
          </a:stretch>
        </p:blipFill>
        <p:spPr>
          <a:xfrm>
            <a:off x="695923" y="155275"/>
            <a:ext cx="4526472" cy="6533147"/>
          </a:xfrm>
          <a:prstGeom prst="rect">
            <a:avLst/>
          </a:prstGeom>
        </p:spPr>
      </p:pic>
    </p:spTree>
    <p:extLst>
      <p:ext uri="{BB962C8B-B14F-4D97-AF65-F5344CB8AC3E}">
        <p14:creationId xmlns:p14="http://schemas.microsoft.com/office/powerpoint/2010/main" val="2125978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s://www.cdc.gov/vaccines/parents/infographics/images/vpd-poli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30619" cy="68585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pbs.twimg.com/media/B87tRzrCcAAnIN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7739" y="86264"/>
            <a:ext cx="4957126" cy="36352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pol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8219" y="3651444"/>
            <a:ext cx="4276126" cy="32070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557154" y="3210096"/>
            <a:ext cx="4907711" cy="646331"/>
          </a:xfrm>
          <a:prstGeom prst="rect">
            <a:avLst/>
          </a:prstGeom>
          <a:solidFill>
            <a:schemeClr val="bg1"/>
          </a:solidFill>
        </p:spPr>
        <p:txBody>
          <a:bodyPr wrap="square">
            <a:spAutoFit/>
          </a:bodyPr>
          <a:lstStyle/>
          <a:p>
            <a:r>
              <a:rPr lang="en-US" dirty="0">
                <a:solidFill>
                  <a:srgbClr val="14171A"/>
                </a:solidFill>
                <a:latin typeface="Segoe UI" panose="020B0502040204020203" pitchFamily="34" charset="0"/>
              </a:rPr>
              <a:t>This is </a:t>
            </a:r>
            <a:r>
              <a:rPr lang="en-US" dirty="0" smtClean="0">
                <a:solidFill>
                  <a:srgbClr val="14171A"/>
                </a:solidFill>
                <a:latin typeface="Segoe UI" panose="020B0502040204020203" pitchFamily="34" charset="0"/>
              </a:rPr>
              <a:t>what polio </a:t>
            </a:r>
            <a:r>
              <a:rPr lang="en-US" dirty="0">
                <a:solidFill>
                  <a:srgbClr val="14171A"/>
                </a:solidFill>
                <a:latin typeface="Segoe UI" panose="020B0502040204020203" pitchFamily="34" charset="0"/>
              </a:rPr>
              <a:t>looks like. You've never seen it because we </a:t>
            </a:r>
            <a:r>
              <a:rPr lang="en-US" dirty="0">
                <a:solidFill>
                  <a:srgbClr val="1B95E0"/>
                </a:solidFill>
                <a:latin typeface="Segoe UI" panose="020B0502040204020203" pitchFamily="34" charset="0"/>
                <a:hlinkClick r:id="rId5"/>
              </a:rPr>
              <a:t>#vaccinate</a:t>
            </a:r>
            <a:r>
              <a:rPr lang="en-US" dirty="0">
                <a:solidFill>
                  <a:srgbClr val="14171A"/>
                </a:solidFill>
                <a:latin typeface="Segoe UI" panose="020B0502040204020203" pitchFamily="34" charset="0"/>
              </a:rPr>
              <a:t> against it.</a:t>
            </a:r>
            <a:endParaRPr lang="en-US" dirty="0"/>
          </a:p>
        </p:txBody>
      </p:sp>
    </p:spTree>
    <p:extLst>
      <p:ext uri="{BB962C8B-B14F-4D97-AF65-F5344CB8AC3E}">
        <p14:creationId xmlns:p14="http://schemas.microsoft.com/office/powerpoint/2010/main" val="1148091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26" y="-126581"/>
            <a:ext cx="10515600" cy="1325563"/>
          </a:xfrm>
        </p:spPr>
        <p:txBody>
          <a:bodyPr/>
          <a:lstStyle/>
          <a:p>
            <a:pPr algn="ctr"/>
            <a:r>
              <a:rPr lang="en-US" dirty="0" smtClean="0"/>
              <a:t>How Do Vaccines Work?</a:t>
            </a:r>
            <a:endParaRPr lang="en-US" dirty="0"/>
          </a:p>
        </p:txBody>
      </p:sp>
      <p:pic>
        <p:nvPicPr>
          <p:cNvPr id="4" name="rb7TVW77ZCs"/>
          <p:cNvPicPr>
            <a:picLocks noGrp="1" noRot="1" noChangeAspect="1"/>
          </p:cNvPicPr>
          <p:nvPr>
            <p:ph idx="1"/>
            <a:videoFile r:link="rId1"/>
          </p:nvPr>
        </p:nvPicPr>
        <p:blipFill>
          <a:blip r:embed="rId3"/>
          <a:stretch>
            <a:fillRect/>
          </a:stretch>
        </p:blipFill>
        <p:spPr>
          <a:xfrm>
            <a:off x="381000" y="895260"/>
            <a:ext cx="10600426" cy="5962740"/>
          </a:xfrm>
          <a:prstGeom prst="rect">
            <a:avLst/>
          </a:prstGeom>
        </p:spPr>
      </p:pic>
    </p:spTree>
    <p:extLst>
      <p:ext uri="{BB962C8B-B14F-4D97-AF65-F5344CB8AC3E}">
        <p14:creationId xmlns:p14="http://schemas.microsoft.com/office/powerpoint/2010/main" val="22482568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Do vaccines work?</a:t>
            </a:r>
          </a:p>
        </p:txBody>
      </p:sp>
      <p:sp>
        <p:nvSpPr>
          <p:cNvPr id="3" name="Content Placeholder 2"/>
          <p:cNvSpPr>
            <a:spLocks noGrp="1"/>
          </p:cNvSpPr>
          <p:nvPr>
            <p:ph idx="1"/>
          </p:nvPr>
        </p:nvSpPr>
        <p:spPr>
          <a:xfrm>
            <a:off x="838200" y="1825624"/>
            <a:ext cx="10515600" cy="4954737"/>
          </a:xfrm>
        </p:spPr>
        <p:txBody>
          <a:bodyPr/>
          <a:lstStyle/>
          <a:p>
            <a:pPr marL="0" indent="0">
              <a:buNone/>
            </a:pPr>
            <a:r>
              <a:rPr lang="en-US" dirty="0" smtClean="0"/>
              <a:t>Think </a:t>
            </a:r>
            <a:r>
              <a:rPr lang="en-US" dirty="0"/>
              <a:t>about it: As the 2014 Ebola outbreak raged in West Africa, no vaccine was available, so thousands of people became very sick and more than 9,000 died. </a:t>
            </a:r>
            <a:endParaRPr lang="en-US" dirty="0" smtClean="0"/>
          </a:p>
          <a:p>
            <a:pPr marL="0" indent="0">
              <a:buNone/>
            </a:pPr>
            <a:r>
              <a:rPr lang="en-US" dirty="0" smtClean="0"/>
              <a:t>In </a:t>
            </a:r>
            <a:r>
              <a:rPr lang="en-US" dirty="0"/>
              <a:t>the case of measles, in the decade before 1963 when a vaccine became available, nearly all children got measles by the time they were 15. Up to 4 million people in the United States were infected each year, 400-500 people died, 48,000 were hospitalized, and 4,000 suffered encephalitis, or swelling of the brain. </a:t>
            </a:r>
            <a:endParaRPr lang="en-US" dirty="0" smtClean="0"/>
          </a:p>
          <a:p>
            <a:pPr marL="0" indent="0">
              <a:buNone/>
            </a:pPr>
            <a:r>
              <a:rPr lang="en-US" dirty="0" smtClean="0"/>
              <a:t>Now</a:t>
            </a:r>
            <a:r>
              <a:rPr lang="en-US" dirty="0"/>
              <a:t>, two doses of measles vaccine are about 97 percent effective at preventing measles if someone is exposed to the virus. Vaccines work!</a:t>
            </a:r>
            <a:endParaRPr lang="en-US" dirty="0"/>
          </a:p>
        </p:txBody>
      </p:sp>
    </p:spTree>
    <p:extLst>
      <p:ext uri="{BB962C8B-B14F-4D97-AF65-F5344CB8AC3E}">
        <p14:creationId xmlns:p14="http://schemas.microsoft.com/office/powerpoint/2010/main" val="11046147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7215"/>
            <a:ext cx="10515600" cy="1325563"/>
          </a:xfrm>
        </p:spPr>
        <p:txBody>
          <a:bodyPr/>
          <a:lstStyle/>
          <a:p>
            <a:pPr algn="ctr"/>
            <a:r>
              <a:rPr lang="en-US" dirty="0"/>
              <a:t>Myths &amp; Facts</a:t>
            </a:r>
            <a:br>
              <a:rPr lang="en-US" dirty="0"/>
            </a:br>
            <a:endParaRPr lang="en-US" dirty="0"/>
          </a:p>
        </p:txBody>
      </p:sp>
      <p:sp>
        <p:nvSpPr>
          <p:cNvPr id="4" name="Subtitle 2"/>
          <p:cNvSpPr>
            <a:spLocks noGrp="1"/>
          </p:cNvSpPr>
          <p:nvPr>
            <p:ph idx="1"/>
          </p:nvPr>
        </p:nvSpPr>
        <p:spPr/>
        <p:txBody>
          <a:bodyPr/>
          <a:lstStyle/>
          <a:p>
            <a:endParaRPr lang="en-US" dirty="0"/>
          </a:p>
        </p:txBody>
      </p:sp>
      <p:pic>
        <p:nvPicPr>
          <p:cNvPr id="4100" name="Picture 4" descr="Gambling: the Myths and the Fa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118" y="2062764"/>
            <a:ext cx="5710387" cy="429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526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4977" y="1042209"/>
            <a:ext cx="3302480" cy="1325563"/>
          </a:xfrm>
        </p:spPr>
        <p:txBody>
          <a:bodyPr/>
          <a:lstStyle/>
          <a:p>
            <a:r>
              <a:rPr lang="en-US" dirty="0" smtClean="0"/>
              <a:t>Myth!</a:t>
            </a:r>
            <a:endParaRPr lang="en-US" dirty="0"/>
          </a:p>
        </p:txBody>
      </p:sp>
      <p:sp>
        <p:nvSpPr>
          <p:cNvPr id="3" name="Content Placeholder 2"/>
          <p:cNvSpPr>
            <a:spLocks noGrp="1"/>
          </p:cNvSpPr>
          <p:nvPr>
            <p:ph idx="1"/>
          </p:nvPr>
        </p:nvSpPr>
        <p:spPr>
          <a:xfrm>
            <a:off x="1151626" y="833588"/>
            <a:ext cx="10629181" cy="796804"/>
          </a:xfrm>
        </p:spPr>
        <p:txBody>
          <a:bodyPr/>
          <a:lstStyle/>
          <a:p>
            <a:pPr marL="0" indent="0">
              <a:buNone/>
            </a:pPr>
            <a:r>
              <a:rPr lang="en-US" b="1" dirty="0"/>
              <a:t>Most diseases </a:t>
            </a:r>
            <a:r>
              <a:rPr lang="en-US" b="1" dirty="0" smtClean="0"/>
              <a:t>that we are vaccinated against are not </a:t>
            </a:r>
            <a:r>
              <a:rPr lang="en-US" b="1" dirty="0"/>
              <a:t>serious.</a:t>
            </a:r>
          </a:p>
          <a:p>
            <a:endParaRPr lang="en-US" dirty="0"/>
          </a:p>
        </p:txBody>
      </p:sp>
      <p:sp>
        <p:nvSpPr>
          <p:cNvPr id="4" name="Content Placeholder 2"/>
          <p:cNvSpPr txBox="1">
            <a:spLocks/>
          </p:cNvSpPr>
          <p:nvPr/>
        </p:nvSpPr>
        <p:spPr>
          <a:xfrm>
            <a:off x="781409" y="2253081"/>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t>FACTS</a:t>
            </a:r>
            <a:r>
              <a:rPr lang="en-US" dirty="0" smtClean="0"/>
              <a:t>: </a:t>
            </a:r>
            <a:r>
              <a:rPr lang="en-US" dirty="0"/>
              <a:t>All of the diseases that children are vaccinated against are serious. They can all cause serious illness, complications and death, even with the best medical care. Many of these diseases also have no cure.</a:t>
            </a:r>
          </a:p>
          <a:p>
            <a:r>
              <a:rPr lang="en-US" u="sng" dirty="0">
                <a:hlinkClick r:id="rId2"/>
              </a:rPr>
              <a:t>Measles</a:t>
            </a:r>
            <a:r>
              <a:rPr lang="en-US" dirty="0"/>
              <a:t> outbreaks still happen. Complications occur in about 10% of cases. For every 1,000 cases of measles, 1 or 2 of those people will die.</a:t>
            </a:r>
          </a:p>
          <a:p>
            <a:r>
              <a:rPr lang="en-US" u="sng" dirty="0">
                <a:hlinkClick r:id="rId3"/>
              </a:rPr>
              <a:t>Pertussis (“whooping cough”)</a:t>
            </a:r>
            <a:r>
              <a:rPr lang="en-US" dirty="0"/>
              <a:t> kills between 1 and 4 babies in Canada every year. About 1 in 400 babies who survive pertussis has permanent brain damage.</a:t>
            </a:r>
          </a:p>
          <a:p>
            <a:r>
              <a:rPr lang="en-US" u="sng" dirty="0">
                <a:hlinkClick r:id="rId4"/>
              </a:rPr>
              <a:t>Tetanus</a:t>
            </a:r>
            <a:r>
              <a:rPr lang="en-US" dirty="0"/>
              <a:t> kills 10% or more of its victims. </a:t>
            </a:r>
          </a:p>
          <a:p>
            <a:pPr marL="0" indent="0">
              <a:buNone/>
            </a:pPr>
            <a:endParaRPr lang="en-US" dirty="0"/>
          </a:p>
        </p:txBody>
      </p:sp>
    </p:spTree>
    <p:extLst>
      <p:ext uri="{BB962C8B-B14F-4D97-AF65-F5344CB8AC3E}">
        <p14:creationId xmlns:p14="http://schemas.microsoft.com/office/powerpoint/2010/main" val="253454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4619" y="436773"/>
            <a:ext cx="10629181" cy="1210872"/>
          </a:xfrm>
        </p:spPr>
        <p:txBody>
          <a:bodyPr/>
          <a:lstStyle/>
          <a:p>
            <a:pPr marL="0" indent="0">
              <a:buNone/>
            </a:pPr>
            <a:r>
              <a:rPr lang="en-US" b="1" dirty="0" smtClean="0"/>
              <a:t>We </a:t>
            </a:r>
            <a:r>
              <a:rPr lang="en-US" b="1" dirty="0" smtClean="0"/>
              <a:t>don’t </a:t>
            </a:r>
            <a:r>
              <a:rPr lang="en-US" b="1" dirty="0"/>
              <a:t>need vaccines because no one gets these diseases anymore.</a:t>
            </a:r>
          </a:p>
          <a:p>
            <a:endParaRPr lang="en-US" dirty="0"/>
          </a:p>
        </p:txBody>
      </p:sp>
      <p:sp>
        <p:nvSpPr>
          <p:cNvPr id="4" name="Content Placeholder 2"/>
          <p:cNvSpPr txBox="1">
            <a:spLocks/>
          </p:cNvSpPr>
          <p:nvPr/>
        </p:nvSpPr>
        <p:spPr>
          <a:xfrm>
            <a:off x="781409" y="225308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FACT</a:t>
            </a:r>
            <a:r>
              <a:rPr lang="en-US" dirty="0"/>
              <a:t>: These diseases still exist, even if they are rare. Thanks to vaccine programs, all vaccine-preventable diseases have declined in Canada. But when immunization rates drop, these diseases can come back.</a:t>
            </a:r>
          </a:p>
          <a:p>
            <a:r>
              <a:rPr lang="en-US" dirty="0"/>
              <a:t>Many of the vaccine-preventable diseases that are uncommon in Canada still occur in other parts of the world. With travel and immigration, there is a real risk of these diseases being brought into Canada. Any child who is not vaccinated is at risk when infections are “imported”.</a:t>
            </a:r>
          </a:p>
        </p:txBody>
      </p:sp>
      <p:sp>
        <p:nvSpPr>
          <p:cNvPr id="6" name="Title 1"/>
          <p:cNvSpPr txBox="1">
            <a:spLocks/>
          </p:cNvSpPr>
          <p:nvPr/>
        </p:nvSpPr>
        <p:spPr>
          <a:xfrm>
            <a:off x="4814977" y="1042209"/>
            <a:ext cx="33024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Myth!</a:t>
            </a:r>
            <a:endParaRPr lang="en-US" dirty="0"/>
          </a:p>
        </p:txBody>
      </p:sp>
    </p:spTree>
    <p:extLst>
      <p:ext uri="{BB962C8B-B14F-4D97-AF65-F5344CB8AC3E}">
        <p14:creationId xmlns:p14="http://schemas.microsoft.com/office/powerpoint/2010/main" val="3879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2819" y="436773"/>
            <a:ext cx="10629181" cy="1210872"/>
          </a:xfrm>
        </p:spPr>
        <p:txBody>
          <a:bodyPr/>
          <a:lstStyle/>
          <a:p>
            <a:pPr marL="0" indent="0">
              <a:buNone/>
            </a:pPr>
            <a:r>
              <a:rPr lang="en-US" b="1" dirty="0"/>
              <a:t>If so many other people are vaccinated, </a:t>
            </a:r>
            <a:r>
              <a:rPr lang="en-US" b="1" dirty="0" smtClean="0"/>
              <a:t>I don’t </a:t>
            </a:r>
            <a:r>
              <a:rPr lang="en-US" b="1" dirty="0"/>
              <a:t>need vaccines.</a:t>
            </a:r>
          </a:p>
          <a:p>
            <a:endParaRPr lang="en-US" dirty="0"/>
          </a:p>
        </p:txBody>
      </p:sp>
      <p:sp>
        <p:nvSpPr>
          <p:cNvPr id="4" name="Content Placeholder 2"/>
          <p:cNvSpPr txBox="1">
            <a:spLocks/>
          </p:cNvSpPr>
          <p:nvPr/>
        </p:nvSpPr>
        <p:spPr>
          <a:xfrm>
            <a:off x="843951" y="225308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FACT:</a:t>
            </a:r>
            <a:r>
              <a:rPr lang="en-US" dirty="0"/>
              <a:t> Yes, they do. Relying on actions of other parents to protect your unvaccinated </a:t>
            </a:r>
            <a:r>
              <a:rPr lang="en-US" dirty="0" smtClean="0"/>
              <a:t>behind </a:t>
            </a:r>
            <a:r>
              <a:rPr lang="en-US" dirty="0"/>
              <a:t>only works if everyone else is vaccinated. If many parents take this attitude, fewer children will be immunized and diseases will start to spread quickly.</a:t>
            </a:r>
            <a:br>
              <a:rPr lang="en-US" dirty="0"/>
            </a:br>
            <a:r>
              <a:rPr lang="en-US" dirty="0"/>
              <a:t/>
            </a:r>
            <a:br>
              <a:rPr lang="en-US" dirty="0"/>
            </a:br>
            <a:r>
              <a:rPr lang="en-US" dirty="0"/>
              <a:t>And when it comes to tetanus, whether other people are vaccinated makes no difference to your </a:t>
            </a:r>
            <a:r>
              <a:rPr lang="en-US" dirty="0" smtClean="0"/>
              <a:t>safety</a:t>
            </a:r>
            <a:r>
              <a:rPr lang="en-US" dirty="0"/>
              <a:t>. Tetanus is caused when bacteria from the soil get into a wound.</a:t>
            </a:r>
          </a:p>
        </p:txBody>
      </p:sp>
      <p:sp>
        <p:nvSpPr>
          <p:cNvPr id="6" name="Title 1"/>
          <p:cNvSpPr txBox="1">
            <a:spLocks/>
          </p:cNvSpPr>
          <p:nvPr/>
        </p:nvSpPr>
        <p:spPr>
          <a:xfrm>
            <a:off x="4814977" y="1042209"/>
            <a:ext cx="33024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Myth!</a:t>
            </a:r>
            <a:endParaRPr lang="en-US" dirty="0"/>
          </a:p>
        </p:txBody>
      </p:sp>
    </p:spTree>
    <p:extLst>
      <p:ext uri="{BB962C8B-B14F-4D97-AF65-F5344CB8AC3E}">
        <p14:creationId xmlns:p14="http://schemas.microsoft.com/office/powerpoint/2010/main" val="411018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8440" y="0"/>
            <a:ext cx="6961632" cy="1325563"/>
          </a:xfrm>
        </p:spPr>
        <p:txBody>
          <a:bodyPr/>
          <a:lstStyle/>
          <a:p>
            <a:r>
              <a:rPr lang="en-US" dirty="0" smtClean="0"/>
              <a:t>How We Conquered Smallpox</a:t>
            </a:r>
            <a:endParaRPr lang="en-US" dirty="0"/>
          </a:p>
        </p:txBody>
      </p:sp>
      <p:pic>
        <p:nvPicPr>
          <p:cNvPr id="4" name="yqUFy-t4MlQ"/>
          <p:cNvPicPr>
            <a:picLocks noGrp="1" noRot="1" noChangeAspect="1"/>
          </p:cNvPicPr>
          <p:nvPr>
            <p:ph idx="1"/>
            <a:videoFile r:link="rId1"/>
          </p:nvPr>
        </p:nvPicPr>
        <p:blipFill rotWithShape="1">
          <a:blip r:embed="rId3"/>
          <a:srcRect l="35185" t="45333" r="35017" b="24869"/>
          <a:stretch/>
        </p:blipFill>
        <p:spPr>
          <a:xfrm>
            <a:off x="1061222" y="1088407"/>
            <a:ext cx="10029473" cy="5641578"/>
          </a:xfrm>
          <a:prstGeom prst="rect">
            <a:avLst/>
          </a:prstGeom>
        </p:spPr>
      </p:pic>
    </p:spTree>
    <p:extLst>
      <p:ext uri="{BB962C8B-B14F-4D97-AF65-F5344CB8AC3E}">
        <p14:creationId xmlns:p14="http://schemas.microsoft.com/office/powerpoint/2010/main" val="3914050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901" y="1180232"/>
            <a:ext cx="3302480" cy="1325563"/>
          </a:xfrm>
        </p:spPr>
        <p:txBody>
          <a:bodyPr/>
          <a:lstStyle/>
          <a:p>
            <a:r>
              <a:rPr lang="en-US" dirty="0" smtClean="0"/>
              <a:t>Myth!</a:t>
            </a:r>
            <a:endParaRPr lang="en-US" dirty="0"/>
          </a:p>
        </p:txBody>
      </p:sp>
      <p:sp>
        <p:nvSpPr>
          <p:cNvPr id="3" name="Content Placeholder 2"/>
          <p:cNvSpPr>
            <a:spLocks noGrp="1"/>
          </p:cNvSpPr>
          <p:nvPr>
            <p:ph idx="1"/>
          </p:nvPr>
        </p:nvSpPr>
        <p:spPr>
          <a:xfrm>
            <a:off x="724619" y="436773"/>
            <a:ext cx="10629181" cy="1210872"/>
          </a:xfrm>
        </p:spPr>
        <p:txBody>
          <a:bodyPr/>
          <a:lstStyle/>
          <a:p>
            <a:pPr marL="0" indent="0" algn="ctr">
              <a:buNone/>
            </a:pPr>
            <a:r>
              <a:rPr lang="en-US" b="1" dirty="0"/>
              <a:t>It’s better to get vaccines one at a time.</a:t>
            </a:r>
          </a:p>
          <a:p>
            <a:endParaRPr lang="en-US" dirty="0"/>
          </a:p>
        </p:txBody>
      </p:sp>
      <p:sp>
        <p:nvSpPr>
          <p:cNvPr id="4" name="Content Placeholder 2"/>
          <p:cNvSpPr txBox="1">
            <a:spLocks/>
          </p:cNvSpPr>
          <p:nvPr/>
        </p:nvSpPr>
        <p:spPr>
          <a:xfrm>
            <a:off x="724619" y="257324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FACT:</a:t>
            </a:r>
            <a:r>
              <a:rPr lang="en-US" dirty="0"/>
              <a:t> Thanks to combination vaccines, </a:t>
            </a:r>
            <a:r>
              <a:rPr lang="en-US" dirty="0" smtClean="0"/>
              <a:t>your child </a:t>
            </a:r>
            <a:r>
              <a:rPr lang="en-US" dirty="0"/>
              <a:t>can get protection from many different diseases with one injection (shot). Examples include MMR (measles, mumps, rubella) and the 5-in-1 vaccine (diphtheria, tetanus, pertussis, polio, Hib disease). Studies show that combination vaccines are safe and effective. There is no reason for </a:t>
            </a:r>
            <a:r>
              <a:rPr lang="en-US" dirty="0" smtClean="0"/>
              <a:t>your child </a:t>
            </a:r>
            <a:r>
              <a:rPr lang="en-US" dirty="0"/>
              <a:t>to get the vaccines one at a time. Getting more than one vaccine at once also means no delay in protection, fewer medical visits and fewer needles (which can be less traumatic).</a:t>
            </a:r>
          </a:p>
        </p:txBody>
      </p:sp>
    </p:spTree>
    <p:extLst>
      <p:ext uri="{BB962C8B-B14F-4D97-AF65-F5344CB8AC3E}">
        <p14:creationId xmlns:p14="http://schemas.microsoft.com/office/powerpoint/2010/main" val="284184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592" y="1042209"/>
            <a:ext cx="3302480" cy="1325563"/>
          </a:xfrm>
        </p:spPr>
        <p:txBody>
          <a:bodyPr/>
          <a:lstStyle/>
          <a:p>
            <a:r>
              <a:rPr lang="en-US" dirty="0" smtClean="0"/>
              <a:t>Fact!</a:t>
            </a:r>
            <a:endParaRPr lang="en-US" dirty="0"/>
          </a:p>
        </p:txBody>
      </p:sp>
      <p:sp>
        <p:nvSpPr>
          <p:cNvPr id="3" name="Content Placeholder 2"/>
          <p:cNvSpPr>
            <a:spLocks noGrp="1"/>
          </p:cNvSpPr>
          <p:nvPr>
            <p:ph idx="1"/>
          </p:nvPr>
        </p:nvSpPr>
        <p:spPr>
          <a:xfrm>
            <a:off x="724619" y="436773"/>
            <a:ext cx="10629181" cy="1210872"/>
          </a:xfrm>
        </p:spPr>
        <p:txBody>
          <a:bodyPr/>
          <a:lstStyle/>
          <a:p>
            <a:pPr marL="0" indent="0" algn="ctr">
              <a:buNone/>
            </a:pPr>
            <a:r>
              <a:rPr lang="en-US" b="1" dirty="0" smtClean="0"/>
              <a:t>Vaccines </a:t>
            </a:r>
            <a:r>
              <a:rPr lang="en-US" b="1" dirty="0"/>
              <a:t>are </a:t>
            </a:r>
            <a:r>
              <a:rPr lang="en-US" b="1" dirty="0" smtClean="0"/>
              <a:t>adequately </a:t>
            </a:r>
            <a:r>
              <a:rPr lang="en-US" b="1" dirty="0"/>
              <a:t>tested for safety.</a:t>
            </a:r>
          </a:p>
          <a:p>
            <a:endParaRPr lang="en-US" dirty="0"/>
          </a:p>
        </p:txBody>
      </p:sp>
      <p:sp>
        <p:nvSpPr>
          <p:cNvPr id="4" name="Content Placeholder 2"/>
          <p:cNvSpPr txBox="1">
            <a:spLocks/>
          </p:cNvSpPr>
          <p:nvPr/>
        </p:nvSpPr>
        <p:spPr>
          <a:xfrm>
            <a:off x="724619" y="250666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a:t>
            </a:r>
            <a:r>
              <a:rPr lang="en-US" u="sng" dirty="0" smtClean="0">
                <a:hlinkClick r:id="rId2"/>
              </a:rPr>
              <a:t>Vaccines are safe and effective</a:t>
            </a:r>
            <a:r>
              <a:rPr lang="en-US" dirty="0" smtClean="0"/>
              <a:t>. Like all medicines, vaccines must go through many steps before </a:t>
            </a:r>
            <a:r>
              <a:rPr lang="en-US" u="sng" dirty="0" smtClean="0">
                <a:hlinkClick r:id="rId3"/>
              </a:rPr>
              <a:t>Health Canada approves them for use</a:t>
            </a:r>
            <a:r>
              <a:rPr lang="en-US" dirty="0" smtClean="0"/>
              <a:t>. Vaccines must prove to be safe and effective at preventing the diseases they target. Once a vaccine is in use, Canadian health authorities continue to monitor for side effects. Serious side effects to vaccines are very rare.  </a:t>
            </a:r>
            <a:r>
              <a:rPr lang="en-US" dirty="0" smtClean="0"/>
              <a:t>Vaccines are among the most strictly tested</a:t>
            </a:r>
            <a:r>
              <a:rPr lang="en-US" dirty="0" smtClean="0"/>
              <a:t> and controlled </a:t>
            </a:r>
            <a:r>
              <a:rPr lang="en-US" dirty="0" smtClean="0"/>
              <a:t>of all medicines as they are given to </a:t>
            </a:r>
            <a:r>
              <a:rPr lang="en-US" i="1" dirty="0" smtClean="0"/>
              <a:t>all</a:t>
            </a:r>
            <a:r>
              <a:rPr lang="en-US" dirty="0" smtClean="0"/>
              <a:t> children.</a:t>
            </a:r>
            <a:endParaRPr lang="en-US" dirty="0"/>
          </a:p>
        </p:txBody>
      </p:sp>
    </p:spTree>
    <p:extLst>
      <p:ext uri="{BB962C8B-B14F-4D97-AF65-F5344CB8AC3E}">
        <p14:creationId xmlns:p14="http://schemas.microsoft.com/office/powerpoint/2010/main" val="81256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1460" y="1111221"/>
            <a:ext cx="3302480" cy="1325563"/>
          </a:xfrm>
        </p:spPr>
        <p:txBody>
          <a:bodyPr/>
          <a:lstStyle/>
          <a:p>
            <a:r>
              <a:rPr lang="en-US" dirty="0" smtClean="0"/>
              <a:t>Myth!</a:t>
            </a:r>
            <a:endParaRPr lang="en-US" dirty="0"/>
          </a:p>
        </p:txBody>
      </p:sp>
      <p:sp>
        <p:nvSpPr>
          <p:cNvPr id="3" name="Content Placeholder 2"/>
          <p:cNvSpPr>
            <a:spLocks noGrp="1"/>
          </p:cNvSpPr>
          <p:nvPr>
            <p:ph idx="1"/>
          </p:nvPr>
        </p:nvSpPr>
        <p:spPr>
          <a:xfrm>
            <a:off x="724619" y="436773"/>
            <a:ext cx="10629181" cy="1210872"/>
          </a:xfrm>
        </p:spPr>
        <p:txBody>
          <a:bodyPr/>
          <a:lstStyle/>
          <a:p>
            <a:pPr marL="0" indent="0" algn="ctr">
              <a:buNone/>
            </a:pPr>
            <a:r>
              <a:rPr lang="en-US" b="1" dirty="0"/>
              <a:t>The MMR vaccine causes autism.</a:t>
            </a:r>
          </a:p>
          <a:p>
            <a:endParaRPr lang="en-US" dirty="0"/>
          </a:p>
        </p:txBody>
      </p:sp>
      <p:sp>
        <p:nvSpPr>
          <p:cNvPr id="4" name="Content Placeholder 2"/>
          <p:cNvSpPr txBox="1">
            <a:spLocks/>
          </p:cNvSpPr>
          <p:nvPr/>
        </p:nvSpPr>
        <p:spPr>
          <a:xfrm>
            <a:off x="781409" y="2436784"/>
            <a:ext cx="10515600"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FACT: </a:t>
            </a:r>
            <a:r>
              <a:rPr lang="en-US" dirty="0"/>
              <a:t>No, the MMR vaccine </a:t>
            </a:r>
            <a:r>
              <a:rPr lang="en-US" b="1" dirty="0"/>
              <a:t>does not</a:t>
            </a:r>
            <a:r>
              <a:rPr lang="en-US" dirty="0"/>
              <a:t> cause autism. There is </a:t>
            </a:r>
            <a:r>
              <a:rPr lang="en-US" b="1" dirty="0"/>
              <a:t>no scientific evidence</a:t>
            </a:r>
            <a:r>
              <a:rPr lang="en-US" dirty="0"/>
              <a:t> to support this claim. </a:t>
            </a:r>
          </a:p>
          <a:p>
            <a:r>
              <a:rPr lang="en-US" dirty="0"/>
              <a:t>Much of the controversy over the MMR vaccine and autism came from a single paper published in 1998 that suggested a link. The report has been found to be fraudulent, and was withdrawn by the journal that published it. Many large scientific studies around the world have found no link between the MMR vaccine and autism.</a:t>
            </a:r>
          </a:p>
          <a:p>
            <a:r>
              <a:rPr lang="en-US" dirty="0"/>
              <a:t>There is no evidence to link any other vaccines to autism. The number of children with autism seems to have increased in recent years. This is because the diagnosis of autism now includes children with milder symptoms who would not have been included in the past. There is also greater public awareness of autism, and more parents are seeking help. Scientists recently found a gene linked to autism. </a:t>
            </a:r>
          </a:p>
          <a:p>
            <a:r>
              <a:rPr lang="en-US" dirty="0" smtClean="0"/>
              <a:t> </a:t>
            </a:r>
            <a:endParaRPr lang="en-US" dirty="0"/>
          </a:p>
        </p:txBody>
      </p:sp>
    </p:spTree>
    <p:extLst>
      <p:ext uri="{BB962C8B-B14F-4D97-AF65-F5344CB8AC3E}">
        <p14:creationId xmlns:p14="http://schemas.microsoft.com/office/powerpoint/2010/main" val="363902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9264" y="1162979"/>
            <a:ext cx="3302480" cy="1325563"/>
          </a:xfrm>
        </p:spPr>
        <p:txBody>
          <a:bodyPr/>
          <a:lstStyle/>
          <a:p>
            <a:r>
              <a:rPr lang="en-US" dirty="0" smtClean="0"/>
              <a:t>Myth!</a:t>
            </a:r>
            <a:endParaRPr lang="en-US" dirty="0"/>
          </a:p>
        </p:txBody>
      </p:sp>
      <p:sp>
        <p:nvSpPr>
          <p:cNvPr id="3" name="Content Placeholder 2"/>
          <p:cNvSpPr>
            <a:spLocks noGrp="1"/>
          </p:cNvSpPr>
          <p:nvPr>
            <p:ph idx="1"/>
          </p:nvPr>
        </p:nvSpPr>
        <p:spPr>
          <a:xfrm>
            <a:off x="724619" y="436773"/>
            <a:ext cx="10629181" cy="1210872"/>
          </a:xfrm>
        </p:spPr>
        <p:txBody>
          <a:bodyPr/>
          <a:lstStyle/>
          <a:p>
            <a:pPr marL="0" indent="0" algn="ctr">
              <a:buNone/>
            </a:pPr>
            <a:r>
              <a:rPr lang="en-US" b="1" dirty="0" err="1"/>
              <a:t>Thimerosal</a:t>
            </a:r>
            <a:r>
              <a:rPr lang="en-US" b="1" dirty="0"/>
              <a:t> in vaccines causes autism.</a:t>
            </a:r>
          </a:p>
        </p:txBody>
      </p:sp>
      <p:sp>
        <p:nvSpPr>
          <p:cNvPr id="4" name="Content Placeholder 2"/>
          <p:cNvSpPr txBox="1">
            <a:spLocks/>
          </p:cNvSpPr>
          <p:nvPr/>
        </p:nvSpPr>
        <p:spPr>
          <a:xfrm>
            <a:off x="662796" y="250666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FACT:</a:t>
            </a:r>
            <a:r>
              <a:rPr lang="en-US" dirty="0"/>
              <a:t> There is no evidence linking </a:t>
            </a:r>
            <a:r>
              <a:rPr lang="en-US" dirty="0" err="1"/>
              <a:t>thimerosal</a:t>
            </a:r>
            <a:r>
              <a:rPr lang="en-US" dirty="0"/>
              <a:t> (a preservative once used in vaccines) to autism or any other developmental disorder. Also, </a:t>
            </a:r>
            <a:r>
              <a:rPr lang="en-US" dirty="0" err="1"/>
              <a:t>thimerosal</a:t>
            </a:r>
            <a:r>
              <a:rPr lang="en-US" dirty="0"/>
              <a:t> has not been used in infant and childhood vaccines for many years. Yet the numbers of children with autism continued to increase, even after </a:t>
            </a:r>
            <a:r>
              <a:rPr lang="en-US" dirty="0" err="1"/>
              <a:t>thimerosal</a:t>
            </a:r>
            <a:r>
              <a:rPr lang="en-US" dirty="0"/>
              <a:t> stopped being used in vaccines.</a:t>
            </a:r>
            <a:r>
              <a:rPr lang="en-US" dirty="0" smtClean="0"/>
              <a:t> </a:t>
            </a:r>
            <a:endParaRPr lang="en-US" dirty="0"/>
          </a:p>
        </p:txBody>
      </p:sp>
    </p:spTree>
    <p:extLst>
      <p:ext uri="{BB962C8B-B14F-4D97-AF65-F5344CB8AC3E}">
        <p14:creationId xmlns:p14="http://schemas.microsoft.com/office/powerpoint/2010/main" val="241075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b03U6BYF9L0"/>
          <p:cNvPicPr>
            <a:picLocks noGrp="1" noRot="1" noChangeAspect="1"/>
          </p:cNvPicPr>
          <p:nvPr>
            <p:ph idx="1"/>
            <a:videoFile r:link="rId1"/>
          </p:nvPr>
        </p:nvPicPr>
        <p:blipFill>
          <a:blip r:embed="rId3"/>
          <a:stretch>
            <a:fillRect/>
          </a:stretch>
        </p:blipFill>
        <p:spPr>
          <a:xfrm>
            <a:off x="838200" y="885571"/>
            <a:ext cx="10284125" cy="5784820"/>
          </a:xfrm>
          <a:prstGeom prst="rect">
            <a:avLst/>
          </a:prstGeom>
        </p:spPr>
      </p:pic>
      <p:sp>
        <p:nvSpPr>
          <p:cNvPr id="5" name="Rectangle 4"/>
          <p:cNvSpPr/>
          <p:nvPr/>
        </p:nvSpPr>
        <p:spPr>
          <a:xfrm>
            <a:off x="2727385" y="239240"/>
            <a:ext cx="6096000" cy="646331"/>
          </a:xfrm>
          <a:prstGeom prst="rect">
            <a:avLst/>
          </a:prstGeom>
        </p:spPr>
        <p:txBody>
          <a:bodyPr>
            <a:spAutoFit/>
          </a:bodyPr>
          <a:lstStyle/>
          <a:p>
            <a:pPr algn="ctr"/>
            <a:r>
              <a:rPr lang="en-US" sz="3600" dirty="0" smtClean="0"/>
              <a:t>ASAP on </a:t>
            </a:r>
            <a:r>
              <a:rPr lang="en-US" sz="3600" dirty="0" err="1" smtClean="0"/>
              <a:t>Antivaxxers</a:t>
            </a:r>
            <a:endParaRPr lang="en-US" sz="3600" dirty="0"/>
          </a:p>
        </p:txBody>
      </p:sp>
    </p:spTree>
    <p:extLst>
      <p:ext uri="{BB962C8B-B14F-4D97-AF65-F5344CB8AC3E}">
        <p14:creationId xmlns:p14="http://schemas.microsoft.com/office/powerpoint/2010/main" val="15586086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57250" y="2067719"/>
            <a:ext cx="5143500" cy="386715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34607" y="1825625"/>
            <a:ext cx="3656786" cy="4351338"/>
          </a:xfrm>
        </p:spPr>
      </p:pic>
    </p:spTree>
    <p:extLst>
      <p:ext uri="{BB962C8B-B14F-4D97-AF65-F5344CB8AC3E}">
        <p14:creationId xmlns:p14="http://schemas.microsoft.com/office/powerpoint/2010/main" val="16673758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472149"/>
            <a:ext cx="5181600" cy="3678936"/>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31545" y="1825625"/>
            <a:ext cx="4462910" cy="4351338"/>
          </a:xfrm>
        </p:spPr>
      </p:pic>
    </p:spTree>
    <p:extLst>
      <p:ext uri="{BB962C8B-B14F-4D97-AF65-F5344CB8AC3E}">
        <p14:creationId xmlns:p14="http://schemas.microsoft.com/office/powerpoint/2010/main" val="34107596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92682" y="1825625"/>
            <a:ext cx="4351338" cy="4351338"/>
          </a:xfrm>
        </p:spPr>
      </p:pic>
      <p:sp>
        <p:nvSpPr>
          <p:cNvPr id="7" name="Content Placeholder 6"/>
          <p:cNvSpPr>
            <a:spLocks noGrp="1"/>
          </p:cNvSpPr>
          <p:nvPr>
            <p:ph sz="half" idx="2"/>
          </p:nvPr>
        </p:nvSpPr>
        <p:spPr/>
        <p:txBody>
          <a:bodyPr/>
          <a:lstStyle/>
          <a:p>
            <a:endParaRPr lang="en-US"/>
          </a:p>
        </p:txBody>
      </p:sp>
    </p:spTree>
    <p:extLst>
      <p:ext uri="{BB962C8B-B14F-4D97-AF65-F5344CB8AC3E}">
        <p14:creationId xmlns:p14="http://schemas.microsoft.com/office/powerpoint/2010/main" val="30291095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897957" y="648383"/>
            <a:ext cx="10515600" cy="1325563"/>
          </a:xfrm>
        </p:spPr>
        <p:txBody>
          <a:bodyPr/>
          <a:lstStyle/>
          <a:p>
            <a:r>
              <a:rPr lang="en-US" altLang="en-US" dirty="0" smtClean="0"/>
              <a:t>Vaccines</a:t>
            </a:r>
          </a:p>
        </p:txBody>
      </p:sp>
      <p:sp>
        <p:nvSpPr>
          <p:cNvPr id="37891" name="Content Placeholder 2"/>
          <p:cNvSpPr>
            <a:spLocks noGrp="1"/>
          </p:cNvSpPr>
          <p:nvPr>
            <p:ph sz="half" idx="1"/>
          </p:nvPr>
        </p:nvSpPr>
        <p:spPr>
          <a:xfrm>
            <a:off x="109728" y="1825625"/>
            <a:ext cx="5910072" cy="4351338"/>
          </a:xfrm>
        </p:spPr>
        <p:txBody>
          <a:bodyPr>
            <a:normAutofit fontScale="92500" lnSpcReduction="20000"/>
          </a:bodyPr>
          <a:lstStyle/>
          <a:p>
            <a:endParaRPr lang="en-US" altLang="en-US" sz="3200" dirty="0"/>
          </a:p>
          <a:p>
            <a:r>
              <a:rPr lang="en-US" altLang="en-US" sz="3200" dirty="0" smtClean="0"/>
              <a:t>A </a:t>
            </a:r>
            <a:r>
              <a:rPr lang="en-US" altLang="en-US" sz="3200" dirty="0" smtClean="0"/>
              <a:t>v</a:t>
            </a:r>
            <a:r>
              <a:rPr lang="en-US" altLang="en-US" sz="3200" dirty="0" smtClean="0"/>
              <a:t>accine is a preventative measure. They </a:t>
            </a:r>
            <a:r>
              <a:rPr lang="en-US" altLang="en-US" sz="3200" dirty="0"/>
              <a:t>work by triggering your body to start an immune </a:t>
            </a:r>
            <a:r>
              <a:rPr lang="en-US" altLang="en-US" sz="3200" dirty="0" smtClean="0"/>
              <a:t>response </a:t>
            </a:r>
            <a:r>
              <a:rPr lang="en-US" altLang="en-US" sz="3200" dirty="0"/>
              <a:t>against a disease before </a:t>
            </a:r>
            <a:r>
              <a:rPr lang="en-US" altLang="en-US" sz="3200" dirty="0" smtClean="0"/>
              <a:t>you ever </a:t>
            </a:r>
            <a:r>
              <a:rPr lang="en-US" altLang="en-US" sz="3200" dirty="0"/>
              <a:t>get the </a:t>
            </a:r>
            <a:r>
              <a:rPr lang="en-US" altLang="en-US" sz="3200" dirty="0" smtClean="0"/>
              <a:t>disease. The goal is to make </a:t>
            </a:r>
            <a:r>
              <a:rPr lang="en-US" altLang="en-US" sz="3200" dirty="0"/>
              <a:t>you immune to the </a:t>
            </a:r>
            <a:r>
              <a:rPr lang="en-US" altLang="en-US" sz="3200" dirty="0" smtClean="0"/>
              <a:t>disease so you will never get it.  </a:t>
            </a:r>
          </a:p>
          <a:p>
            <a:r>
              <a:rPr lang="en-US" altLang="en-US" sz="3200" dirty="0" smtClean="0"/>
              <a:t>A pathogen (a foreign invader such as a virus or bacteria) has specific </a:t>
            </a:r>
            <a:r>
              <a:rPr lang="en-US" altLang="en-US" sz="3200" dirty="0"/>
              <a:t>identifying markers </a:t>
            </a:r>
            <a:r>
              <a:rPr lang="en-US" altLang="en-US" sz="3200" dirty="0" smtClean="0"/>
              <a:t>unique to it called antigens.  </a:t>
            </a:r>
            <a:endParaRPr lang="en-US" altLang="en-US" sz="3200" dirty="0"/>
          </a:p>
          <a:p>
            <a:pPr marL="0" indent="0">
              <a:buNone/>
            </a:pPr>
            <a:endParaRPr lang="en-US" altLang="en-US" sz="1200" dirty="0"/>
          </a:p>
          <a:p>
            <a:endParaRPr lang="en-US" altLang="en-US" sz="1200" dirty="0"/>
          </a:p>
        </p:txBody>
      </p:sp>
      <p:sp>
        <p:nvSpPr>
          <p:cNvPr id="37892" name="Content Placeholder 3"/>
          <p:cNvSpPr>
            <a:spLocks noGrp="1"/>
          </p:cNvSpPr>
          <p:nvPr>
            <p:ph sz="half" idx="2"/>
          </p:nvPr>
        </p:nvSpPr>
        <p:spPr>
          <a:xfrm>
            <a:off x="7486141" y="1350884"/>
            <a:ext cx="5181600" cy="4351338"/>
          </a:xfrm>
        </p:spPr>
        <p:txBody>
          <a:bodyPr>
            <a:normAutofit fontScale="92500" lnSpcReduction="20000"/>
          </a:bodyPr>
          <a:lstStyle/>
          <a:p>
            <a:endParaRPr lang="en-US" altLang="en-US" dirty="0" smtClean="0"/>
          </a:p>
        </p:txBody>
      </p:sp>
      <p:pic>
        <p:nvPicPr>
          <p:cNvPr id="6146" name="Picture 2" descr="Image result for antigen patho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7589" y="2296558"/>
            <a:ext cx="5544339" cy="349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2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897957" y="648383"/>
            <a:ext cx="10515600" cy="1325563"/>
          </a:xfrm>
        </p:spPr>
        <p:txBody>
          <a:bodyPr/>
          <a:lstStyle/>
          <a:p>
            <a:r>
              <a:rPr lang="en-US" altLang="en-US" dirty="0" smtClean="0"/>
              <a:t>Vaccines</a:t>
            </a:r>
          </a:p>
        </p:txBody>
      </p:sp>
      <p:sp>
        <p:nvSpPr>
          <p:cNvPr id="37891" name="Content Placeholder 2"/>
          <p:cNvSpPr>
            <a:spLocks noGrp="1"/>
          </p:cNvSpPr>
          <p:nvPr>
            <p:ph sz="half" idx="1"/>
          </p:nvPr>
        </p:nvSpPr>
        <p:spPr>
          <a:xfrm>
            <a:off x="109728" y="1825625"/>
            <a:ext cx="5910072" cy="4351338"/>
          </a:xfrm>
        </p:spPr>
        <p:txBody>
          <a:bodyPr>
            <a:normAutofit fontScale="92500" lnSpcReduction="20000"/>
          </a:bodyPr>
          <a:lstStyle/>
          <a:p>
            <a:endParaRPr lang="en-US" altLang="en-US" sz="3200" dirty="0"/>
          </a:p>
          <a:p>
            <a:pPr marL="342900" indent="-342900">
              <a:spcBef>
                <a:spcPts val="560"/>
              </a:spcBef>
              <a:buSzPts val="2800"/>
              <a:buFont typeface="Comic Sans MS"/>
              <a:buChar char="•"/>
            </a:pPr>
            <a:r>
              <a:rPr lang="en-US" altLang="en-US" sz="3200" dirty="0" smtClean="0"/>
              <a:t>Antigens </a:t>
            </a:r>
            <a:r>
              <a:rPr lang="en-US" altLang="en-US" sz="3200" dirty="0"/>
              <a:t>(antibody generators) are specific </a:t>
            </a:r>
            <a:r>
              <a:rPr lang="en-US" altLang="en-US" sz="3200" dirty="0" smtClean="0"/>
              <a:t>to </a:t>
            </a:r>
            <a:r>
              <a:rPr lang="en-US" altLang="en-US" sz="3200" dirty="0"/>
              <a:t>each type of </a:t>
            </a:r>
            <a:r>
              <a:rPr lang="en-US" altLang="en-US" sz="3200" dirty="0" smtClean="0"/>
              <a:t>virus or bacteria</a:t>
            </a:r>
          </a:p>
          <a:p>
            <a:pPr marL="342900" indent="-342900">
              <a:spcBef>
                <a:spcPts val="560"/>
              </a:spcBef>
              <a:buSzPts val="2800"/>
              <a:buFont typeface="Comic Sans MS"/>
              <a:buChar char="•"/>
            </a:pPr>
            <a:r>
              <a:rPr lang="en-US" altLang="en-US" sz="3200" dirty="0" smtClean="0"/>
              <a:t>Once </a:t>
            </a:r>
            <a:r>
              <a:rPr lang="en-US" altLang="en-US" sz="3200" dirty="0"/>
              <a:t>your body has encountered a </a:t>
            </a:r>
            <a:r>
              <a:rPr lang="en-US" altLang="en-US" sz="3200" dirty="0" smtClean="0"/>
              <a:t>specific pathogen with antigens on it, it will begin to produce antibodies to fight the infection. </a:t>
            </a:r>
          </a:p>
          <a:p>
            <a:pPr marL="342900" indent="-342900">
              <a:spcBef>
                <a:spcPts val="560"/>
              </a:spcBef>
              <a:buSzPts val="2800"/>
              <a:buFont typeface="Comic Sans MS"/>
              <a:buChar char="•"/>
            </a:pPr>
            <a:r>
              <a:rPr lang="en-US" sz="3200" dirty="0" smtClean="0">
                <a:ea typeface="Comic Sans MS"/>
                <a:cs typeface="Comic Sans MS"/>
                <a:sym typeface="Comic Sans MS"/>
              </a:rPr>
              <a:t>The </a:t>
            </a:r>
            <a:r>
              <a:rPr lang="en-US" sz="3200" dirty="0">
                <a:ea typeface="Comic Sans MS"/>
                <a:cs typeface="Comic Sans MS"/>
                <a:sym typeface="Comic Sans MS"/>
              </a:rPr>
              <a:t>antibodies are highly specific and their shape allows them to attach like a lock and a </a:t>
            </a:r>
            <a:r>
              <a:rPr lang="en-US" sz="3200" dirty="0" smtClean="0">
                <a:ea typeface="Comic Sans MS"/>
                <a:cs typeface="Comic Sans MS"/>
                <a:sym typeface="Comic Sans MS"/>
              </a:rPr>
              <a:t>key to </a:t>
            </a:r>
            <a:r>
              <a:rPr lang="en-US" sz="3200" dirty="0">
                <a:ea typeface="Comic Sans MS"/>
                <a:cs typeface="Comic Sans MS"/>
                <a:sym typeface="Comic Sans MS"/>
              </a:rPr>
              <a:t>specific foreign </a:t>
            </a:r>
            <a:r>
              <a:rPr lang="en-US" sz="3200" dirty="0" smtClean="0">
                <a:ea typeface="Comic Sans MS"/>
                <a:cs typeface="Comic Sans MS"/>
                <a:sym typeface="Comic Sans MS"/>
              </a:rPr>
              <a:t>antigens</a:t>
            </a:r>
            <a:endParaRPr lang="en-US" altLang="en-US" sz="3200" dirty="0"/>
          </a:p>
          <a:p>
            <a:pPr marL="0" indent="0">
              <a:buNone/>
            </a:pPr>
            <a:endParaRPr lang="en-US" altLang="en-US" sz="1200" dirty="0"/>
          </a:p>
          <a:p>
            <a:endParaRPr lang="en-US" altLang="en-US" sz="1200" dirty="0"/>
          </a:p>
        </p:txBody>
      </p:sp>
      <p:sp>
        <p:nvSpPr>
          <p:cNvPr id="37892" name="Content Placeholder 3"/>
          <p:cNvSpPr>
            <a:spLocks noGrp="1"/>
          </p:cNvSpPr>
          <p:nvPr>
            <p:ph sz="half" idx="2"/>
          </p:nvPr>
        </p:nvSpPr>
        <p:spPr>
          <a:xfrm>
            <a:off x="7486141" y="1350884"/>
            <a:ext cx="5181600" cy="4351338"/>
          </a:xfrm>
        </p:spPr>
        <p:txBody>
          <a:bodyPr>
            <a:normAutofit fontScale="92500" lnSpcReduction="20000"/>
          </a:bodyPr>
          <a:lstStyle/>
          <a:p>
            <a:endParaRPr lang="en-US" altLang="en-US" dirty="0" smtClean="0"/>
          </a:p>
        </p:txBody>
      </p:sp>
      <p:pic>
        <p:nvPicPr>
          <p:cNvPr id="9" name="Content Placeholder 3"/>
          <p:cNvPicPr>
            <a:picLocks noChangeAspect="1"/>
          </p:cNvPicPr>
          <p:nvPr/>
        </p:nvPicPr>
        <p:blipFill>
          <a:blip r:embed="rId2"/>
          <a:stretch>
            <a:fillRect/>
          </a:stretch>
        </p:blipFill>
        <p:spPr>
          <a:xfrm>
            <a:off x="6219191" y="2534996"/>
            <a:ext cx="5972809" cy="2932595"/>
          </a:xfrm>
          <a:prstGeom prst="rect">
            <a:avLst/>
          </a:prstGeom>
        </p:spPr>
      </p:pic>
    </p:spTree>
    <p:extLst>
      <p:ext uri="{BB962C8B-B14F-4D97-AF65-F5344CB8AC3E}">
        <p14:creationId xmlns:p14="http://schemas.microsoft.com/office/powerpoint/2010/main" val="383600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0956" y="60821"/>
            <a:ext cx="5433779" cy="6797179"/>
          </a:xfrm>
        </p:spPr>
      </p:pic>
    </p:spTree>
    <p:extLst>
      <p:ext uri="{BB962C8B-B14F-4D97-AF65-F5344CB8AC3E}">
        <p14:creationId xmlns:p14="http://schemas.microsoft.com/office/powerpoint/2010/main" val="665631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7"/>
          <p:cNvSpPr txBox="1">
            <a:spLocks noGrp="1"/>
          </p:cNvSpPr>
          <p:nvPr>
            <p:ph type="title"/>
          </p:nvPr>
        </p:nvSpPr>
        <p:spPr>
          <a:xfrm>
            <a:off x="1981200" y="274637"/>
            <a:ext cx="8229600"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2"/>
              </a:buClr>
              <a:buSzPts val="4400"/>
            </a:pPr>
            <a:r>
              <a:rPr lang="en-US" dirty="0">
                <a:solidFill>
                  <a:schemeClr val="dk2"/>
                </a:solidFill>
                <a:latin typeface="Arial"/>
                <a:ea typeface="Arial"/>
                <a:cs typeface="Arial"/>
                <a:sym typeface="Arial"/>
              </a:rPr>
              <a:t>Antibodies </a:t>
            </a:r>
            <a:r>
              <a:rPr lang="en-US" dirty="0">
                <a:solidFill>
                  <a:schemeClr val="dk2"/>
                </a:solidFill>
                <a:latin typeface="Arial"/>
                <a:ea typeface="Arial"/>
                <a:cs typeface="Arial"/>
                <a:sym typeface="Arial"/>
              </a:rPr>
              <a:t>A</a:t>
            </a:r>
            <a:r>
              <a:rPr lang="en-US" dirty="0" smtClean="0">
                <a:solidFill>
                  <a:schemeClr val="dk2"/>
                </a:solidFill>
                <a:latin typeface="Arial"/>
                <a:ea typeface="Arial"/>
                <a:cs typeface="Arial"/>
                <a:sym typeface="Arial"/>
              </a:rPr>
              <a:t>ttaching </a:t>
            </a:r>
            <a:r>
              <a:rPr lang="en-US" dirty="0">
                <a:solidFill>
                  <a:schemeClr val="dk2"/>
                </a:solidFill>
                <a:latin typeface="Arial"/>
                <a:ea typeface="Arial"/>
                <a:cs typeface="Arial"/>
                <a:sym typeface="Arial"/>
              </a:rPr>
              <a:t>to </a:t>
            </a:r>
            <a:r>
              <a:rPr lang="en-US" dirty="0" smtClean="0">
                <a:solidFill>
                  <a:schemeClr val="dk2"/>
                </a:solidFill>
                <a:latin typeface="Arial"/>
                <a:ea typeface="Arial"/>
                <a:cs typeface="Arial"/>
                <a:sym typeface="Arial"/>
              </a:rPr>
              <a:t>Antigen</a:t>
            </a:r>
            <a:endParaRPr dirty="0"/>
          </a:p>
        </p:txBody>
      </p:sp>
      <p:pic>
        <p:nvPicPr>
          <p:cNvPr id="238" name="Google Shape;238;p37" descr="http://www.uic.edu/classes/bios/bios100/lecturesf04am/antibody01.jpg"/>
          <p:cNvPicPr preferRelativeResize="0"/>
          <p:nvPr/>
        </p:nvPicPr>
        <p:blipFill rotWithShape="1">
          <a:blip r:embed="rId3">
            <a:alphaModFix/>
          </a:blip>
          <a:srcRect/>
          <a:stretch/>
        </p:blipFill>
        <p:spPr>
          <a:xfrm>
            <a:off x="2374900" y="1295400"/>
            <a:ext cx="7105650" cy="5334000"/>
          </a:xfrm>
          <a:prstGeom prst="rect">
            <a:avLst/>
          </a:prstGeom>
          <a:noFill/>
          <a:ln>
            <a:noFill/>
          </a:ln>
        </p:spPr>
      </p:pic>
    </p:spTree>
    <p:extLst>
      <p:ext uri="{BB962C8B-B14F-4D97-AF65-F5344CB8AC3E}">
        <p14:creationId xmlns:p14="http://schemas.microsoft.com/office/powerpoint/2010/main" val="40813167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897957" y="648383"/>
            <a:ext cx="10515600" cy="1325563"/>
          </a:xfrm>
        </p:spPr>
        <p:txBody>
          <a:bodyPr/>
          <a:lstStyle/>
          <a:p>
            <a:r>
              <a:rPr lang="en-US" altLang="en-US" dirty="0" smtClean="0"/>
              <a:t>Vaccines</a:t>
            </a:r>
          </a:p>
        </p:txBody>
      </p:sp>
      <p:sp>
        <p:nvSpPr>
          <p:cNvPr id="37891" name="Content Placeholder 2"/>
          <p:cNvSpPr>
            <a:spLocks noGrp="1"/>
          </p:cNvSpPr>
          <p:nvPr>
            <p:ph sz="half" idx="1"/>
          </p:nvPr>
        </p:nvSpPr>
        <p:spPr>
          <a:xfrm>
            <a:off x="426720" y="1597025"/>
            <a:ext cx="11469624" cy="2581783"/>
          </a:xfrm>
        </p:spPr>
        <p:txBody>
          <a:bodyPr>
            <a:normAutofit fontScale="70000" lnSpcReduction="20000"/>
          </a:bodyPr>
          <a:lstStyle/>
          <a:p>
            <a:endParaRPr lang="en-US" altLang="en-US" sz="3200" dirty="0"/>
          </a:p>
          <a:p>
            <a:r>
              <a:rPr lang="en-US" altLang="en-US" sz="3200" dirty="0" smtClean="0"/>
              <a:t>After the infection is over,  </a:t>
            </a:r>
            <a:r>
              <a:rPr lang="en-US" altLang="en-US" sz="3200" dirty="0"/>
              <a:t>memory cells are </a:t>
            </a:r>
            <a:r>
              <a:rPr lang="en-US" altLang="en-US" sz="3200" dirty="0" smtClean="0"/>
              <a:t>produced which remember the antigen structure. </a:t>
            </a:r>
          </a:p>
          <a:p>
            <a:r>
              <a:rPr lang="en-US" altLang="en-US" sz="3200" dirty="0" smtClean="0"/>
              <a:t>Your </a:t>
            </a:r>
            <a:r>
              <a:rPr lang="en-US" altLang="en-US" sz="3200" dirty="0"/>
              <a:t>body is now immune to getting this same disease again as it is able to recognize the </a:t>
            </a:r>
            <a:r>
              <a:rPr lang="en-US" altLang="en-US" sz="3200" dirty="0" smtClean="0"/>
              <a:t>virus or bacteria </a:t>
            </a:r>
            <a:r>
              <a:rPr lang="en-US" altLang="en-US" sz="3200" dirty="0"/>
              <a:t>(by its antigen) and is already prepared to fight with premade antibodies. </a:t>
            </a:r>
            <a:endParaRPr lang="en-US" altLang="en-US" sz="3200" dirty="0" smtClean="0"/>
          </a:p>
          <a:p>
            <a:r>
              <a:rPr lang="en-US" altLang="en-US" sz="3200" dirty="0" smtClean="0"/>
              <a:t>You are protected from future infection! This protection is called immunity.</a:t>
            </a:r>
            <a:endParaRPr lang="en-US" altLang="en-US" sz="3200" dirty="0"/>
          </a:p>
          <a:p>
            <a:r>
              <a:rPr lang="en-US" altLang="en-US" sz="3200" dirty="0"/>
              <a:t>A vaccine is a safe way to cause your body to produce antibodies and memory cells against a specific </a:t>
            </a:r>
            <a:r>
              <a:rPr lang="en-US" altLang="en-US" sz="3200" dirty="0" smtClean="0"/>
              <a:t>virus or bacteria </a:t>
            </a:r>
            <a:r>
              <a:rPr lang="en-US" altLang="en-US" sz="3200" dirty="0"/>
              <a:t>(by its antigen), protecting you if you ever encounter it.  </a:t>
            </a:r>
            <a:endParaRPr lang="en-US" altLang="en-US" sz="1200" dirty="0"/>
          </a:p>
        </p:txBody>
      </p:sp>
      <p:pic>
        <p:nvPicPr>
          <p:cNvPr id="37895" name="Picture 2" descr="RÃ©sultats de recherche d'images pour Â«Â vaccine antibodyÂ 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168" y="4462272"/>
            <a:ext cx="6553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RÃ©sultats de recherche d'images pour Â«Â vaccine antibody antigenÂ 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272" y="3836823"/>
            <a:ext cx="3639312" cy="29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71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sz="half" idx="1"/>
          </p:nvPr>
        </p:nvSpPr>
        <p:spPr/>
        <p:txBody>
          <a:bodyPr/>
          <a:lstStyle/>
          <a:p>
            <a:endParaRPr lang="en-US" altLang="en-US" smtClean="0"/>
          </a:p>
        </p:txBody>
      </p:sp>
      <p:sp>
        <p:nvSpPr>
          <p:cNvPr id="38915" name="Content Placeholder 3"/>
          <p:cNvSpPr>
            <a:spLocks noGrp="1"/>
          </p:cNvSpPr>
          <p:nvPr>
            <p:ph sz="half" idx="2"/>
          </p:nvPr>
        </p:nvSpPr>
        <p:spPr/>
        <p:txBody>
          <a:bodyPr/>
          <a:lstStyle/>
          <a:p>
            <a:endParaRPr lang="en-US" altLang="en-US" smtClean="0"/>
          </a:p>
        </p:txBody>
      </p:sp>
      <p:pic>
        <p:nvPicPr>
          <p:cNvPr id="38916" name="Picture 2" descr="RÃ©sultats de recherche d'images pour Â«Â vaccine antibody antigenÂ 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4762" y="222505"/>
            <a:ext cx="4410075"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9097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Does a Vaccine Work?</a:t>
            </a:r>
            <a:endParaRPr lang="en-US" dirty="0"/>
          </a:p>
        </p:txBody>
      </p:sp>
      <p:pic>
        <p:nvPicPr>
          <p:cNvPr id="4" name="kwVfcc1S7IU"/>
          <p:cNvPicPr>
            <a:picLocks noGrp="1" noRot="1" noChangeAspect="1"/>
          </p:cNvPicPr>
          <p:nvPr>
            <p:ph idx="1"/>
            <a:videoFile r:link="rId1"/>
          </p:nvPr>
        </p:nvPicPr>
        <p:blipFill>
          <a:blip r:embed="rId3"/>
          <a:stretch>
            <a:fillRect/>
          </a:stretch>
        </p:blipFill>
        <p:spPr>
          <a:xfrm>
            <a:off x="1385977" y="1334937"/>
            <a:ext cx="9420046" cy="5298777"/>
          </a:xfrm>
          <a:prstGeom prst="rect">
            <a:avLst/>
          </a:prstGeom>
        </p:spPr>
      </p:pic>
    </p:spTree>
    <p:extLst>
      <p:ext uri="{BB962C8B-B14F-4D97-AF65-F5344CB8AC3E}">
        <p14:creationId xmlns:p14="http://schemas.microsoft.com/office/powerpoint/2010/main" val="31196908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4896" y="1245890"/>
            <a:ext cx="10515600" cy="1325563"/>
          </a:xfrm>
        </p:spPr>
        <p:txBody>
          <a:bodyPr/>
          <a:lstStyle/>
          <a:p>
            <a:r>
              <a:rPr lang="en-US" dirty="0" smtClean="0">
                <a:hlinkClick r:id="rId2"/>
              </a:rPr>
              <a:t>Measles Herd Immunity Simulation</a:t>
            </a:r>
            <a:endParaRPr lang="en-US" dirty="0"/>
          </a:p>
        </p:txBody>
      </p:sp>
      <p:sp>
        <p:nvSpPr>
          <p:cNvPr id="3" name="Content Placeholder 2"/>
          <p:cNvSpPr>
            <a:spLocks noGrp="1"/>
          </p:cNvSpPr>
          <p:nvPr>
            <p:ph sz="half" idx="1"/>
          </p:nvPr>
        </p:nvSpPr>
        <p:spPr>
          <a:xfrm>
            <a:off x="1730400" y="2801641"/>
            <a:ext cx="7139279" cy="4351338"/>
          </a:xfrm>
        </p:spPr>
        <p:txBody>
          <a:bodyPr/>
          <a:lstStyle/>
          <a:p>
            <a:r>
              <a:rPr lang="en-US" dirty="0" smtClean="0">
                <a:hlinkClick r:id="rId3"/>
              </a:rPr>
              <a:t>Measles </a:t>
            </a:r>
            <a:r>
              <a:rPr lang="en-US" dirty="0" smtClean="0">
                <a:hlinkClick r:id="rId3"/>
              </a:rPr>
              <a:t>simulation</a:t>
            </a:r>
            <a:r>
              <a:rPr lang="en-US" dirty="0" smtClean="0"/>
              <a:t> – The Guardian</a:t>
            </a:r>
            <a:endParaRPr lang="en-US" dirty="0"/>
          </a:p>
        </p:txBody>
      </p:sp>
      <p:sp>
        <p:nvSpPr>
          <p:cNvPr id="6" name="Title 1"/>
          <p:cNvSpPr txBox="1">
            <a:spLocks/>
          </p:cNvSpPr>
          <p:nvPr/>
        </p:nvSpPr>
        <p:spPr>
          <a:xfrm>
            <a:off x="1309777" y="4076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Spread the Word to Protect the Herd</a:t>
            </a:r>
            <a:br>
              <a:rPr lang="en-US" b="1" dirty="0" smtClean="0"/>
            </a:br>
            <a:endParaRPr lang="en-US" dirty="0"/>
          </a:p>
        </p:txBody>
      </p:sp>
    </p:spTree>
    <p:extLst>
      <p:ext uri="{BB962C8B-B14F-4D97-AF65-F5344CB8AC3E}">
        <p14:creationId xmlns:p14="http://schemas.microsoft.com/office/powerpoint/2010/main" val="15997966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8177784" cy="4351338"/>
          </a:xfrm>
        </p:spPr>
        <p:txBody>
          <a:bodyPr>
            <a:normAutofit fontScale="85000" lnSpcReduction="20000"/>
          </a:bodyPr>
          <a:lstStyle/>
          <a:p>
            <a:r>
              <a:rPr lang="en-US" dirty="0"/>
              <a:t>When lots of people in an area are vaccinated, fewer people get sick. Then fewer germs are around to spread from person to person.</a:t>
            </a:r>
          </a:p>
          <a:p>
            <a:r>
              <a:rPr lang="en-US" dirty="0"/>
              <a:t>This concept is called herd immunity, or community immunity.</a:t>
            </a:r>
          </a:p>
          <a:p>
            <a:r>
              <a:rPr lang="en-US" dirty="0" smtClean="0"/>
              <a:t>When you vaccinate somebody</a:t>
            </a:r>
            <a:r>
              <a:rPr lang="en-US" dirty="0"/>
              <a:t>, you protect them from getting infected, but you also prevent them from transmitting the disease to other </a:t>
            </a:r>
            <a:r>
              <a:rPr lang="en-US" dirty="0" smtClean="0"/>
              <a:t>people. </a:t>
            </a:r>
          </a:p>
          <a:p>
            <a:r>
              <a:rPr lang="en-US" dirty="0" smtClean="0"/>
              <a:t>Herd</a:t>
            </a:r>
            <a:r>
              <a:rPr lang="en-US" dirty="0"/>
              <a:t> immunity protects people who can't get vaccinated because their immune system is weak and vaccines might make them sick. This includes babies, people with vaccine allergies, and anyone with an immune-suppressing disease like HIV or cancer.</a:t>
            </a:r>
          </a:p>
          <a:p>
            <a:r>
              <a:rPr lang="en-US" dirty="0" smtClean="0"/>
              <a:t>Often </a:t>
            </a:r>
            <a:r>
              <a:rPr lang="en-US" dirty="0"/>
              <a:t>the people we need to protect with herd immunity are most vulnerable to serious </a:t>
            </a:r>
            <a:r>
              <a:rPr lang="en-US" dirty="0" smtClean="0"/>
              <a:t>disease.</a:t>
            </a:r>
            <a:endParaRPr lang="en-US" dirty="0"/>
          </a:p>
          <a:p>
            <a:endParaRPr lang="en-US" dirty="0"/>
          </a:p>
        </p:txBody>
      </p:sp>
      <p:sp>
        <p:nvSpPr>
          <p:cNvPr id="5" name="Title 1"/>
          <p:cNvSpPr txBox="1">
            <a:spLocks/>
          </p:cNvSpPr>
          <p:nvPr/>
        </p:nvSpPr>
        <p:spPr>
          <a:xfrm>
            <a:off x="1309777" y="4076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Spread the Word to Protect the Herd</a:t>
            </a:r>
            <a:br>
              <a:rPr lang="en-US" b="1" dirty="0" smtClean="0"/>
            </a:br>
            <a:endParaRPr lang="en-US" dirty="0"/>
          </a:p>
        </p:txBody>
      </p:sp>
      <p:sp>
        <p:nvSpPr>
          <p:cNvPr id="6" name="TextBox 5"/>
          <p:cNvSpPr txBox="1"/>
          <p:nvPr/>
        </p:nvSpPr>
        <p:spPr>
          <a:xfrm>
            <a:off x="5312664" y="5988734"/>
            <a:ext cx="5029200" cy="646331"/>
          </a:xfrm>
          <a:prstGeom prst="rect">
            <a:avLst/>
          </a:prstGeom>
          <a:noFill/>
        </p:spPr>
        <p:txBody>
          <a:bodyPr wrap="square" rtlCol="0">
            <a:spAutoFit/>
          </a:bodyPr>
          <a:lstStyle/>
          <a:p>
            <a:r>
              <a:rPr lang="en-US" dirty="0"/>
              <a:t>https://www.vinceandassociates.com/blog/herd-immunity-explained-by-gif/</a:t>
            </a:r>
          </a:p>
        </p:txBody>
      </p:sp>
    </p:spTree>
    <p:extLst>
      <p:ext uri="{BB962C8B-B14F-4D97-AF65-F5344CB8AC3E}">
        <p14:creationId xmlns:p14="http://schemas.microsoft.com/office/powerpoint/2010/main" val="36300315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3254" name="Picture 6" descr="RÃ©sultats de recherche d'images pour Â«Â herd immunityÂ 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66615"/>
            <a:ext cx="8945563" cy="678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8508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descr="RÃ©sultats de recherche d'images pour Â«Â herd immunityÂ 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554" y="0"/>
            <a:ext cx="904398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5012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2" descr="RÃ©sultats de recherche d'images pour Â«Â herd immunityÂ Â»"/>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370262" y="0"/>
            <a:ext cx="7689042" cy="68953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77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9590008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a:xfrm>
            <a:off x="7123176" y="2255393"/>
            <a:ext cx="5181600" cy="4351338"/>
          </a:xfrm>
        </p:spPr>
        <p:txBody>
          <a:bodyPr/>
          <a:lstStyle/>
          <a:p>
            <a:endParaRPr lang="en-US"/>
          </a:p>
        </p:txBody>
      </p:sp>
      <p:sp>
        <p:nvSpPr>
          <p:cNvPr id="5" name="Content Placeholder 4"/>
          <p:cNvSpPr>
            <a:spLocks noGrp="1"/>
          </p:cNvSpPr>
          <p:nvPr>
            <p:ph sz="half" idx="1"/>
          </p:nvPr>
        </p:nvSpPr>
        <p:spPr/>
        <p:txBody>
          <a:bodyPr/>
          <a:lstStyle/>
          <a:p>
            <a:endParaRPr lang="en-US"/>
          </a:p>
        </p:txBody>
      </p:sp>
      <p:pic>
        <p:nvPicPr>
          <p:cNvPr id="7174"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8045" y="44768"/>
            <a:ext cx="6023074" cy="6649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853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7771" y="-25041"/>
            <a:ext cx="6399613" cy="6883041"/>
          </a:xfrm>
        </p:spPr>
      </p:pic>
    </p:spTree>
    <p:extLst>
      <p:ext uri="{BB962C8B-B14F-4D97-AF65-F5344CB8AC3E}">
        <p14:creationId xmlns:p14="http://schemas.microsoft.com/office/powerpoint/2010/main" val="252815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https://ei.marketwatch.com/Multimedia/2019/01/31/Photos/NS/MW-HD048_downlo_20190131111002_NS.png?uuid=aa45d756-2572-11e9-9fc3-ac162d7bc1f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68165" y="1986426"/>
            <a:ext cx="5582016" cy="305737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ei.marketwatch.com/Multimedia/2019/01/31/Photos/NS/MW-HD051_antiva_20190131111903_NS.jpg?uuid=ec970f3e-2573-11e9-987e-ac162d7bc1f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50181" y="1986426"/>
            <a:ext cx="6169110" cy="120534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ei.marketwatch.com/Multimedia/2019/01/31/Photos/NS/MW-HD049_antiva_20190131111902_NS.jpg?uuid=ebeafe24-2573-11e9-bea2-ac162d7bc1f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0" y="3623582"/>
            <a:ext cx="61912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4062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9218" name="Picture 2" descr="https://i.redd.it/7fnq0q53k29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130" y="365125"/>
            <a:ext cx="7143750" cy="492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7564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406776"/>
            <a:ext cx="2362200"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584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5844" name="Text Box 3"/>
          <p:cNvSpPr txBox="1">
            <a:spLocks noChangeArrowheads="1"/>
          </p:cNvSpPr>
          <p:nvPr/>
        </p:nvSpPr>
        <p:spPr bwMode="auto">
          <a:xfrm>
            <a:off x="1981200" y="1295400"/>
            <a:ext cx="82296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1pPr>
            <a:lvl2pPr eaLnBrk="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2pPr>
            <a:lvl3pPr eaLnBrk="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3pPr>
            <a:lvl4pPr eaLnBrk="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4pPr>
            <a:lvl5pPr eaLnBrk="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9pPr>
          </a:lstStyle>
          <a:p>
            <a:pPr eaLnBrk="1" hangingPunct="1">
              <a:lnSpc>
                <a:spcPct val="100000"/>
              </a:lnSpc>
              <a:buClrTx/>
              <a:buFontTx/>
              <a:buNone/>
            </a:pPr>
            <a:r>
              <a:rPr lang="en-US" altLang="en-US" sz="3400">
                <a:solidFill>
                  <a:srgbClr val="CCCC00"/>
                </a:solidFill>
                <a:latin typeface="Futura" charset="0"/>
              </a:rPr>
              <a:t>Who can answer my questions about immunization?</a:t>
            </a:r>
            <a:r>
              <a:rPr lang="en-US" altLang="en-US" sz="2400">
                <a:solidFill>
                  <a:srgbClr val="000080"/>
                </a:solidFill>
                <a:latin typeface="Futura" charset="0"/>
              </a:rPr>
              <a:t>	</a:t>
            </a:r>
          </a:p>
        </p:txBody>
      </p:sp>
      <p:sp>
        <p:nvSpPr>
          <p:cNvPr id="35845" name="Text Box 4"/>
          <p:cNvSpPr txBox="1">
            <a:spLocks noChangeArrowheads="1"/>
          </p:cNvSpPr>
          <p:nvPr/>
        </p:nvSpPr>
        <p:spPr bwMode="auto">
          <a:xfrm>
            <a:off x="1981200" y="2652714"/>
            <a:ext cx="82296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720725" algn="l"/>
                <a:tab pos="800100"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1pPr>
            <a:lvl2pPr eaLnBrk="0">
              <a:tabLst>
                <a:tab pos="0" algn="l"/>
                <a:tab pos="720725" algn="l"/>
                <a:tab pos="800100"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2pPr>
            <a:lvl3pPr eaLnBrk="0">
              <a:tabLst>
                <a:tab pos="0" algn="l"/>
                <a:tab pos="720725" algn="l"/>
                <a:tab pos="800100"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3pPr>
            <a:lvl4pPr eaLnBrk="0">
              <a:tabLst>
                <a:tab pos="0" algn="l"/>
                <a:tab pos="720725" algn="l"/>
                <a:tab pos="800100"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4pPr>
            <a:lvl5pPr eaLnBrk="0">
              <a:tabLst>
                <a:tab pos="0" algn="l"/>
                <a:tab pos="720725" algn="l"/>
                <a:tab pos="800100"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800100"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800100"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800100"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800100"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9pPr>
          </a:lstStyle>
          <a:p>
            <a:pPr eaLnBrk="1">
              <a:spcBef>
                <a:spcPts val="638"/>
              </a:spcBef>
              <a:spcAft>
                <a:spcPts val="1425"/>
              </a:spcAft>
            </a:pPr>
            <a:r>
              <a:rPr lang="en-US" altLang="en-US" sz="2000" dirty="0">
                <a:solidFill>
                  <a:srgbClr val="000080"/>
                </a:solidFill>
                <a:latin typeface="Futura" charset="0"/>
              </a:rPr>
              <a:t>Your doctor, public health nurse or primary health care provider is your best source for questions about immunization. </a:t>
            </a:r>
          </a:p>
          <a:p>
            <a:pPr eaLnBrk="1">
              <a:spcBef>
                <a:spcPts val="638"/>
              </a:spcBef>
              <a:spcAft>
                <a:spcPts val="1425"/>
              </a:spcAft>
            </a:pPr>
            <a:endParaRPr lang="en-US" altLang="en-US" sz="2000" dirty="0">
              <a:solidFill>
                <a:srgbClr val="000080"/>
              </a:solidFill>
              <a:latin typeface="Futura" charset="0"/>
            </a:endParaRPr>
          </a:p>
          <a:p>
            <a:pPr eaLnBrk="1">
              <a:spcBef>
                <a:spcPts val="638"/>
              </a:spcBef>
              <a:spcAft>
                <a:spcPts val="1425"/>
              </a:spcAft>
            </a:pPr>
            <a:endParaRPr lang="en-US" altLang="en-US" sz="2000" dirty="0">
              <a:solidFill>
                <a:srgbClr val="000080"/>
              </a:solidFill>
              <a:latin typeface="Futura" charset="0"/>
            </a:endParaRPr>
          </a:p>
          <a:p>
            <a:pPr eaLnBrk="1">
              <a:spcBef>
                <a:spcPts val="638"/>
              </a:spcBef>
              <a:spcAft>
                <a:spcPts val="1425"/>
              </a:spcAft>
            </a:pPr>
            <a:endParaRPr lang="en-US" altLang="en-US" sz="2000" dirty="0">
              <a:solidFill>
                <a:srgbClr val="000080"/>
              </a:solidFill>
              <a:latin typeface="Futura" charset="0"/>
            </a:endParaRPr>
          </a:p>
          <a:p>
            <a:pPr eaLnBrk="1">
              <a:spcBef>
                <a:spcPts val="638"/>
              </a:spcBef>
              <a:spcAft>
                <a:spcPts val="1425"/>
              </a:spcAft>
            </a:pPr>
            <a:endParaRPr lang="en-US" altLang="en-US" sz="2000" dirty="0">
              <a:solidFill>
                <a:srgbClr val="000080"/>
              </a:solidFill>
              <a:latin typeface="Futura" charset="0"/>
            </a:endParaRPr>
          </a:p>
          <a:p>
            <a:pPr eaLnBrk="1">
              <a:spcBef>
                <a:spcPts val="638"/>
              </a:spcBef>
              <a:spcAft>
                <a:spcPts val="1425"/>
              </a:spcAft>
            </a:pPr>
            <a:endParaRPr lang="en-US" altLang="en-US" sz="2000" dirty="0">
              <a:solidFill>
                <a:srgbClr val="000080"/>
              </a:solidFill>
              <a:latin typeface="Futura" charset="0"/>
            </a:endParaRPr>
          </a:p>
          <a:p>
            <a:pPr eaLnBrk="1">
              <a:spcBef>
                <a:spcPts val="638"/>
              </a:spcBef>
              <a:spcAft>
                <a:spcPts val="1425"/>
              </a:spcAft>
            </a:pPr>
            <a:r>
              <a:rPr lang="en-US" altLang="en-US" sz="2000" dirty="0">
                <a:solidFill>
                  <a:srgbClr val="000080"/>
                </a:solidFill>
                <a:latin typeface="Futura" charset="0"/>
              </a:rPr>
              <a:t>	</a:t>
            </a:r>
          </a:p>
          <a:p>
            <a:pPr eaLnBrk="1">
              <a:spcBef>
                <a:spcPts val="638"/>
              </a:spcBef>
              <a:spcAft>
                <a:spcPts val="1425"/>
              </a:spcAft>
            </a:pPr>
            <a:r>
              <a:rPr lang="en-US" altLang="en-US" sz="2400" dirty="0">
                <a:solidFill>
                  <a:srgbClr val="000000"/>
                </a:solidFill>
                <a:latin typeface="Calibri" panose="020F0502020204030204" pitchFamily="34" charset="0"/>
              </a:rPr>
              <a:t> </a:t>
            </a:r>
          </a:p>
        </p:txBody>
      </p:sp>
      <p:pic>
        <p:nvPicPr>
          <p:cNvPr id="6" name="Picture 8" descr="https://pbs.twimg.com/media/Dx85iAWXcAY8U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0278" y="3406776"/>
            <a:ext cx="3390182" cy="339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5487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679950"/>
            <a:ext cx="35052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686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6868" name="Text Box 3"/>
          <p:cNvSpPr txBox="1">
            <a:spLocks noChangeArrowheads="1"/>
          </p:cNvSpPr>
          <p:nvPr/>
        </p:nvSpPr>
        <p:spPr bwMode="auto">
          <a:xfrm>
            <a:off x="1981200" y="1366839"/>
            <a:ext cx="822960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1pPr>
            <a:lvl2pPr eaLnBrk="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2pPr>
            <a:lvl3pPr eaLnBrk="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3pPr>
            <a:lvl4pPr eaLnBrk="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4pPr>
            <a:lvl5pPr eaLnBrk="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20725" algn="l"/>
                <a:tab pos="1444625" algn="l"/>
                <a:tab pos="2168525" algn="l"/>
                <a:tab pos="2892425" algn="l"/>
                <a:tab pos="3616325" algn="l"/>
                <a:tab pos="4343400" algn="l"/>
                <a:tab pos="5064125" algn="l"/>
                <a:tab pos="5788025" algn="l"/>
                <a:tab pos="6511925" algn="l"/>
                <a:tab pos="7235825" algn="l"/>
                <a:tab pos="7959725" algn="l"/>
                <a:tab pos="8083550" algn="l"/>
                <a:tab pos="8532813" algn="l"/>
                <a:tab pos="8982075" algn="l"/>
                <a:tab pos="9431338" algn="l"/>
                <a:tab pos="9880600" algn="l"/>
                <a:tab pos="10329863" algn="l"/>
                <a:tab pos="10779125" algn="l"/>
              </a:tabLst>
              <a:defRPr>
                <a:solidFill>
                  <a:schemeClr val="bg1"/>
                </a:solidFill>
                <a:latin typeface="Arial" panose="020B0604020202020204" pitchFamily="34" charset="0"/>
                <a:ea typeface="SimSun" panose="02010600030101010101" pitchFamily="2" charset="-122"/>
              </a:defRPr>
            </a:lvl9pPr>
          </a:lstStyle>
          <a:p>
            <a:pPr eaLnBrk="1" hangingPunct="1">
              <a:lnSpc>
                <a:spcPct val="100000"/>
              </a:lnSpc>
              <a:buClrTx/>
              <a:buFontTx/>
              <a:buNone/>
            </a:pPr>
            <a:r>
              <a:rPr lang="en-US" altLang="en-US" sz="3400">
                <a:solidFill>
                  <a:srgbClr val="CCCC00"/>
                </a:solidFill>
                <a:latin typeface="Futura" charset="0"/>
              </a:rPr>
              <a:t>A word about online information </a:t>
            </a:r>
            <a:r>
              <a:rPr lang="en-US" altLang="en-US" sz="2400">
                <a:solidFill>
                  <a:srgbClr val="000080"/>
                </a:solidFill>
                <a:latin typeface="Futura" charset="0"/>
              </a:rPr>
              <a:t>	</a:t>
            </a:r>
          </a:p>
        </p:txBody>
      </p:sp>
      <p:sp>
        <p:nvSpPr>
          <p:cNvPr id="35845" name="Text Box 4"/>
          <p:cNvSpPr txBox="1">
            <a:spLocks noChangeArrowheads="1"/>
          </p:cNvSpPr>
          <p:nvPr/>
        </p:nvSpPr>
        <p:spPr bwMode="auto">
          <a:xfrm>
            <a:off x="1249362" y="2147889"/>
            <a:ext cx="8961438" cy="3584575"/>
          </a:xfrm>
          <a:prstGeom prst="rect">
            <a:avLst/>
          </a:prstGeom>
          <a:noFill/>
          <a:ln w="9525">
            <a:noFill/>
            <a:round/>
            <a:headEnd/>
            <a:tailEnd/>
          </a:ln>
        </p:spPr>
        <p:txBody>
          <a:bodyPr lIns="90000" tIns="45000" rIns="90000" bIns="45000"/>
          <a:lstStyle/>
          <a:p>
            <a:pPr marL="719138" indent="-717550">
              <a:spcBef>
                <a:spcPts val="638"/>
              </a:spcBef>
              <a:spcAft>
                <a:spcPts val="1425"/>
              </a:spcAft>
              <a:tabLst>
                <a:tab pos="801688" algn="l"/>
                <a:tab pos="1258888" algn="l"/>
                <a:tab pos="1716088" algn="l"/>
                <a:tab pos="2173288" algn="l"/>
                <a:tab pos="2630488" algn="l"/>
                <a:tab pos="3087688" algn="l"/>
                <a:tab pos="3544888" algn="l"/>
                <a:tab pos="4002088" algn="l"/>
                <a:tab pos="4459288" algn="l"/>
                <a:tab pos="4916488" algn="l"/>
                <a:tab pos="5373688" algn="l"/>
                <a:tab pos="5830888" algn="l"/>
                <a:tab pos="6288088" algn="l"/>
                <a:tab pos="6745288" algn="l"/>
                <a:tab pos="7202488" algn="l"/>
                <a:tab pos="7659688" algn="l"/>
                <a:tab pos="8116888" algn="l"/>
                <a:tab pos="8574088" algn="l"/>
                <a:tab pos="9031288" algn="l"/>
                <a:tab pos="9488488" algn="l"/>
                <a:tab pos="9945688" algn="l"/>
              </a:tabLst>
              <a:defRPr/>
            </a:pPr>
            <a:r>
              <a:rPr lang="en-US" sz="2000" dirty="0">
                <a:solidFill>
                  <a:srgbClr val="000080"/>
                </a:solidFill>
                <a:latin typeface="Futura" charset="0"/>
              </a:rPr>
              <a:t>	When you look online for information about vaccines, it’s important to be aware that not all sources are accurate. For the same reason we get legal advice from lawyers and take our cars to mechanics, it’s important to get your immunization information from reliable sources. If you are concerned about what you read, speak to your health care provider. </a:t>
            </a:r>
          </a:p>
          <a:p>
            <a:pPr marL="801688" indent="-800100">
              <a:spcBef>
                <a:spcPts val="638"/>
              </a:spcBef>
              <a:spcAft>
                <a:spcPts val="1425"/>
              </a:spcAft>
              <a:tabLst>
                <a:tab pos="801688" algn="l"/>
                <a:tab pos="1258888" algn="l"/>
                <a:tab pos="1716088" algn="l"/>
                <a:tab pos="2173288" algn="l"/>
                <a:tab pos="2630488" algn="l"/>
                <a:tab pos="3087688" algn="l"/>
                <a:tab pos="3544888" algn="l"/>
                <a:tab pos="4002088" algn="l"/>
                <a:tab pos="4459288" algn="l"/>
                <a:tab pos="4916488" algn="l"/>
                <a:tab pos="5373688" algn="l"/>
                <a:tab pos="5830888" algn="l"/>
                <a:tab pos="6288088" algn="l"/>
                <a:tab pos="6745288" algn="l"/>
                <a:tab pos="7202488" algn="l"/>
                <a:tab pos="7659688" algn="l"/>
                <a:tab pos="8116888" algn="l"/>
                <a:tab pos="8574088" algn="l"/>
                <a:tab pos="9031288" algn="l"/>
                <a:tab pos="9488488" algn="l"/>
                <a:tab pos="9945688" algn="l"/>
              </a:tabLst>
              <a:defRPr/>
            </a:pPr>
            <a:endParaRPr lang="en-US" sz="2000" dirty="0">
              <a:solidFill>
                <a:srgbClr val="000080"/>
              </a:solidFill>
              <a:latin typeface="Futura" charset="0"/>
            </a:endParaRPr>
          </a:p>
          <a:p>
            <a:pPr marL="801688" indent="-800100">
              <a:spcBef>
                <a:spcPts val="638"/>
              </a:spcBef>
              <a:spcAft>
                <a:spcPts val="1425"/>
              </a:spcAft>
              <a:tabLst>
                <a:tab pos="801688" algn="l"/>
                <a:tab pos="1258888" algn="l"/>
                <a:tab pos="1716088" algn="l"/>
                <a:tab pos="2173288" algn="l"/>
                <a:tab pos="2630488" algn="l"/>
                <a:tab pos="3087688" algn="l"/>
                <a:tab pos="3544888" algn="l"/>
                <a:tab pos="4002088" algn="l"/>
                <a:tab pos="4459288" algn="l"/>
                <a:tab pos="4916488" algn="l"/>
                <a:tab pos="5373688" algn="l"/>
                <a:tab pos="5830888" algn="l"/>
                <a:tab pos="6288088" algn="l"/>
                <a:tab pos="6745288" algn="l"/>
                <a:tab pos="7202488" algn="l"/>
                <a:tab pos="7659688" algn="l"/>
                <a:tab pos="8116888" algn="l"/>
                <a:tab pos="8574088" algn="l"/>
                <a:tab pos="9031288" algn="l"/>
                <a:tab pos="9488488" algn="l"/>
                <a:tab pos="9945688" algn="l"/>
              </a:tabLst>
              <a:defRPr/>
            </a:pPr>
            <a:endParaRPr lang="en-US" sz="2000" dirty="0">
              <a:solidFill>
                <a:srgbClr val="000080"/>
              </a:solidFill>
              <a:latin typeface="Futura" charset="0"/>
            </a:endParaRPr>
          </a:p>
          <a:p>
            <a:pPr marL="801688" indent="-800100">
              <a:spcBef>
                <a:spcPts val="638"/>
              </a:spcBef>
              <a:spcAft>
                <a:spcPts val="1425"/>
              </a:spcAft>
              <a:tabLst>
                <a:tab pos="801688" algn="l"/>
                <a:tab pos="1258888" algn="l"/>
                <a:tab pos="1716088" algn="l"/>
                <a:tab pos="2173288" algn="l"/>
                <a:tab pos="2630488" algn="l"/>
                <a:tab pos="3087688" algn="l"/>
                <a:tab pos="3544888" algn="l"/>
                <a:tab pos="4002088" algn="l"/>
                <a:tab pos="4459288" algn="l"/>
                <a:tab pos="4916488" algn="l"/>
                <a:tab pos="5373688" algn="l"/>
                <a:tab pos="5830888" algn="l"/>
                <a:tab pos="6288088" algn="l"/>
                <a:tab pos="6745288" algn="l"/>
                <a:tab pos="7202488" algn="l"/>
                <a:tab pos="7659688" algn="l"/>
                <a:tab pos="8116888" algn="l"/>
                <a:tab pos="8574088" algn="l"/>
                <a:tab pos="9031288" algn="l"/>
                <a:tab pos="9488488" algn="l"/>
                <a:tab pos="9945688" algn="l"/>
              </a:tabLst>
              <a:defRPr/>
            </a:pPr>
            <a:endParaRPr lang="en-US" sz="2000" dirty="0">
              <a:solidFill>
                <a:srgbClr val="000080"/>
              </a:solidFill>
              <a:latin typeface="Futura" charset="0"/>
            </a:endParaRPr>
          </a:p>
          <a:p>
            <a:pPr marL="801688" indent="-800100">
              <a:spcBef>
                <a:spcPts val="638"/>
              </a:spcBef>
              <a:spcAft>
                <a:spcPts val="1425"/>
              </a:spcAft>
              <a:tabLst>
                <a:tab pos="801688" algn="l"/>
                <a:tab pos="1258888" algn="l"/>
                <a:tab pos="1716088" algn="l"/>
                <a:tab pos="2173288" algn="l"/>
                <a:tab pos="2630488" algn="l"/>
                <a:tab pos="3087688" algn="l"/>
                <a:tab pos="3544888" algn="l"/>
                <a:tab pos="4002088" algn="l"/>
                <a:tab pos="4459288" algn="l"/>
                <a:tab pos="4916488" algn="l"/>
                <a:tab pos="5373688" algn="l"/>
                <a:tab pos="5830888" algn="l"/>
                <a:tab pos="6288088" algn="l"/>
                <a:tab pos="6745288" algn="l"/>
                <a:tab pos="7202488" algn="l"/>
                <a:tab pos="7659688" algn="l"/>
                <a:tab pos="8116888" algn="l"/>
                <a:tab pos="8574088" algn="l"/>
                <a:tab pos="9031288" algn="l"/>
                <a:tab pos="9488488" algn="l"/>
                <a:tab pos="9945688" algn="l"/>
              </a:tabLst>
              <a:defRPr/>
            </a:pPr>
            <a:r>
              <a:rPr lang="en-US" sz="2000" dirty="0">
                <a:solidFill>
                  <a:srgbClr val="000080"/>
                </a:solidFill>
                <a:latin typeface="Futura" charset="0"/>
              </a:rPr>
              <a:t>	</a:t>
            </a:r>
          </a:p>
          <a:p>
            <a:pPr marL="801688" indent="-800100">
              <a:spcBef>
                <a:spcPts val="638"/>
              </a:spcBef>
              <a:spcAft>
                <a:spcPts val="1425"/>
              </a:spcAft>
              <a:tabLst>
                <a:tab pos="801688" algn="l"/>
                <a:tab pos="1258888" algn="l"/>
                <a:tab pos="1716088" algn="l"/>
                <a:tab pos="2173288" algn="l"/>
                <a:tab pos="2630488" algn="l"/>
                <a:tab pos="3087688" algn="l"/>
                <a:tab pos="3544888" algn="l"/>
                <a:tab pos="4002088" algn="l"/>
                <a:tab pos="4459288" algn="l"/>
                <a:tab pos="4916488" algn="l"/>
                <a:tab pos="5373688" algn="l"/>
                <a:tab pos="5830888" algn="l"/>
                <a:tab pos="6288088" algn="l"/>
                <a:tab pos="6745288" algn="l"/>
                <a:tab pos="7202488" algn="l"/>
                <a:tab pos="7659688" algn="l"/>
                <a:tab pos="8116888" algn="l"/>
                <a:tab pos="8574088" algn="l"/>
                <a:tab pos="9031288" algn="l"/>
                <a:tab pos="9488488" algn="l"/>
                <a:tab pos="9945688" algn="l"/>
              </a:tabLst>
              <a:defRPr/>
            </a:pPr>
            <a:r>
              <a:rPr lang="en-US" sz="2400" dirty="0">
                <a:solidFill>
                  <a:srgbClr val="000000"/>
                </a:solidFill>
                <a:latin typeface="Calibri" pitchFamily="32" charset="0"/>
              </a:rPr>
              <a:t> </a:t>
            </a:r>
          </a:p>
        </p:txBody>
      </p:sp>
    </p:spTree>
    <p:extLst>
      <p:ext uri="{BB962C8B-B14F-4D97-AF65-F5344CB8AC3E}">
        <p14:creationId xmlns:p14="http://schemas.microsoft.com/office/powerpoint/2010/main" val="6868300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7891" name="Text Box 2"/>
          <p:cNvSpPr txBox="1">
            <a:spLocks noChangeArrowheads="1"/>
          </p:cNvSpPr>
          <p:nvPr/>
        </p:nvSpPr>
        <p:spPr bwMode="auto">
          <a:xfrm>
            <a:off x="1981200" y="1281114"/>
            <a:ext cx="80010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hangingPunct="1">
              <a:lnSpc>
                <a:spcPct val="100000"/>
              </a:lnSpc>
              <a:buClrTx/>
              <a:buFontTx/>
              <a:buNone/>
            </a:pPr>
            <a:r>
              <a:rPr lang="en-US" altLang="en-US" sz="3600">
                <a:solidFill>
                  <a:srgbClr val="CCCC00"/>
                </a:solidFill>
                <a:latin typeface="Futura" charset="0"/>
              </a:rPr>
              <a:t>What are some reliable websites?</a:t>
            </a:r>
          </a:p>
        </p:txBody>
      </p:sp>
      <p:sp>
        <p:nvSpPr>
          <p:cNvPr id="37892" name="Text Box 3"/>
          <p:cNvSpPr txBox="1">
            <a:spLocks noChangeArrowheads="1"/>
          </p:cNvSpPr>
          <p:nvPr/>
        </p:nvSpPr>
        <p:spPr bwMode="auto">
          <a:xfrm>
            <a:off x="2052638" y="2130426"/>
            <a:ext cx="82296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SimSun" panose="02010600030101010101" pitchFamily="2" charset="-122"/>
              </a:defRPr>
            </a:lvl9pPr>
          </a:lstStyle>
          <a:p>
            <a:pPr eaLnBrk="1">
              <a:spcBef>
                <a:spcPts val="638"/>
              </a:spcBef>
              <a:spcAft>
                <a:spcPts val="1425"/>
              </a:spcAft>
            </a:pPr>
            <a:r>
              <a:rPr lang="en-US" altLang="en-US" sz="2000">
                <a:solidFill>
                  <a:srgbClr val="000080"/>
                </a:solidFill>
                <a:latin typeface="Futura" charset="0"/>
              </a:rPr>
              <a:t>Here is a list of reliable websites:  </a:t>
            </a:r>
          </a:p>
          <a:p>
            <a:pPr eaLnBrk="1">
              <a:spcBef>
                <a:spcPts val="638"/>
              </a:spcBef>
              <a:spcAft>
                <a:spcPts val="1425"/>
              </a:spcAft>
            </a:pPr>
            <a:r>
              <a:rPr lang="en-US" altLang="en-US" sz="2000">
                <a:solidFill>
                  <a:srgbClr val="000080"/>
                </a:solidFill>
                <a:latin typeface="Futura" charset="0"/>
              </a:rPr>
              <a:t>	</a:t>
            </a:r>
          </a:p>
          <a:p>
            <a:pPr eaLnBrk="1">
              <a:spcBef>
                <a:spcPts val="638"/>
              </a:spcBef>
              <a:spcAft>
                <a:spcPts val="1425"/>
              </a:spcAft>
            </a:pPr>
            <a:endParaRPr lang="en-US" altLang="en-US" sz="2000">
              <a:solidFill>
                <a:srgbClr val="000080"/>
              </a:solidFill>
              <a:latin typeface="Futura" charset="0"/>
            </a:endParaRPr>
          </a:p>
          <a:p>
            <a:pPr eaLnBrk="1">
              <a:spcBef>
                <a:spcPts val="638"/>
              </a:spcBef>
              <a:spcAft>
                <a:spcPts val="1425"/>
              </a:spcAft>
            </a:pPr>
            <a:endParaRPr lang="en-US" altLang="en-US" sz="2000">
              <a:solidFill>
                <a:srgbClr val="000080"/>
              </a:solidFill>
              <a:latin typeface="Futura" charset="0"/>
            </a:endParaRPr>
          </a:p>
          <a:p>
            <a:pPr eaLnBrk="1">
              <a:spcBef>
                <a:spcPts val="638"/>
              </a:spcBef>
              <a:spcAft>
                <a:spcPts val="1425"/>
              </a:spcAft>
            </a:pPr>
            <a:endParaRPr lang="en-US" altLang="en-US" sz="2000">
              <a:solidFill>
                <a:srgbClr val="000080"/>
              </a:solidFill>
              <a:latin typeface="Futura" charset="0"/>
            </a:endParaRPr>
          </a:p>
          <a:p>
            <a:pPr eaLnBrk="1">
              <a:spcBef>
                <a:spcPts val="638"/>
              </a:spcBef>
              <a:spcAft>
                <a:spcPts val="1425"/>
              </a:spcAft>
            </a:pPr>
            <a:endParaRPr lang="en-US" altLang="en-US" sz="2000">
              <a:solidFill>
                <a:srgbClr val="000080"/>
              </a:solidFill>
              <a:latin typeface="Futura" charset="0"/>
            </a:endParaRPr>
          </a:p>
          <a:p>
            <a:pPr eaLnBrk="1">
              <a:spcBef>
                <a:spcPts val="638"/>
              </a:spcBef>
              <a:spcAft>
                <a:spcPts val="1425"/>
              </a:spcAft>
            </a:pPr>
            <a:endParaRPr lang="en-US" altLang="en-US" sz="2000">
              <a:solidFill>
                <a:srgbClr val="000080"/>
              </a:solidFill>
              <a:latin typeface="Futura" charset="0"/>
            </a:endParaRPr>
          </a:p>
          <a:p>
            <a:pPr eaLnBrk="1">
              <a:spcBef>
                <a:spcPts val="638"/>
              </a:spcBef>
              <a:spcAft>
                <a:spcPts val="1425"/>
              </a:spcAft>
            </a:pPr>
            <a:r>
              <a:rPr lang="en-US" altLang="en-US" sz="2000">
                <a:solidFill>
                  <a:srgbClr val="000080"/>
                </a:solidFill>
                <a:latin typeface="Futura" charset="0"/>
              </a:rPr>
              <a:t>	. </a:t>
            </a:r>
          </a:p>
          <a:p>
            <a:pPr eaLnBrk="1">
              <a:spcBef>
                <a:spcPts val="638"/>
              </a:spcBef>
              <a:spcAft>
                <a:spcPts val="1425"/>
              </a:spcAft>
            </a:pPr>
            <a:r>
              <a:rPr lang="en-US" altLang="en-US" sz="2400">
                <a:solidFill>
                  <a:srgbClr val="000000"/>
                </a:solidFill>
                <a:latin typeface="Calibri" panose="020F0502020204030204" pitchFamily="34" charset="0"/>
              </a:rPr>
              <a:t> </a:t>
            </a:r>
          </a:p>
        </p:txBody>
      </p:sp>
      <p:sp>
        <p:nvSpPr>
          <p:cNvPr id="37893" name="Rectangle 4"/>
          <p:cNvSpPr>
            <a:spLocks noChangeArrowheads="1"/>
          </p:cNvSpPr>
          <p:nvPr/>
        </p:nvSpPr>
        <p:spPr bwMode="auto">
          <a:xfrm>
            <a:off x="3106738" y="2832101"/>
            <a:ext cx="76200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defRPr>
                <a:solidFill>
                  <a:schemeClr val="bg1"/>
                </a:solidFill>
                <a:latin typeface="Arial" panose="020B0604020202020204" pitchFamily="34" charset="0"/>
                <a:ea typeface="SimSun" panose="02010600030101010101" pitchFamily="2" charset="-122"/>
              </a:defRPr>
            </a:lvl1pPr>
            <a:lvl2pPr marL="739775" indent="-282575" eaLnBrk="0">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defRPr>
                <a:solidFill>
                  <a:schemeClr val="bg1"/>
                </a:solidFill>
                <a:latin typeface="Arial" panose="020B0604020202020204" pitchFamily="34" charset="0"/>
                <a:ea typeface="SimSun" panose="02010600030101010101" pitchFamily="2" charset="-122"/>
              </a:defRPr>
            </a:lvl2pPr>
            <a:lvl3pPr eaLnBrk="0">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defRPr>
                <a:solidFill>
                  <a:schemeClr val="bg1"/>
                </a:solidFill>
                <a:latin typeface="Arial" panose="020B0604020202020204" pitchFamily="34" charset="0"/>
                <a:ea typeface="SimSun" panose="02010600030101010101" pitchFamily="2" charset="-122"/>
              </a:defRPr>
            </a:lvl3pPr>
            <a:lvl4pPr eaLnBrk="0">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defRPr>
                <a:solidFill>
                  <a:schemeClr val="bg1"/>
                </a:solidFill>
                <a:latin typeface="Arial" panose="020B0604020202020204" pitchFamily="34" charset="0"/>
                <a:ea typeface="SimSun" panose="02010600030101010101" pitchFamily="2" charset="-122"/>
              </a:defRPr>
            </a:lvl4pPr>
            <a:lvl5pPr eaLnBrk="0">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defRPr>
                <a:solidFill>
                  <a:schemeClr val="bg1"/>
                </a:solidFill>
                <a:latin typeface="Arial" panose="020B0604020202020204" pitchFamily="34" charset="0"/>
                <a:ea typeface="SimSun" panose="02010600030101010101" pitchFamily="2"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defRPr>
                <a:solidFill>
                  <a:schemeClr val="bg1"/>
                </a:solidFill>
                <a:latin typeface="Arial" panose="020B0604020202020204" pitchFamily="34" charset="0"/>
                <a:ea typeface="SimSun" panose="02010600030101010101" pitchFamily="2"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defRPr>
                <a:solidFill>
                  <a:schemeClr val="bg1"/>
                </a:solidFill>
                <a:latin typeface="Arial" panose="020B0604020202020204" pitchFamily="34" charset="0"/>
                <a:ea typeface="SimSun" panose="02010600030101010101" pitchFamily="2"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defRPr>
                <a:solidFill>
                  <a:schemeClr val="bg1"/>
                </a:solidFill>
                <a:latin typeface="Arial" panose="020B0604020202020204" pitchFamily="34" charset="0"/>
                <a:ea typeface="SimSun" panose="02010600030101010101" pitchFamily="2"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39775" algn="l"/>
                <a:tab pos="1196975" algn="l"/>
                <a:tab pos="1654175" algn="l"/>
                <a:tab pos="2111375" algn="l"/>
                <a:tab pos="2568575" algn="l"/>
                <a:tab pos="3025775" algn="l"/>
                <a:tab pos="3482975" algn="l"/>
                <a:tab pos="3940175" algn="l"/>
                <a:tab pos="4397375" algn="l"/>
                <a:tab pos="4854575" algn="l"/>
                <a:tab pos="5311775" algn="l"/>
                <a:tab pos="5768975" algn="l"/>
                <a:tab pos="6226175" algn="l"/>
                <a:tab pos="6683375" algn="l"/>
                <a:tab pos="7140575" algn="l"/>
                <a:tab pos="7597775" algn="l"/>
                <a:tab pos="8054975" algn="l"/>
                <a:tab pos="8512175" algn="l"/>
                <a:tab pos="8969375" algn="l"/>
                <a:tab pos="9426575" algn="l"/>
                <a:tab pos="9883775" algn="l"/>
              </a:tabLst>
              <a:defRPr>
                <a:solidFill>
                  <a:schemeClr val="bg1"/>
                </a:solidFill>
                <a:latin typeface="Arial" panose="020B0604020202020204" pitchFamily="34" charset="0"/>
                <a:ea typeface="SimSun" panose="02010600030101010101" pitchFamily="2" charset="-122"/>
              </a:defRPr>
            </a:lvl9pPr>
          </a:lstStyle>
          <a:p>
            <a:pPr lvl="1" eaLnBrk="1">
              <a:spcAft>
                <a:spcPts val="1425"/>
              </a:spcAft>
              <a:buClr>
                <a:srgbClr val="CCCC00"/>
              </a:buClr>
              <a:buFont typeface="Wingdings" panose="05000000000000000000" pitchFamily="2" charset="2"/>
              <a:buChar char=""/>
            </a:pPr>
            <a:r>
              <a:rPr lang="en-US" altLang="en-US" sz="2000">
                <a:solidFill>
                  <a:srgbClr val="000080"/>
                </a:solidFill>
                <a:latin typeface="Futura" charset="0"/>
              </a:rPr>
              <a:t>ImmunizeBC.ca:</a:t>
            </a:r>
            <a:r>
              <a:rPr lang="en-US" altLang="en-US" sz="2000">
                <a:solidFill>
                  <a:srgbClr val="CCCC00"/>
                </a:solidFill>
                <a:latin typeface="Futura" charset="0"/>
              </a:rPr>
              <a:t> </a:t>
            </a:r>
            <a:r>
              <a:rPr lang="en-US" altLang="en-US" sz="2000">
                <a:solidFill>
                  <a:srgbClr val="CCCCFF"/>
                </a:solidFill>
                <a:latin typeface="Futura" charset="0"/>
                <a:hlinkClick r:id="rId4"/>
              </a:rPr>
              <a:t>www.immunizebc.ca</a:t>
            </a:r>
            <a:r>
              <a:rPr lang="en-US" altLang="en-US" sz="2000">
                <a:solidFill>
                  <a:srgbClr val="CCCC00"/>
                </a:solidFill>
                <a:latin typeface="Futura" charset="0"/>
              </a:rPr>
              <a:t>   </a:t>
            </a:r>
          </a:p>
          <a:p>
            <a:pPr lvl="1" eaLnBrk="1">
              <a:spcAft>
                <a:spcPts val="1425"/>
              </a:spcAft>
              <a:buClr>
                <a:srgbClr val="CCCC00"/>
              </a:buClr>
              <a:buFont typeface="Wingdings" panose="05000000000000000000" pitchFamily="2" charset="2"/>
              <a:buChar char=""/>
            </a:pPr>
            <a:r>
              <a:rPr lang="en-US" altLang="en-US" sz="2000">
                <a:solidFill>
                  <a:srgbClr val="000080"/>
                </a:solidFill>
                <a:latin typeface="Futura" charset="0"/>
              </a:rPr>
              <a:t>Canadian Pediatric Society: </a:t>
            </a:r>
            <a:r>
              <a:rPr lang="en-US" altLang="en-US" sz="2000">
                <a:solidFill>
                  <a:srgbClr val="CCCCFF"/>
                </a:solidFill>
                <a:hlinkClick r:id="rId5"/>
              </a:rPr>
              <a:t>http://www.caringforkids.cps.ca/</a:t>
            </a:r>
            <a:r>
              <a:rPr lang="en-US" altLang="en-US" sz="2000">
                <a:solidFill>
                  <a:srgbClr val="000080"/>
                </a:solidFill>
              </a:rPr>
              <a:t> </a:t>
            </a:r>
            <a:r>
              <a:rPr lang="en-US" altLang="en-US" sz="2000">
                <a:solidFill>
                  <a:srgbClr val="000000"/>
                </a:solidFill>
              </a:rPr>
              <a:t> </a:t>
            </a:r>
          </a:p>
          <a:p>
            <a:pPr lvl="1" eaLnBrk="1">
              <a:spcAft>
                <a:spcPts val="1425"/>
              </a:spcAft>
              <a:buClr>
                <a:srgbClr val="CCCC00"/>
              </a:buClr>
              <a:buFont typeface="Wingdings" panose="05000000000000000000" pitchFamily="2" charset="2"/>
              <a:buChar char=""/>
            </a:pPr>
            <a:r>
              <a:rPr lang="en-US" altLang="en-US" sz="2000">
                <a:solidFill>
                  <a:srgbClr val="000080"/>
                </a:solidFill>
                <a:latin typeface="Futura" charset="0"/>
              </a:rPr>
              <a:t>Immunize Canada: </a:t>
            </a:r>
            <a:r>
              <a:rPr lang="en-US" altLang="en-US" sz="2000">
                <a:solidFill>
                  <a:srgbClr val="CCCCFF"/>
                </a:solidFill>
                <a:latin typeface="Futura" charset="0"/>
                <a:hlinkClick r:id="rId6"/>
              </a:rPr>
              <a:t>www.immunize.cpha.ca</a:t>
            </a:r>
            <a:r>
              <a:rPr lang="en-US" altLang="en-US" sz="2000">
                <a:solidFill>
                  <a:srgbClr val="000080"/>
                </a:solidFill>
                <a:latin typeface="Futura" charset="0"/>
              </a:rPr>
              <a:t>    </a:t>
            </a:r>
            <a:r>
              <a:rPr lang="en-US" altLang="en-US" sz="2000">
                <a:solidFill>
                  <a:srgbClr val="CCCC00"/>
                </a:solidFill>
                <a:latin typeface="Futura" charset="0"/>
              </a:rPr>
              <a:t>                 </a:t>
            </a:r>
          </a:p>
          <a:p>
            <a:pPr lvl="1" eaLnBrk="1">
              <a:spcAft>
                <a:spcPts val="1425"/>
              </a:spcAft>
              <a:buClr>
                <a:srgbClr val="CCCC00"/>
              </a:buClr>
              <a:buFont typeface="Wingdings" panose="05000000000000000000" pitchFamily="2" charset="2"/>
              <a:buChar char=""/>
            </a:pPr>
            <a:r>
              <a:rPr lang="en-US" altLang="en-US" sz="2000">
                <a:solidFill>
                  <a:srgbClr val="000080"/>
                </a:solidFill>
                <a:latin typeface="Futura" charset="0"/>
              </a:rPr>
              <a:t>Public Health Agency of Canada: </a:t>
            </a:r>
            <a:r>
              <a:rPr lang="en-US" altLang="en-US" sz="2000">
                <a:solidFill>
                  <a:srgbClr val="CCCCFF"/>
                </a:solidFill>
                <a:hlinkClick r:id="rId7"/>
              </a:rPr>
              <a:t>http://www.phac-aspc.gc.ca/im</a:t>
            </a:r>
            <a:r>
              <a:rPr lang="en-US" altLang="en-US">
                <a:solidFill>
                  <a:srgbClr val="CCCCFF"/>
                </a:solidFill>
                <a:hlinkClick r:id="rId7"/>
              </a:rPr>
              <a:t>/</a:t>
            </a:r>
          </a:p>
          <a:p>
            <a:pPr eaLnBrk="1">
              <a:spcAft>
                <a:spcPts val="1425"/>
              </a:spcAft>
            </a:pPr>
            <a:endParaRPr lang="en-US" altLang="en-US">
              <a:solidFill>
                <a:srgbClr val="CCCC00"/>
              </a:solidFill>
              <a:latin typeface="Futura" charset="0"/>
            </a:endParaRPr>
          </a:p>
          <a:p>
            <a:pPr algn="ctr" eaLnBrk="1">
              <a:spcAft>
                <a:spcPts val="1425"/>
              </a:spcAft>
            </a:pPr>
            <a:endParaRPr lang="en-US" altLang="en-US" sz="2000">
              <a:solidFill>
                <a:srgbClr val="CCCC00"/>
              </a:solidFill>
              <a:latin typeface="Futura" charset="0"/>
            </a:endParaRPr>
          </a:p>
          <a:p>
            <a:pPr algn="ctr" eaLnBrk="1">
              <a:spcAft>
                <a:spcPts val="1425"/>
              </a:spcAft>
            </a:pPr>
            <a:endParaRPr lang="en-US" altLang="en-US" sz="2000">
              <a:solidFill>
                <a:srgbClr val="CCCC00"/>
              </a:solidFill>
              <a:latin typeface="Futura" charset="0"/>
            </a:endParaRPr>
          </a:p>
        </p:txBody>
      </p:sp>
    </p:spTree>
    <p:extLst>
      <p:ext uri="{BB962C8B-B14F-4D97-AF65-F5344CB8AC3E}">
        <p14:creationId xmlns:p14="http://schemas.microsoft.com/office/powerpoint/2010/main" val="42901037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Ethan </a:t>
            </a:r>
            <a:r>
              <a:rPr lang="en-US" dirty="0" err="1" smtClean="0"/>
              <a:t>Lindenberger</a:t>
            </a:r>
            <a:endParaRPr lang="en-US" dirty="0"/>
          </a:p>
        </p:txBody>
      </p:sp>
      <p:pic>
        <p:nvPicPr>
          <p:cNvPr id="5" name="j1wGZKQObow"/>
          <p:cNvPicPr>
            <a:picLocks noGrp="1" noRot="1" noChangeAspect="1"/>
          </p:cNvPicPr>
          <p:nvPr>
            <p:ph sz="half" idx="1"/>
            <a:videoFile r:link="rId1"/>
          </p:nvPr>
        </p:nvPicPr>
        <p:blipFill>
          <a:blip r:embed="rId4"/>
          <a:stretch>
            <a:fillRect/>
          </a:stretch>
        </p:blipFill>
        <p:spPr>
          <a:xfrm>
            <a:off x="6183701" y="2120481"/>
            <a:ext cx="5653177" cy="3179912"/>
          </a:xfrm>
          <a:prstGeom prst="rect">
            <a:avLst/>
          </a:prstGeom>
        </p:spPr>
      </p:pic>
      <p:pic>
        <p:nvPicPr>
          <p:cNvPr id="6" name="h5H0jZCEpOM"/>
          <p:cNvPicPr>
            <a:picLocks noGrp="1" noRot="1" noChangeAspect="1"/>
          </p:cNvPicPr>
          <p:nvPr>
            <p:ph sz="half" idx="2"/>
            <a:videoFile r:link="rId2"/>
          </p:nvPr>
        </p:nvPicPr>
        <p:blipFill>
          <a:blip r:embed="rId4"/>
          <a:stretch>
            <a:fillRect/>
          </a:stretch>
        </p:blipFill>
        <p:spPr>
          <a:xfrm>
            <a:off x="253042" y="2120481"/>
            <a:ext cx="5653177" cy="3179912"/>
          </a:xfrm>
          <a:prstGeom prst="rect">
            <a:avLst/>
          </a:prstGeom>
        </p:spPr>
      </p:pic>
    </p:spTree>
    <p:extLst>
      <p:ext uri="{BB962C8B-B14F-4D97-AF65-F5344CB8AC3E}">
        <p14:creationId xmlns:p14="http://schemas.microsoft.com/office/powerpoint/2010/main" val="36152280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Further Reading</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a:hlinkClick r:id="rId2"/>
              </a:rPr>
              <a:t>It’s old news that vaccines don’t cause autism. But a major new study aims to refute skeptics </a:t>
            </a:r>
            <a:r>
              <a:rPr lang="en-US" dirty="0" smtClean="0">
                <a:hlinkClick r:id="rId2"/>
              </a:rPr>
              <a:t>again</a:t>
            </a:r>
            <a:endParaRPr lang="en-US" dirty="0" smtClean="0"/>
          </a:p>
          <a:p>
            <a:endParaRPr lang="en-US" dirty="0"/>
          </a:p>
          <a:p>
            <a:r>
              <a:rPr lang="en-US" dirty="0" smtClean="0">
                <a:hlinkClick r:id="rId3"/>
              </a:rPr>
              <a:t>8 Things everyone should know about measles</a:t>
            </a:r>
            <a:endParaRPr lang="en-US" dirty="0" smtClean="0"/>
          </a:p>
          <a:p>
            <a:r>
              <a:rPr lang="en-US" dirty="0">
                <a:hlinkClick r:id="rId4"/>
              </a:rPr>
              <a:t>Pinterest, Facebook, and YouTube are cracking down on fake vaccine news</a:t>
            </a:r>
            <a:endParaRPr lang="en-US" dirty="0"/>
          </a:p>
          <a:p>
            <a:r>
              <a:rPr lang="en-US" u="sng" dirty="0">
                <a:hlinkClick r:id="rId5"/>
              </a:rPr>
              <a:t>Facebook Swears It's Going to Do a Better Job at Not Spreading Dangerous Anti-Vaccine Content</a:t>
            </a:r>
            <a:endParaRPr lang="en-US" dirty="0"/>
          </a:p>
          <a:p>
            <a:endParaRPr lang="en-US" dirty="0"/>
          </a:p>
        </p:txBody>
      </p:sp>
      <p:sp>
        <p:nvSpPr>
          <p:cNvPr id="4" name="Content Placeholder 3"/>
          <p:cNvSpPr>
            <a:spLocks noGrp="1"/>
          </p:cNvSpPr>
          <p:nvPr>
            <p:ph sz="half" idx="2"/>
          </p:nvPr>
        </p:nvSpPr>
        <p:spPr/>
        <p:txBody>
          <a:bodyPr>
            <a:normAutofit fontScale="85000" lnSpcReduction="20000"/>
          </a:bodyPr>
          <a:lstStyle/>
          <a:p>
            <a:r>
              <a:rPr lang="en-US" dirty="0">
                <a:hlinkClick r:id="rId6"/>
              </a:rPr>
              <a:t>Washington declared a public health emergency over measles. Thank vaccine-refusing parents.</a:t>
            </a:r>
            <a:endParaRPr lang="en-US" dirty="0"/>
          </a:p>
          <a:p>
            <a:r>
              <a:rPr lang="en-US" dirty="0">
                <a:hlinkClick r:id="rId7"/>
              </a:rPr>
              <a:t>Research fraud catalyzed the anti-vaccination movement. Let’s not repeat history.</a:t>
            </a:r>
            <a:endParaRPr lang="en-US" dirty="0"/>
          </a:p>
          <a:p>
            <a:r>
              <a:rPr lang="en-US" dirty="0">
                <a:hlinkClick r:id="rId8"/>
              </a:rPr>
              <a:t>Confirmed: No Link Between Autism and Measles Vaccine, Even for 'At Risk' </a:t>
            </a:r>
            <a:r>
              <a:rPr lang="en-US" dirty="0" smtClean="0">
                <a:hlinkClick r:id="rId8"/>
              </a:rPr>
              <a:t>Kids</a:t>
            </a:r>
            <a:endParaRPr lang="en-US" dirty="0" smtClean="0"/>
          </a:p>
          <a:p>
            <a:r>
              <a:rPr lang="en-US" dirty="0">
                <a:hlinkClick r:id="rId9"/>
              </a:rPr>
              <a:t>Anti-Vaccine Movement Joins Ebola, Drug Resistance on List of Top Global </a:t>
            </a:r>
            <a:r>
              <a:rPr lang="en-US" dirty="0" smtClean="0">
                <a:hlinkClick r:id="rId9"/>
              </a:rPr>
              <a:t>Threats</a:t>
            </a:r>
            <a:endParaRPr lang="en-US" dirty="0" smtClean="0"/>
          </a:p>
          <a:p>
            <a:r>
              <a:rPr lang="en-US" dirty="0">
                <a:hlinkClick r:id="rId10"/>
              </a:rPr>
              <a:t>Wakefield study linking MMR vaccine, autism uncovered as complete fraud</a:t>
            </a:r>
            <a:endParaRPr lang="en-US" dirty="0"/>
          </a:p>
          <a:p>
            <a:endParaRPr lang="en-US" dirty="0"/>
          </a:p>
          <a:p>
            <a:endParaRPr lang="en-US" dirty="0" smtClean="0"/>
          </a:p>
          <a:p>
            <a:endParaRPr lang="en-US" dirty="0"/>
          </a:p>
          <a:p>
            <a:endParaRPr lang="en-US" dirty="0"/>
          </a:p>
        </p:txBody>
      </p:sp>
      <p:sp>
        <p:nvSpPr>
          <p:cNvPr id="5" name="Rectangle 4"/>
          <p:cNvSpPr/>
          <p:nvPr/>
        </p:nvSpPr>
        <p:spPr>
          <a:xfrm>
            <a:off x="5977217" y="3244334"/>
            <a:ext cx="290464"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450714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8224" y="-8011"/>
            <a:ext cx="5359936" cy="6866011"/>
          </a:xfrm>
        </p:spPr>
      </p:pic>
    </p:spTree>
    <p:extLst>
      <p:ext uri="{BB962C8B-B14F-4D97-AF65-F5344CB8AC3E}">
        <p14:creationId xmlns:p14="http://schemas.microsoft.com/office/powerpoint/2010/main" val="1499357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78701" y="-73953"/>
            <a:ext cx="5962379" cy="6931953"/>
          </a:xfrm>
        </p:spPr>
      </p:pic>
    </p:spTree>
    <p:extLst>
      <p:ext uri="{BB962C8B-B14F-4D97-AF65-F5344CB8AC3E}">
        <p14:creationId xmlns:p14="http://schemas.microsoft.com/office/powerpoint/2010/main" val="3534082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50824" y="-1"/>
            <a:ext cx="5398232" cy="6879761"/>
          </a:xfrm>
        </p:spPr>
      </p:pic>
    </p:spTree>
    <p:extLst>
      <p:ext uri="{BB962C8B-B14F-4D97-AF65-F5344CB8AC3E}">
        <p14:creationId xmlns:p14="http://schemas.microsoft.com/office/powerpoint/2010/main" val="3675055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55338" y="0"/>
            <a:ext cx="5840022" cy="6832527"/>
          </a:xfrm>
        </p:spPr>
      </p:pic>
    </p:spTree>
    <p:extLst>
      <p:ext uri="{BB962C8B-B14F-4D97-AF65-F5344CB8AC3E}">
        <p14:creationId xmlns:p14="http://schemas.microsoft.com/office/powerpoint/2010/main" val="472090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5833</TotalTime>
  <Words>1528</Words>
  <Application>Microsoft Office PowerPoint</Application>
  <PresentationFormat>Widescreen</PresentationFormat>
  <Paragraphs>208</Paragraphs>
  <Slides>56</Slides>
  <Notes>6</Notes>
  <HiddenSlides>0</HiddenSlides>
  <MMClips>6</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56</vt:i4>
      </vt:variant>
    </vt:vector>
  </HeadingPairs>
  <TitlesOfParts>
    <vt:vector size="68" baseType="lpstr">
      <vt:lpstr>SimSun</vt:lpstr>
      <vt:lpstr>Arial</vt:lpstr>
      <vt:lpstr>Arial Unicode MS</vt:lpstr>
      <vt:lpstr>Calibri</vt:lpstr>
      <vt:lpstr>Calibri Light</vt:lpstr>
      <vt:lpstr>Comic Sans MS</vt:lpstr>
      <vt:lpstr>Courier New</vt:lpstr>
      <vt:lpstr>Futura</vt:lpstr>
      <vt:lpstr>Segoe UI</vt:lpstr>
      <vt:lpstr>Times New Roman</vt:lpstr>
      <vt:lpstr>Wingdings</vt:lpstr>
      <vt:lpstr>Office Theme</vt:lpstr>
      <vt:lpstr>Vaccines</vt:lpstr>
      <vt:lpstr>PowerPoint Presentation</vt:lpstr>
      <vt:lpstr>How We Conquered Smallpox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Vaccines Work?</vt:lpstr>
      <vt:lpstr>Do vaccines work?</vt:lpstr>
      <vt:lpstr>Myths &amp; Facts </vt:lpstr>
      <vt:lpstr>Myth!</vt:lpstr>
      <vt:lpstr>PowerPoint Presentation</vt:lpstr>
      <vt:lpstr>PowerPoint Presentation</vt:lpstr>
      <vt:lpstr>Myth!</vt:lpstr>
      <vt:lpstr>Fact!</vt:lpstr>
      <vt:lpstr>Myth!</vt:lpstr>
      <vt:lpstr>Myth!</vt:lpstr>
      <vt:lpstr>PowerPoint Presentation</vt:lpstr>
      <vt:lpstr>PowerPoint Presentation</vt:lpstr>
      <vt:lpstr>PowerPoint Presentation</vt:lpstr>
      <vt:lpstr>PowerPoint Presentation</vt:lpstr>
      <vt:lpstr>Vaccines</vt:lpstr>
      <vt:lpstr>Vaccines</vt:lpstr>
      <vt:lpstr>Antibodies Attaching to Antigen</vt:lpstr>
      <vt:lpstr>Vaccines</vt:lpstr>
      <vt:lpstr>PowerPoint Presentation</vt:lpstr>
      <vt:lpstr>How Does a Vaccine Work?</vt:lpstr>
      <vt:lpstr>Measles Herd Immunity Simulation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Ethan Lindenberger</vt:lpstr>
      <vt:lpstr>Some Further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 Schmitt</dc:creator>
  <cp:lastModifiedBy>Wes Schmitt</cp:lastModifiedBy>
  <cp:revision>32</cp:revision>
  <dcterms:created xsi:type="dcterms:W3CDTF">2019-03-07T00:43:54Z</dcterms:created>
  <dcterms:modified xsi:type="dcterms:W3CDTF">2019-03-15T17:42:01Z</dcterms:modified>
</cp:coreProperties>
</file>