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5" r:id="rId3"/>
    <p:sldId id="266" r:id="rId4"/>
    <p:sldId id="327" r:id="rId5"/>
    <p:sldId id="328" r:id="rId6"/>
    <p:sldId id="307" r:id="rId7"/>
    <p:sldId id="308" r:id="rId8"/>
    <p:sldId id="309" r:id="rId9"/>
    <p:sldId id="329" r:id="rId10"/>
    <p:sldId id="330" r:id="rId11"/>
    <p:sldId id="305" r:id="rId12"/>
    <p:sldId id="306" r:id="rId13"/>
    <p:sldId id="304" r:id="rId14"/>
    <p:sldId id="257" r:id="rId15"/>
    <p:sldId id="340" r:id="rId16"/>
    <p:sldId id="299" r:id="rId17"/>
    <p:sldId id="339" r:id="rId18"/>
    <p:sldId id="258" r:id="rId19"/>
    <p:sldId id="271" r:id="rId20"/>
    <p:sldId id="287" r:id="rId21"/>
    <p:sldId id="319" r:id="rId22"/>
    <p:sldId id="341" r:id="rId23"/>
    <p:sldId id="260" r:id="rId24"/>
    <p:sldId id="261" r:id="rId25"/>
    <p:sldId id="262" r:id="rId26"/>
    <p:sldId id="342" r:id="rId27"/>
    <p:sldId id="321" r:id="rId28"/>
    <p:sldId id="322" r:id="rId29"/>
    <p:sldId id="323" r:id="rId30"/>
    <p:sldId id="31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6" autoAdjust="0"/>
    <p:restoredTop sz="94411" autoAdjust="0"/>
  </p:normalViewPr>
  <p:slideViewPr>
    <p:cSldViewPr snapToGrid="0">
      <p:cViewPr varScale="1">
        <p:scale>
          <a:sx n="70" d="100"/>
          <a:sy n="70" d="100"/>
        </p:scale>
        <p:origin x="552" y="56"/>
      </p:cViewPr>
      <p:guideLst/>
    </p:cSldViewPr>
  </p:slideViewPr>
  <p:outlineViewPr>
    <p:cViewPr>
      <p:scale>
        <a:sx n="33" d="100"/>
        <a:sy n="33" d="100"/>
      </p:scale>
      <p:origin x="0" y="-208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9E3E4-784F-463A-8D0C-6F155CBBA16B}" type="datetimeFigureOut">
              <a:rPr lang="en-US" smtClean="0"/>
              <a:t>5/11/2021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9C3431-8519-4709-B82D-01CD6EE767CA}" type="slidenum">
              <a:rPr lang="en-US" smtClean="0"/>
              <a:t>‹#›</a:t>
            </a:fld>
            <a:endParaRPr lang="en-US"/>
          </a:p>
        </p:txBody>
      </p:sp>
    </p:spTree>
    <p:extLst>
      <p:ext uri="{BB962C8B-B14F-4D97-AF65-F5344CB8AC3E}">
        <p14:creationId xmlns:p14="http://schemas.microsoft.com/office/powerpoint/2010/main" val="3671714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aringforkids.cps.ca/handouts/immunization_information_on_the_internet"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www.caringforkids.cps.ca/handouts/immunization_information_on_the_internet" TargetMode="External"/><Relationship Id="rId3" Type="http://schemas.openxmlformats.org/officeDocument/2006/relationships/hyperlink" Target="http://www.immunizebc.ca/" TargetMode="External"/><Relationship Id="rId7" Type="http://schemas.openxmlformats.org/officeDocument/2006/relationships/hyperlink" Target="http://www.youtube.com/watch?v=4PeME5ZMZLI"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www.healthlinkbc.ca/healthfiles/Series.stm" TargetMode="External"/><Relationship Id="rId5" Type="http://schemas.openxmlformats.org/officeDocument/2006/relationships/hyperlink" Target="http://www.immunize.cpha.ca/" TargetMode="External"/><Relationship Id="rId4" Type="http://schemas.openxmlformats.org/officeDocument/2006/relationships/hyperlink" Target="http://www.caringforkids.cps.c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a:fld id="{14EDF694-5B63-4105-B060-DE290E6E7A59}" type="slidenum">
              <a:rPr lang="en-CA" altLang="en-US">
                <a:solidFill>
                  <a:srgbClr val="000000"/>
                </a:solidFill>
                <a:latin typeface="Times New Roman" panose="02020603050405020304" pitchFamily="18" charset="0"/>
                <a:ea typeface="Arial Unicode MS" pitchFamily="34" charset="-128"/>
              </a:rPr>
              <a:pPr eaLnBrk="1"/>
              <a:t>4</a:t>
            </a:fld>
            <a:endParaRPr lang="en-CA" altLang="en-US">
              <a:solidFill>
                <a:srgbClr val="000000"/>
              </a:solidFill>
              <a:latin typeface="Times New Roman" panose="02020603050405020304" pitchFamily="18" charset="0"/>
              <a:ea typeface="Arial Unicode MS" pitchFamily="34" charset="-128"/>
            </a:endParaRPr>
          </a:p>
        </p:txBody>
      </p:sp>
      <p:sp>
        <p:nvSpPr>
          <p:cNvPr id="51203" name="Text Box 1"/>
          <p:cNvSpPr txBox="1">
            <a:spLocks noChangeArrowheads="1"/>
          </p:cNvSpPr>
          <p:nvPr/>
        </p:nvSpPr>
        <p:spPr bwMode="auto">
          <a:xfrm>
            <a:off x="4398963" y="9555163"/>
            <a:ext cx="33702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algn="r" eaLnBrk="1">
              <a:buClrTx/>
              <a:buFontTx/>
              <a:buNone/>
            </a:pPr>
            <a:fld id="{E9BA0E0D-0FB3-46EB-8A39-A4639222D5C7}" type="slidenum">
              <a:rPr lang="en-CA" altLang="en-US" sz="1400">
                <a:solidFill>
                  <a:srgbClr val="000000"/>
                </a:solidFill>
                <a:latin typeface="Times New Roman" panose="02020603050405020304" pitchFamily="18" charset="0"/>
                <a:ea typeface="Arial Unicode MS" pitchFamily="34" charset="-128"/>
              </a:rPr>
              <a:pPr algn="r" eaLnBrk="1">
                <a:buClrTx/>
                <a:buFontTx/>
                <a:buNone/>
              </a:pPr>
              <a:t>4</a:t>
            </a:fld>
            <a:endParaRPr lang="en-CA" altLang="en-US" sz="1400">
              <a:solidFill>
                <a:srgbClr val="000000"/>
              </a:solidFill>
              <a:latin typeface="Times New Roman" panose="02020603050405020304" pitchFamily="18" charset="0"/>
              <a:ea typeface="Arial Unicode MS" pitchFamily="34" charset="-128"/>
            </a:endParaRPr>
          </a:p>
        </p:txBody>
      </p:sp>
      <p:sp>
        <p:nvSpPr>
          <p:cNvPr id="51204" name="Text Box 2"/>
          <p:cNvSpPr txBox="1">
            <a:spLocks noChangeArrowheads="1"/>
          </p:cNvSpPr>
          <p:nvPr/>
        </p:nvSpPr>
        <p:spPr bwMode="auto">
          <a:xfrm>
            <a:off x="4398963" y="9555163"/>
            <a:ext cx="33718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algn="r" eaLnBrk="1">
              <a:buClrTx/>
              <a:buFontTx/>
              <a:buNone/>
            </a:pPr>
            <a:fld id="{DE940E9D-5295-47CF-B8C8-FD82BE8EAAEA}" type="slidenum">
              <a:rPr lang="en-CA" altLang="en-US" sz="1400">
                <a:solidFill>
                  <a:srgbClr val="000000"/>
                </a:solidFill>
                <a:latin typeface="Times New Roman" panose="02020603050405020304" pitchFamily="18" charset="0"/>
                <a:ea typeface="Arial Unicode MS" pitchFamily="34" charset="-128"/>
              </a:rPr>
              <a:pPr algn="r" eaLnBrk="1">
                <a:buClrTx/>
                <a:buFontTx/>
                <a:buNone/>
              </a:pPr>
              <a:t>4</a:t>
            </a:fld>
            <a:endParaRPr lang="en-CA" altLang="en-US" sz="1400">
              <a:solidFill>
                <a:srgbClr val="000000"/>
              </a:solidFill>
              <a:latin typeface="Times New Roman" panose="02020603050405020304" pitchFamily="18" charset="0"/>
              <a:ea typeface="Arial Unicode MS" pitchFamily="34" charset="-128"/>
            </a:endParaRPr>
          </a:p>
        </p:txBody>
      </p:sp>
      <p:sp>
        <p:nvSpPr>
          <p:cNvPr id="51205" name="Rectangle 3"/>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51206" name="Text Box 4"/>
          <p:cNvSpPr>
            <a:spLocks noGrp="1" noChangeArrowheads="1"/>
          </p:cNvSpPr>
          <p:nvPr>
            <p:ph type="body" idx="1"/>
          </p:nvPr>
        </p:nvSpPr>
        <p:spPr>
          <a:xfrm>
            <a:off x="0" y="-17999075"/>
            <a:ext cx="1588" cy="35999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latin typeface="Times New Roman" panose="02020603050405020304" pitchFamily="18" charset="0"/>
                <a:ea typeface="SimSun" panose="02010600030101010101" pitchFamily="2" charset="-122"/>
              </a:rPr>
              <a:t>Presenter notes:</a:t>
            </a: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b="1" smtClean="0">
              <a:latin typeface="Times New Roman" panose="02020603050405020304" pitchFamily="18" charset="0"/>
              <a:ea typeface="SimSun" panose="02010600030101010101" pitchFamily="2" charset="-122"/>
            </a:endParaRP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latin typeface="Times New Roman" panose="02020603050405020304" pitchFamily="18" charset="0"/>
                <a:ea typeface="SimSun" panose="02010600030101010101" pitchFamily="2" charset="-122"/>
              </a:rPr>
              <a:t>Immunization is the only protection against some diseases</a:t>
            </a: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latin typeface="Times New Roman" panose="02020603050405020304" pitchFamily="18" charset="0"/>
              <a:ea typeface="SimSun" panose="02010600030101010101" pitchFamily="2" charset="-122"/>
            </a:endParaRP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Times New Roman" panose="02020603050405020304" pitchFamily="18" charset="0"/>
                <a:ea typeface="SimSun" panose="02010600030101010101" pitchFamily="2" charset="-122"/>
              </a:rPr>
              <a:t>Immunizations save lives. When you immunize your baby, you're protecting him or her against illness and serious harms such as meningitis, pneumonia, paralysis, deafness, seizures, brain damage and even death.</a:t>
            </a: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latin typeface="Times New Roman" panose="02020603050405020304" pitchFamily="18" charset="0"/>
              <a:ea typeface="SimSun" panose="02010600030101010101" pitchFamily="2" charset="-122"/>
            </a:endParaRP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latin typeface="Times New Roman" panose="02020603050405020304" pitchFamily="18" charset="0"/>
                <a:ea typeface="SimSun" panose="02010600030101010101" pitchFamily="2" charset="-122"/>
              </a:rPr>
              <a:t>Did you know? </a:t>
            </a:r>
            <a:r>
              <a:rPr lang="en-US" altLang="en-US" smtClean="0">
                <a:latin typeface="Times New Roman" panose="02020603050405020304" pitchFamily="18" charset="0"/>
                <a:ea typeface="SimSun" panose="02010600030101010101" pitchFamily="2" charset="-122"/>
              </a:rPr>
              <a:t>Immunization has saved the lives of more babies and children than any other medical intervention in the last 50 years.</a:t>
            </a: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latin typeface="Times New Roman" panose="02020603050405020304" pitchFamily="18" charset="0"/>
              <a:ea typeface="SimSun" panose="02010600030101010101" pitchFamily="2" charset="-122"/>
            </a:endParaRP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CA" altLang="en-US" sz="2000" smtClean="0">
              <a:latin typeface="Arial" panose="020B0604020202020204" pitchFamily="34" charset="0"/>
              <a:ea typeface="SimSun" panose="02010600030101010101" pitchFamily="2" charset="-122"/>
            </a:endParaRP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CA" altLang="en-US" sz="2000" smtClean="0">
              <a:latin typeface="Arial" panose="020B0604020202020204" pitchFamily="34" charset="0"/>
              <a:ea typeface="SimSun" panose="02010600030101010101" pitchFamily="2" charset="-122"/>
            </a:endParaRPr>
          </a:p>
        </p:txBody>
      </p:sp>
      <p:sp>
        <p:nvSpPr>
          <p:cNvPr id="51207" name="Text Box 5"/>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hangingPunct="1">
              <a:lnSpc>
                <a:spcPct val="100000"/>
              </a:lnSpc>
              <a:buClrTx/>
              <a:buFontTx/>
              <a:buNone/>
            </a:pPr>
            <a:fld id="{F332ADB7-FB19-49CD-BF80-D7DCB63104BB}" type="slidenum">
              <a:rPr lang="en-CA" altLang="en-US">
                <a:solidFill>
                  <a:srgbClr val="000000"/>
                </a:solidFill>
                <a:latin typeface="Calibri" panose="020F0502020204030204" pitchFamily="34" charset="0"/>
              </a:rPr>
              <a:pPr eaLnBrk="1" hangingPunct="1">
                <a:lnSpc>
                  <a:spcPct val="100000"/>
                </a:lnSpc>
                <a:buClrTx/>
                <a:buFontTx/>
                <a:buNone/>
              </a:pPr>
              <a:t>4</a:t>
            </a:fld>
            <a:endParaRPr lang="en-CA"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535082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a:fld id="{51539CBC-F357-44B7-9A98-26984E8A2509}" type="slidenum">
              <a:rPr lang="en-CA" altLang="en-US">
                <a:solidFill>
                  <a:srgbClr val="000000"/>
                </a:solidFill>
                <a:latin typeface="Times New Roman" panose="02020603050405020304" pitchFamily="18" charset="0"/>
                <a:ea typeface="Arial Unicode MS" pitchFamily="34" charset="-128"/>
              </a:rPr>
              <a:pPr eaLnBrk="1"/>
              <a:t>5</a:t>
            </a:fld>
            <a:endParaRPr lang="en-CA" altLang="en-US">
              <a:solidFill>
                <a:srgbClr val="000000"/>
              </a:solidFill>
              <a:latin typeface="Times New Roman" panose="02020603050405020304" pitchFamily="18" charset="0"/>
              <a:ea typeface="Arial Unicode MS" pitchFamily="34" charset="-128"/>
            </a:endParaRPr>
          </a:p>
        </p:txBody>
      </p:sp>
      <p:sp>
        <p:nvSpPr>
          <p:cNvPr id="52227" name="Text Box 1"/>
          <p:cNvSpPr txBox="1">
            <a:spLocks noChangeArrowheads="1"/>
          </p:cNvSpPr>
          <p:nvPr/>
        </p:nvSpPr>
        <p:spPr bwMode="auto">
          <a:xfrm>
            <a:off x="4398963" y="9555163"/>
            <a:ext cx="33702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algn="r" eaLnBrk="1">
              <a:buClrTx/>
              <a:buFontTx/>
              <a:buNone/>
            </a:pPr>
            <a:fld id="{4AA7C939-1389-40C9-B899-D91476C214EA}" type="slidenum">
              <a:rPr lang="en-CA" altLang="en-US" sz="1400">
                <a:solidFill>
                  <a:srgbClr val="000000"/>
                </a:solidFill>
                <a:latin typeface="Times New Roman" panose="02020603050405020304" pitchFamily="18" charset="0"/>
                <a:ea typeface="Arial Unicode MS" pitchFamily="34" charset="-128"/>
              </a:rPr>
              <a:pPr algn="r" eaLnBrk="1">
                <a:buClrTx/>
                <a:buFontTx/>
                <a:buNone/>
              </a:pPr>
              <a:t>5</a:t>
            </a:fld>
            <a:endParaRPr lang="en-CA" altLang="en-US" sz="1400">
              <a:solidFill>
                <a:srgbClr val="000000"/>
              </a:solidFill>
              <a:latin typeface="Times New Roman" panose="02020603050405020304" pitchFamily="18" charset="0"/>
              <a:ea typeface="Arial Unicode MS" pitchFamily="34" charset="-128"/>
            </a:endParaRPr>
          </a:p>
        </p:txBody>
      </p:sp>
      <p:sp>
        <p:nvSpPr>
          <p:cNvPr id="52228" name="Text Box 2"/>
          <p:cNvSpPr txBox="1">
            <a:spLocks noChangeArrowheads="1"/>
          </p:cNvSpPr>
          <p:nvPr/>
        </p:nvSpPr>
        <p:spPr bwMode="auto">
          <a:xfrm>
            <a:off x="4398963" y="9555163"/>
            <a:ext cx="33718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algn="r" eaLnBrk="1">
              <a:buClrTx/>
              <a:buFontTx/>
              <a:buNone/>
            </a:pPr>
            <a:fld id="{AB81A9BD-9548-42E6-831A-AB1D1FB74FEC}" type="slidenum">
              <a:rPr lang="en-CA" altLang="en-US" sz="1400">
                <a:solidFill>
                  <a:srgbClr val="000000"/>
                </a:solidFill>
                <a:latin typeface="Times New Roman" panose="02020603050405020304" pitchFamily="18" charset="0"/>
                <a:ea typeface="Arial Unicode MS" pitchFamily="34" charset="-128"/>
              </a:rPr>
              <a:pPr algn="r" eaLnBrk="1">
                <a:buClrTx/>
                <a:buFontTx/>
                <a:buNone/>
              </a:pPr>
              <a:t>5</a:t>
            </a:fld>
            <a:endParaRPr lang="en-CA" altLang="en-US" sz="1400">
              <a:solidFill>
                <a:srgbClr val="000000"/>
              </a:solidFill>
              <a:latin typeface="Times New Roman" panose="02020603050405020304" pitchFamily="18" charset="0"/>
              <a:ea typeface="Arial Unicode MS" pitchFamily="34" charset="-128"/>
            </a:endParaRPr>
          </a:p>
        </p:txBody>
      </p:sp>
      <p:sp>
        <p:nvSpPr>
          <p:cNvPr id="52229" name="Rectangle 3"/>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52230" name="Text Box 4"/>
          <p:cNvSpPr>
            <a:spLocks noGrp="1" noChangeArrowheads="1"/>
          </p:cNvSpPr>
          <p:nvPr>
            <p:ph type="body" idx="1"/>
          </p:nvPr>
        </p:nvSpPr>
        <p:spPr>
          <a:xfrm>
            <a:off x="0" y="-6856413"/>
            <a:ext cx="1588" cy="137160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b="1" smtClean="0">
                <a:solidFill>
                  <a:srgbClr val="000080"/>
                </a:solidFill>
                <a:latin typeface="Futura" charset="0"/>
                <a:ea typeface="SimSun" panose="02010600030101010101" pitchFamily="2" charset="-122"/>
              </a:rPr>
              <a:t>Presenter notes:</a:t>
            </a: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smtClean="0">
              <a:solidFill>
                <a:srgbClr val="000080"/>
              </a:solidFill>
              <a:latin typeface="Futura" charset="0"/>
              <a:ea typeface="SimSun" panose="02010600030101010101" pitchFamily="2" charset="-122"/>
            </a:endParaRP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smtClean="0">
                <a:solidFill>
                  <a:srgbClr val="CCCC00"/>
                </a:solidFill>
                <a:latin typeface="Futura" charset="0"/>
                <a:ea typeface="SimSun" panose="02010600030101010101" pitchFamily="2" charset="-122"/>
              </a:rPr>
              <a:t>BC’s childhood immunization program is one of the best in the world. </a:t>
            </a: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smtClean="0">
              <a:solidFill>
                <a:srgbClr val="000080"/>
              </a:solidFill>
              <a:latin typeface="Futura" charset="0"/>
              <a:ea typeface="SimSun" panose="02010600030101010101" pitchFamily="2" charset="-122"/>
            </a:endParaRP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smtClean="0">
                <a:solidFill>
                  <a:srgbClr val="000080"/>
                </a:solidFill>
                <a:latin typeface="Futura" charset="0"/>
                <a:ea typeface="SimSun" panose="02010600030101010101" pitchFamily="2" charset="-122"/>
              </a:rPr>
              <a:t>In the first 2 years of life, babies are given several vaccines to protect them against these 14 different vaccine-preventable diseases: </a:t>
            </a:r>
            <a:r>
              <a:rPr lang="en-US" altLang="en-US" sz="2000" smtClean="0">
                <a:latin typeface="Times New Roman" panose="02020603050405020304" pitchFamily="18" charset="0"/>
                <a:ea typeface="SimSun" panose="02010600030101010101" pitchFamily="2" charset="-122"/>
              </a:rPr>
              <a:t>Diphtheria, Pertussis (Whooping cough), Tetanus, Polio, </a:t>
            </a:r>
            <a:r>
              <a:rPr lang="en-US" altLang="en-US" sz="2000" i="1" smtClean="0">
                <a:latin typeface="Times New Roman" panose="02020603050405020304" pitchFamily="18" charset="0"/>
                <a:ea typeface="SimSun" panose="02010600030101010101" pitchFamily="2" charset="-122"/>
              </a:rPr>
              <a:t>Haemophilus influenzae </a:t>
            </a:r>
            <a:r>
              <a:rPr lang="en-US" altLang="en-US" sz="2000" smtClean="0">
                <a:latin typeface="Times New Roman" panose="02020603050405020304" pitchFamily="18" charset="0"/>
                <a:ea typeface="SimSun" panose="02010600030101010101" pitchFamily="2" charset="-122"/>
              </a:rPr>
              <a:t>type b (HIB), Hepatitis B, Meningococcal disease, Pneumococcal disease, Rotavirus , Measles, Mumps, Rubella (German Measles), Varicella (Chickenpox) and Influenza.  These vaccines are free. </a:t>
            </a: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CA" altLang="en-US" sz="3600" smtClean="0">
              <a:latin typeface="Arial" panose="020B0604020202020204" pitchFamily="34" charset="0"/>
              <a:ea typeface="SimSun" panose="02010600030101010101" pitchFamily="2" charset="-122"/>
            </a:endParaRP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smtClean="0">
                <a:solidFill>
                  <a:srgbClr val="000080"/>
                </a:solidFill>
                <a:latin typeface="Futura" charset="0"/>
                <a:ea typeface="SimSun" panose="02010600030101010101" pitchFamily="2" charset="-122"/>
              </a:rPr>
              <a:t>Other vaccines may be recommended for your baby.  Check with your health care provider for more information. </a:t>
            </a: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CA" altLang="en-US" sz="3600" smtClean="0">
              <a:latin typeface="Arial" panose="020B0604020202020204" pitchFamily="34" charset="0"/>
              <a:ea typeface="SimSun" panose="02010600030101010101" pitchFamily="2" charset="-122"/>
            </a:endParaRP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smtClean="0">
              <a:solidFill>
                <a:srgbClr val="000080"/>
              </a:solidFill>
              <a:latin typeface="Futura" charset="0"/>
              <a:ea typeface="SimSun" panose="02010600030101010101" pitchFamily="2" charset="-122"/>
            </a:endParaRP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smtClean="0">
              <a:solidFill>
                <a:srgbClr val="000080"/>
              </a:solidFill>
              <a:latin typeface="Futura" charset="0"/>
              <a:ea typeface="SimSun" panose="02010600030101010101" pitchFamily="2" charset="-122"/>
            </a:endParaRPr>
          </a:p>
        </p:txBody>
      </p:sp>
      <p:sp>
        <p:nvSpPr>
          <p:cNvPr id="52231" name="Text Box 5"/>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hangingPunct="1">
              <a:lnSpc>
                <a:spcPct val="100000"/>
              </a:lnSpc>
              <a:buClrTx/>
              <a:buFontTx/>
              <a:buNone/>
            </a:pPr>
            <a:fld id="{C9F1DD71-C907-482E-BD0D-602831B48305}" type="slidenum">
              <a:rPr lang="en-CA" altLang="en-US">
                <a:solidFill>
                  <a:srgbClr val="000000"/>
                </a:solidFill>
                <a:latin typeface="Calibri" panose="020F0502020204030204" pitchFamily="34" charset="0"/>
              </a:rPr>
              <a:pPr eaLnBrk="1" hangingPunct="1">
                <a:lnSpc>
                  <a:spcPct val="100000"/>
                </a:lnSpc>
                <a:buClrTx/>
                <a:buFontTx/>
                <a:buNone/>
              </a:pPr>
              <a:t>5</a:t>
            </a:fld>
            <a:endParaRPr lang="en-CA"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818772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a:p>
        </p:txBody>
      </p:sp>
      <p:sp>
        <p:nvSpPr>
          <p:cNvPr id="235" name="Google Shape;23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1530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a:fld id="{02ED46B7-243E-4413-A674-87A1A810D3A2}" type="slidenum">
              <a:rPr lang="en-CA" altLang="en-US">
                <a:solidFill>
                  <a:srgbClr val="000000"/>
                </a:solidFill>
                <a:latin typeface="Times New Roman" panose="02020603050405020304" pitchFamily="18" charset="0"/>
                <a:ea typeface="Arial Unicode MS" pitchFamily="34" charset="-128"/>
              </a:rPr>
              <a:pPr eaLnBrk="1"/>
              <a:t>27</a:t>
            </a:fld>
            <a:endParaRPr lang="en-CA" altLang="en-US">
              <a:solidFill>
                <a:srgbClr val="000000"/>
              </a:solidFill>
              <a:latin typeface="Times New Roman" panose="02020603050405020304" pitchFamily="18" charset="0"/>
              <a:ea typeface="Arial Unicode MS" pitchFamily="34" charset="-128"/>
            </a:endParaRPr>
          </a:p>
        </p:txBody>
      </p:sp>
      <p:sp>
        <p:nvSpPr>
          <p:cNvPr id="73731" name="Text Box 1"/>
          <p:cNvSpPr txBox="1">
            <a:spLocks noChangeArrowheads="1"/>
          </p:cNvSpPr>
          <p:nvPr/>
        </p:nvSpPr>
        <p:spPr bwMode="auto">
          <a:xfrm>
            <a:off x="4398963" y="9555163"/>
            <a:ext cx="33702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algn="r" eaLnBrk="1">
              <a:buClrTx/>
              <a:buFontTx/>
              <a:buNone/>
            </a:pPr>
            <a:fld id="{F927DBEB-9313-4F43-B3E4-B661D0003848}" type="slidenum">
              <a:rPr lang="en-CA" altLang="en-US" sz="1400">
                <a:solidFill>
                  <a:srgbClr val="000000"/>
                </a:solidFill>
                <a:latin typeface="Times New Roman" panose="02020603050405020304" pitchFamily="18" charset="0"/>
                <a:ea typeface="Arial Unicode MS" pitchFamily="34" charset="-128"/>
              </a:rPr>
              <a:pPr algn="r" eaLnBrk="1">
                <a:buClrTx/>
                <a:buFontTx/>
                <a:buNone/>
              </a:pPr>
              <a:t>27</a:t>
            </a:fld>
            <a:endParaRPr lang="en-CA" altLang="en-US" sz="1400">
              <a:solidFill>
                <a:srgbClr val="000000"/>
              </a:solidFill>
              <a:latin typeface="Times New Roman" panose="02020603050405020304" pitchFamily="18" charset="0"/>
              <a:ea typeface="Arial Unicode MS" pitchFamily="34" charset="-128"/>
            </a:endParaRPr>
          </a:p>
        </p:txBody>
      </p:sp>
      <p:sp>
        <p:nvSpPr>
          <p:cNvPr id="73732" name="Text Box 2"/>
          <p:cNvSpPr txBox="1">
            <a:spLocks noChangeArrowheads="1"/>
          </p:cNvSpPr>
          <p:nvPr/>
        </p:nvSpPr>
        <p:spPr bwMode="auto">
          <a:xfrm>
            <a:off x="4398963" y="9555163"/>
            <a:ext cx="33718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algn="r" eaLnBrk="1">
              <a:buClrTx/>
              <a:buFontTx/>
              <a:buNone/>
            </a:pPr>
            <a:fld id="{9D7849FC-E049-432B-ABDF-E696CC2198F3}" type="slidenum">
              <a:rPr lang="en-CA" altLang="en-US" sz="1400">
                <a:solidFill>
                  <a:srgbClr val="000000"/>
                </a:solidFill>
                <a:latin typeface="Times New Roman" panose="02020603050405020304" pitchFamily="18" charset="0"/>
                <a:ea typeface="Arial Unicode MS" pitchFamily="34" charset="-128"/>
              </a:rPr>
              <a:pPr algn="r" eaLnBrk="1">
                <a:buClrTx/>
                <a:buFontTx/>
                <a:buNone/>
              </a:pPr>
              <a:t>27</a:t>
            </a:fld>
            <a:endParaRPr lang="en-CA" altLang="en-US" sz="1400">
              <a:solidFill>
                <a:srgbClr val="000000"/>
              </a:solidFill>
              <a:latin typeface="Times New Roman" panose="02020603050405020304" pitchFamily="18" charset="0"/>
              <a:ea typeface="Arial Unicode MS" pitchFamily="34" charset="-128"/>
            </a:endParaRPr>
          </a:p>
        </p:txBody>
      </p:sp>
      <p:sp>
        <p:nvSpPr>
          <p:cNvPr id="73733" name="Rectangle 3"/>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73734" name="Text Box 4"/>
          <p:cNvSpPr>
            <a:spLocks noGrp="1" noChangeArrowheads="1"/>
          </p:cNvSpPr>
          <p:nvPr>
            <p:ph type="body" idx="1"/>
          </p:nvPr>
        </p:nvSpPr>
        <p:spPr>
          <a:xfrm>
            <a:off x="0" y="-16998950"/>
            <a:ext cx="1588" cy="34001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hangingPunct="1">
              <a:spcBef>
                <a:spcPts val="638"/>
              </a:spcBef>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latin typeface="Times New Roman" panose="02020603050405020304" pitchFamily="18" charset="0"/>
                <a:ea typeface="SimSun" panose="02010600030101010101" pitchFamily="2" charset="-122"/>
              </a:rPr>
              <a:t>Presenter notes:</a:t>
            </a:r>
          </a:p>
          <a:p>
            <a:pPr hangingPunct="1">
              <a:spcBef>
                <a:spcPts val="638"/>
              </a:spcBef>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b="1" smtClean="0">
              <a:latin typeface="Times New Roman" panose="02020603050405020304" pitchFamily="18" charset="0"/>
              <a:ea typeface="SimSun" panose="02010600030101010101" pitchFamily="2" charset="-122"/>
            </a:endParaRPr>
          </a:p>
          <a:p>
            <a:pPr hangingPunct="1">
              <a:spcBef>
                <a:spcPts val="638"/>
              </a:spcBef>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Calibri" panose="020F0502020204030204" pitchFamily="34" charset="0"/>
                <a:ea typeface="SimSun" panose="02010600030101010101" pitchFamily="2" charset="-122"/>
              </a:rPr>
              <a:t>Your doctor, public health nurse or primary health care provider </a:t>
            </a:r>
            <a:r>
              <a:rPr lang="en-US" altLang="en-US" smtClean="0">
                <a:latin typeface="Times New Roman" panose="02020603050405020304" pitchFamily="18" charset="0"/>
                <a:ea typeface="SimSun" panose="02010600030101010101" pitchFamily="2" charset="-122"/>
              </a:rPr>
              <a:t>is your best source for information about immunizing your child.  </a:t>
            </a:r>
          </a:p>
          <a:p>
            <a:pPr hangingPunct="1">
              <a:spcBef>
                <a:spcPts val="638"/>
              </a:spcBef>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CA" altLang="en-US" smtClean="0">
              <a:latin typeface="Times New Roman" panose="02020603050405020304" pitchFamily="18" charset="0"/>
              <a:ea typeface="SimSun" panose="02010600030101010101" pitchFamily="2" charset="-122"/>
            </a:endParaRPr>
          </a:p>
        </p:txBody>
      </p:sp>
      <p:sp>
        <p:nvSpPr>
          <p:cNvPr id="73735" name="Text Box 5"/>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hangingPunct="1">
              <a:lnSpc>
                <a:spcPct val="100000"/>
              </a:lnSpc>
              <a:buClrTx/>
              <a:buFontTx/>
              <a:buNone/>
            </a:pPr>
            <a:fld id="{11EA214C-2DE3-4661-8F1E-FEE3E8C6097D}" type="slidenum">
              <a:rPr lang="en-CA" altLang="en-US">
                <a:solidFill>
                  <a:srgbClr val="000000"/>
                </a:solidFill>
                <a:latin typeface="Calibri" panose="020F0502020204030204" pitchFamily="34" charset="0"/>
              </a:rPr>
              <a:pPr eaLnBrk="1" hangingPunct="1">
                <a:lnSpc>
                  <a:spcPct val="100000"/>
                </a:lnSpc>
                <a:buClrTx/>
                <a:buFontTx/>
                <a:buNone/>
              </a:pPr>
              <a:t>27</a:t>
            </a:fld>
            <a:endParaRPr lang="en-CA"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411792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a:fld id="{7A894235-AC43-4542-8907-9CEDFF6AE523}" type="slidenum">
              <a:rPr lang="en-CA" altLang="en-US">
                <a:solidFill>
                  <a:srgbClr val="000000"/>
                </a:solidFill>
                <a:latin typeface="Times New Roman" panose="02020603050405020304" pitchFamily="18" charset="0"/>
                <a:ea typeface="Arial Unicode MS" pitchFamily="34" charset="-128"/>
              </a:rPr>
              <a:pPr eaLnBrk="1"/>
              <a:t>28</a:t>
            </a:fld>
            <a:endParaRPr lang="en-CA" altLang="en-US">
              <a:solidFill>
                <a:srgbClr val="000000"/>
              </a:solidFill>
              <a:latin typeface="Times New Roman" panose="02020603050405020304" pitchFamily="18" charset="0"/>
              <a:ea typeface="Arial Unicode MS" pitchFamily="34" charset="-128"/>
            </a:endParaRPr>
          </a:p>
        </p:txBody>
      </p:sp>
      <p:sp>
        <p:nvSpPr>
          <p:cNvPr id="74755" name="Text Box 1"/>
          <p:cNvSpPr txBox="1">
            <a:spLocks noChangeArrowheads="1"/>
          </p:cNvSpPr>
          <p:nvPr/>
        </p:nvSpPr>
        <p:spPr bwMode="auto">
          <a:xfrm>
            <a:off x="4398963" y="9555163"/>
            <a:ext cx="33702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algn="r" eaLnBrk="1">
              <a:buClrTx/>
              <a:buFontTx/>
              <a:buNone/>
            </a:pPr>
            <a:fld id="{03FB8381-5E00-4F14-A2F3-290DD441F03F}" type="slidenum">
              <a:rPr lang="en-CA" altLang="en-US" sz="1400">
                <a:solidFill>
                  <a:srgbClr val="000000"/>
                </a:solidFill>
                <a:latin typeface="Times New Roman" panose="02020603050405020304" pitchFamily="18" charset="0"/>
                <a:ea typeface="Arial Unicode MS" pitchFamily="34" charset="-128"/>
              </a:rPr>
              <a:pPr algn="r" eaLnBrk="1">
                <a:buClrTx/>
                <a:buFontTx/>
                <a:buNone/>
              </a:pPr>
              <a:t>28</a:t>
            </a:fld>
            <a:endParaRPr lang="en-CA" altLang="en-US" sz="1400">
              <a:solidFill>
                <a:srgbClr val="000000"/>
              </a:solidFill>
              <a:latin typeface="Times New Roman" panose="02020603050405020304" pitchFamily="18" charset="0"/>
              <a:ea typeface="Arial Unicode MS" pitchFamily="34" charset="-128"/>
            </a:endParaRPr>
          </a:p>
        </p:txBody>
      </p:sp>
      <p:sp>
        <p:nvSpPr>
          <p:cNvPr id="74756" name="Text Box 2"/>
          <p:cNvSpPr txBox="1">
            <a:spLocks noChangeArrowheads="1"/>
          </p:cNvSpPr>
          <p:nvPr/>
        </p:nvSpPr>
        <p:spPr bwMode="auto">
          <a:xfrm>
            <a:off x="4398963" y="9555163"/>
            <a:ext cx="33718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algn="r" eaLnBrk="1">
              <a:buClrTx/>
              <a:buFontTx/>
              <a:buNone/>
            </a:pPr>
            <a:fld id="{D5C6F03C-5182-4B23-A50E-26294716AEFD}" type="slidenum">
              <a:rPr lang="en-CA" altLang="en-US" sz="1400">
                <a:solidFill>
                  <a:srgbClr val="000000"/>
                </a:solidFill>
                <a:latin typeface="Times New Roman" panose="02020603050405020304" pitchFamily="18" charset="0"/>
                <a:ea typeface="Arial Unicode MS" pitchFamily="34" charset="-128"/>
              </a:rPr>
              <a:pPr algn="r" eaLnBrk="1">
                <a:buClrTx/>
                <a:buFontTx/>
                <a:buNone/>
              </a:pPr>
              <a:t>28</a:t>
            </a:fld>
            <a:endParaRPr lang="en-CA" altLang="en-US" sz="1400">
              <a:solidFill>
                <a:srgbClr val="000000"/>
              </a:solidFill>
              <a:latin typeface="Times New Roman" panose="02020603050405020304" pitchFamily="18" charset="0"/>
              <a:ea typeface="Arial Unicode MS" pitchFamily="34" charset="-128"/>
            </a:endParaRPr>
          </a:p>
        </p:txBody>
      </p:sp>
      <p:sp>
        <p:nvSpPr>
          <p:cNvPr id="74757" name="Rectangle 3"/>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74758" name="Text Box 4"/>
          <p:cNvSpPr>
            <a:spLocks noGrp="1" noChangeArrowheads="1"/>
          </p:cNvSpPr>
          <p:nvPr>
            <p:ph type="body" idx="1"/>
          </p:nvPr>
        </p:nvSpPr>
        <p:spPr>
          <a:xfrm>
            <a:off x="0" y="-17999075"/>
            <a:ext cx="1588" cy="35999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Calibri" panose="020F0502020204030204" pitchFamily="34" charset="0"/>
                <a:ea typeface="SimSun" panose="02010600030101010101" pitchFamily="2" charset="-122"/>
              </a:rPr>
              <a:t>The internet has a lot of great information about immunization – but there is also misinformation a</a:t>
            </a:r>
            <a:r>
              <a:rPr lang="en-US" altLang="en-US" smtClean="0">
                <a:latin typeface="Times New Roman" panose="02020603050405020304" pitchFamily="18" charset="0"/>
                <a:ea typeface="SimSun" panose="02010600030101010101" pitchFamily="2" charset="-122"/>
              </a:rPr>
              <a:t>nd some of it can be harmful if used to make health decisions</a:t>
            </a:r>
            <a:r>
              <a:rPr lang="en-US" altLang="en-US" smtClean="0">
                <a:latin typeface="Calibri" panose="020F0502020204030204" pitchFamily="34" charset="0"/>
                <a:ea typeface="SimSun" panose="02010600030101010101" pitchFamily="2" charset="-122"/>
              </a:rPr>
              <a:t>. It’s important to make sure you are getting your information from trustworthy places. </a:t>
            </a:r>
            <a:r>
              <a:rPr lang="en-US" altLang="en-US" smtClean="0">
                <a:latin typeface="Times New Roman" panose="02020603050405020304" pitchFamily="18" charset="0"/>
                <a:ea typeface="SimSun" panose="02010600030101010101" pitchFamily="2" charset="-122"/>
              </a:rPr>
              <a:t>It’s always a good idea to talk about the information you read on the Internet with your child’s health care provider before making any health decisions. </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latin typeface="Times New Roman" panose="02020603050405020304" pitchFamily="18" charset="0"/>
              <a:ea typeface="SimSun" panose="02010600030101010101" pitchFamily="2" charset="-122"/>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latin typeface="Times New Roman" panose="02020603050405020304" pitchFamily="18" charset="0"/>
                <a:ea typeface="SimSun" panose="02010600030101010101" pitchFamily="2" charset="-122"/>
              </a:rPr>
              <a:t>More information:</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latin typeface="Times New Roman" panose="02020603050405020304" pitchFamily="18" charset="0"/>
              <a:ea typeface="SimSun" panose="02010600030101010101" pitchFamily="2" charset="-122"/>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Times New Roman" panose="02020603050405020304" pitchFamily="18" charset="0"/>
                <a:ea typeface="SimSun" panose="02010600030101010101" pitchFamily="2" charset="-122"/>
              </a:rPr>
              <a:t>A parent’s guide to immunization information on the Internet (from Canadian Pediatric Society) -</a:t>
            </a:r>
            <a:r>
              <a:rPr lang="en-US" altLang="en-US" smtClean="0">
                <a:solidFill>
                  <a:srgbClr val="CCCCFF"/>
                </a:solidFill>
                <a:latin typeface="Times New Roman" panose="02020603050405020304" pitchFamily="18" charset="0"/>
                <a:ea typeface="SimSun" panose="02010600030101010101" pitchFamily="2" charset="-122"/>
                <a:hlinkClick r:id="rId3"/>
              </a:rPr>
              <a:t>http://www.caringforkids.cps.ca/handouts/immunization_information_on_the_internet</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latin typeface="Times New Roman" panose="02020603050405020304" pitchFamily="18" charset="0"/>
              <a:ea typeface="SimSun" panose="02010600030101010101" pitchFamily="2" charset="-122"/>
            </a:endParaRPr>
          </a:p>
        </p:txBody>
      </p:sp>
      <p:sp>
        <p:nvSpPr>
          <p:cNvPr id="74759" name="Text Box 5"/>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hangingPunct="1">
              <a:lnSpc>
                <a:spcPct val="100000"/>
              </a:lnSpc>
              <a:buClrTx/>
              <a:buFontTx/>
              <a:buNone/>
            </a:pPr>
            <a:fld id="{63C45707-B533-4D81-8AF7-D77038C8A2CA}" type="slidenum">
              <a:rPr lang="en-CA" altLang="en-US">
                <a:solidFill>
                  <a:srgbClr val="000000"/>
                </a:solidFill>
                <a:latin typeface="Calibri" panose="020F0502020204030204" pitchFamily="34" charset="0"/>
              </a:rPr>
              <a:pPr eaLnBrk="1" hangingPunct="1">
                <a:lnSpc>
                  <a:spcPct val="100000"/>
                </a:lnSpc>
                <a:buClrTx/>
                <a:buFontTx/>
                <a:buNone/>
              </a:pPr>
              <a:t>28</a:t>
            </a:fld>
            <a:endParaRPr lang="en-CA"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958253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a:fld id="{D63E20BE-8DA9-46AB-87C0-24E73EB35C4F}" type="slidenum">
              <a:rPr lang="en-CA" altLang="en-US">
                <a:solidFill>
                  <a:srgbClr val="000000"/>
                </a:solidFill>
                <a:latin typeface="Times New Roman" panose="02020603050405020304" pitchFamily="18" charset="0"/>
                <a:ea typeface="Arial Unicode MS" pitchFamily="34" charset="-128"/>
              </a:rPr>
              <a:pPr eaLnBrk="1"/>
              <a:t>29</a:t>
            </a:fld>
            <a:endParaRPr lang="en-CA" altLang="en-US">
              <a:solidFill>
                <a:srgbClr val="000000"/>
              </a:solidFill>
              <a:latin typeface="Times New Roman" panose="02020603050405020304" pitchFamily="18" charset="0"/>
              <a:ea typeface="Arial Unicode MS" pitchFamily="34" charset="-128"/>
            </a:endParaRPr>
          </a:p>
        </p:txBody>
      </p:sp>
      <p:sp>
        <p:nvSpPr>
          <p:cNvPr id="75779" name="Text Box 1"/>
          <p:cNvSpPr txBox="1">
            <a:spLocks noChangeArrowheads="1"/>
          </p:cNvSpPr>
          <p:nvPr/>
        </p:nvSpPr>
        <p:spPr bwMode="auto">
          <a:xfrm>
            <a:off x="4398963" y="9555163"/>
            <a:ext cx="33702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algn="r" eaLnBrk="1">
              <a:buClrTx/>
              <a:buFontTx/>
              <a:buNone/>
            </a:pPr>
            <a:fld id="{356EBE01-DAB9-4EF8-B024-3879AA111E88}" type="slidenum">
              <a:rPr lang="en-CA" altLang="en-US" sz="1400">
                <a:solidFill>
                  <a:srgbClr val="000000"/>
                </a:solidFill>
                <a:latin typeface="Times New Roman" panose="02020603050405020304" pitchFamily="18" charset="0"/>
                <a:ea typeface="Arial Unicode MS" pitchFamily="34" charset="-128"/>
              </a:rPr>
              <a:pPr algn="r" eaLnBrk="1">
                <a:buClrTx/>
                <a:buFontTx/>
                <a:buNone/>
              </a:pPr>
              <a:t>29</a:t>
            </a:fld>
            <a:endParaRPr lang="en-CA" altLang="en-US" sz="1400">
              <a:solidFill>
                <a:srgbClr val="000000"/>
              </a:solidFill>
              <a:latin typeface="Times New Roman" panose="02020603050405020304" pitchFamily="18" charset="0"/>
              <a:ea typeface="Arial Unicode MS" pitchFamily="34" charset="-128"/>
            </a:endParaRPr>
          </a:p>
        </p:txBody>
      </p:sp>
      <p:sp>
        <p:nvSpPr>
          <p:cNvPr id="75780" name="Text Box 2"/>
          <p:cNvSpPr txBox="1">
            <a:spLocks noChangeArrowheads="1"/>
          </p:cNvSpPr>
          <p:nvPr/>
        </p:nvSpPr>
        <p:spPr bwMode="auto">
          <a:xfrm>
            <a:off x="4398963" y="9555163"/>
            <a:ext cx="33718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algn="r" eaLnBrk="1">
              <a:buClrTx/>
              <a:buFontTx/>
              <a:buNone/>
            </a:pPr>
            <a:fld id="{E828B06E-4D3E-4EF5-B550-26DAB1E56892}" type="slidenum">
              <a:rPr lang="en-CA" altLang="en-US" sz="1400">
                <a:solidFill>
                  <a:srgbClr val="000000"/>
                </a:solidFill>
                <a:latin typeface="Times New Roman" panose="02020603050405020304" pitchFamily="18" charset="0"/>
                <a:ea typeface="Arial Unicode MS" pitchFamily="34" charset="-128"/>
              </a:rPr>
              <a:pPr algn="r" eaLnBrk="1">
                <a:buClrTx/>
                <a:buFontTx/>
                <a:buNone/>
              </a:pPr>
              <a:t>29</a:t>
            </a:fld>
            <a:endParaRPr lang="en-CA" altLang="en-US" sz="1400">
              <a:solidFill>
                <a:srgbClr val="000000"/>
              </a:solidFill>
              <a:latin typeface="Times New Roman" panose="02020603050405020304" pitchFamily="18" charset="0"/>
              <a:ea typeface="Arial Unicode MS" pitchFamily="34" charset="-128"/>
            </a:endParaRPr>
          </a:p>
        </p:txBody>
      </p:sp>
      <p:sp>
        <p:nvSpPr>
          <p:cNvPr id="75781" name="Rectangle 3"/>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75782" name="Text Box 4"/>
          <p:cNvSpPr>
            <a:spLocks noGrp="1" noChangeArrowheads="1"/>
          </p:cNvSpPr>
          <p:nvPr>
            <p:ph type="body" idx="1"/>
          </p:nvPr>
        </p:nvSpPr>
        <p:spPr>
          <a:xfrm>
            <a:off x="0" y="-17999075"/>
            <a:ext cx="1588" cy="35999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hangingPunct="1">
              <a:spcBef>
                <a:spcPts val="638"/>
              </a:spcBef>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600" b="1" smtClean="0">
                <a:latin typeface="Times New Roman" panose="02020603050405020304" pitchFamily="18" charset="0"/>
                <a:ea typeface="SimSun" panose="02010600030101010101" pitchFamily="2" charset="-122"/>
              </a:rPr>
              <a:t>Presenter notes:</a:t>
            </a:r>
          </a:p>
          <a:p>
            <a:pPr hangingPunct="1">
              <a:spcBef>
                <a:spcPts val="638"/>
              </a:spcBef>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1600" b="1" smtClean="0">
              <a:latin typeface="Times New Roman" panose="02020603050405020304" pitchFamily="18" charset="0"/>
              <a:ea typeface="SimSun" panose="02010600030101010101" pitchFamily="2" charset="-122"/>
            </a:endParaRPr>
          </a:p>
          <a:p>
            <a:pPr hangingPunct="1">
              <a:spcBef>
                <a:spcPts val="638"/>
              </a:spcBef>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600" smtClean="0">
                <a:latin typeface="Calibri" panose="020F0502020204030204" pitchFamily="34" charset="0"/>
                <a:ea typeface="SimSun" panose="02010600030101010101" pitchFamily="2" charset="-122"/>
              </a:rPr>
              <a:t>The internet has a lot of great information about immunization – but there is also misinformation a</a:t>
            </a:r>
            <a:r>
              <a:rPr lang="en-US" altLang="en-US" smtClean="0">
                <a:latin typeface="Times New Roman" panose="02020603050405020304" pitchFamily="18" charset="0"/>
                <a:ea typeface="SimSun" panose="02010600030101010101" pitchFamily="2" charset="-122"/>
              </a:rPr>
              <a:t>nd some of it can be harmful if used to make health decisions</a:t>
            </a:r>
            <a:r>
              <a:rPr lang="en-US" altLang="en-US" sz="1600" smtClean="0">
                <a:latin typeface="Calibri" panose="020F0502020204030204" pitchFamily="34" charset="0"/>
                <a:ea typeface="SimSun" panose="02010600030101010101" pitchFamily="2" charset="-122"/>
              </a:rPr>
              <a:t>. It’s important to make sure you are getting your information from trustworthy places. Here is a list of reliable websites where you can find credible science-based information about immunization:</a:t>
            </a:r>
          </a:p>
          <a:p>
            <a:pPr marL="741363" lvl="1" indent="-284163" hangingPunct="1">
              <a:spcBef>
                <a:spcPts val="450"/>
              </a:spcBef>
              <a:spcAft>
                <a:spcPts val="1425"/>
              </a:spcAft>
              <a:buClr>
                <a:srgbClr val="CCCC00"/>
              </a:buClr>
              <a:buFont typeface="Courier New" panose="02070309020205020404" pitchFamily="49" charset="0"/>
              <a:buChar char="o"/>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solidFill>
                  <a:srgbClr val="CCCC00"/>
                </a:solidFill>
                <a:latin typeface="Futura" charset="0"/>
                <a:ea typeface="SimSun" panose="02010600030101010101" pitchFamily="2" charset="-122"/>
              </a:rPr>
              <a:t>ImmunizeBC: </a:t>
            </a:r>
            <a:r>
              <a:rPr lang="en-US" altLang="en-US" smtClean="0">
                <a:solidFill>
                  <a:srgbClr val="CCCCFF"/>
                </a:solidFill>
                <a:latin typeface="Futura" charset="0"/>
                <a:hlinkClick r:id="rId3"/>
              </a:rPr>
              <a:t>www.immunizebc.ca</a:t>
            </a:r>
            <a:r>
              <a:rPr lang="en-US" altLang="en-US" smtClean="0">
                <a:solidFill>
                  <a:srgbClr val="CCCC00"/>
                </a:solidFill>
                <a:latin typeface="Futura" charset="0"/>
              </a:rPr>
              <a:t> </a:t>
            </a:r>
            <a:r>
              <a:rPr lang="en-US" altLang="en-US" smtClean="0">
                <a:solidFill>
                  <a:srgbClr val="CCCC00"/>
                </a:solidFill>
                <a:latin typeface="Futura" charset="0"/>
                <a:ea typeface="SimSun" panose="02010600030101010101" pitchFamily="2" charset="-122"/>
              </a:rPr>
              <a:t>                                      </a:t>
            </a:r>
          </a:p>
          <a:p>
            <a:pPr marL="741363" lvl="1" indent="-284163" hangingPunct="1">
              <a:spcBef>
                <a:spcPts val="750"/>
              </a:spcBef>
              <a:spcAft>
                <a:spcPts val="1425"/>
              </a:spcAft>
              <a:buClr>
                <a:srgbClr val="CCCC00"/>
              </a:buClr>
              <a:buFont typeface="Courier New" panose="02070309020205020404" pitchFamily="49" charset="0"/>
              <a:buChar char="o"/>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solidFill>
                  <a:srgbClr val="CCCC00"/>
                </a:solidFill>
                <a:latin typeface="Futura" charset="0"/>
                <a:ea typeface="SimSun" panose="02010600030101010101" pitchFamily="2" charset="-122"/>
              </a:rPr>
              <a:t>Canadian Pediatric Society: </a:t>
            </a:r>
            <a:r>
              <a:rPr lang="en-US" altLang="en-US" smtClean="0">
                <a:solidFill>
                  <a:srgbClr val="CCCCFF"/>
                </a:solidFill>
                <a:latin typeface="Futura" charset="0"/>
                <a:ea typeface="SimSun" panose="02010600030101010101" pitchFamily="2" charset="-122"/>
                <a:hlinkClick r:id="rId4"/>
              </a:rPr>
              <a:t>http://www.caringforkids.cps.ca</a:t>
            </a:r>
            <a:r>
              <a:rPr lang="en-US" altLang="en-US" sz="2000" smtClean="0">
                <a:solidFill>
                  <a:srgbClr val="CCCCFF"/>
                </a:solidFill>
                <a:latin typeface="Futura" charset="0"/>
                <a:ea typeface="SimSun" panose="02010600030101010101" pitchFamily="2" charset="-122"/>
                <a:hlinkClick r:id="rId4"/>
              </a:rPr>
              <a:t>/</a:t>
            </a:r>
            <a:r>
              <a:rPr lang="en-US" altLang="en-US" sz="2000" smtClean="0">
                <a:latin typeface="Times New Roman" panose="02020603050405020304" pitchFamily="18" charset="0"/>
                <a:ea typeface="SimSun" panose="02010600030101010101" pitchFamily="2" charset="-122"/>
              </a:rPr>
              <a:t>  </a:t>
            </a:r>
          </a:p>
          <a:p>
            <a:pPr marL="741363" lvl="1" indent="-284163" hangingPunct="1">
              <a:spcBef>
                <a:spcPts val="450"/>
              </a:spcBef>
              <a:spcAft>
                <a:spcPts val="1425"/>
              </a:spcAft>
              <a:buClr>
                <a:srgbClr val="CCCC00"/>
              </a:buClr>
              <a:buFont typeface="Courier New" panose="02070309020205020404" pitchFamily="49" charset="0"/>
              <a:buChar char="o"/>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solidFill>
                  <a:srgbClr val="CCCC00"/>
                </a:solidFill>
                <a:latin typeface="Futura" charset="0"/>
                <a:ea typeface="SimSun" panose="02010600030101010101" pitchFamily="2" charset="-122"/>
              </a:rPr>
              <a:t>Immunize Canada: </a:t>
            </a:r>
            <a:r>
              <a:rPr lang="en-US" altLang="en-US" smtClean="0">
                <a:solidFill>
                  <a:srgbClr val="CCCCFF"/>
                </a:solidFill>
                <a:latin typeface="Futura" charset="0"/>
                <a:ea typeface="SimSun" panose="02010600030101010101" pitchFamily="2" charset="-122"/>
                <a:hlinkClick r:id="rId5"/>
              </a:rPr>
              <a:t>www.immunize.cpha.ca</a:t>
            </a:r>
            <a:r>
              <a:rPr lang="en-US" altLang="en-US" smtClean="0">
                <a:solidFill>
                  <a:srgbClr val="CCCC00"/>
                </a:solidFill>
                <a:latin typeface="Futura" charset="0"/>
                <a:ea typeface="SimSun" panose="02010600030101010101" pitchFamily="2" charset="-122"/>
              </a:rPr>
              <a:t>                            </a:t>
            </a:r>
          </a:p>
          <a:p>
            <a:pPr marL="741363" lvl="1" indent="-284163" hangingPunct="1">
              <a:spcBef>
                <a:spcPts val="450"/>
              </a:spcBef>
              <a:spcAft>
                <a:spcPts val="1425"/>
              </a:spcAft>
              <a:buFont typeface="Courier New" panose="02070309020205020404" pitchFamily="49" charset="0"/>
              <a:buChar char="o"/>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Calibri" panose="020F0502020204030204" pitchFamily="34" charset="0"/>
                <a:ea typeface="SimSun" panose="02010600030101010101" pitchFamily="2" charset="-122"/>
              </a:rPr>
              <a:t>HealthLinkBC Files – Child Immunization Series: </a:t>
            </a:r>
            <a:r>
              <a:rPr lang="en-US" altLang="en-US" smtClean="0">
                <a:solidFill>
                  <a:srgbClr val="CCCCFF"/>
                </a:solidFill>
                <a:latin typeface="Calibri" panose="020F0502020204030204" pitchFamily="34" charset="0"/>
                <a:ea typeface="SimSun" panose="02010600030101010101" pitchFamily="2" charset="-122"/>
                <a:hlinkClick r:id="rId6"/>
              </a:rPr>
              <a:t>http://www.healthlinkbc.ca/healthfiles/Series.stm#ChildImm</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latin typeface="Times New Roman" panose="02020603050405020304" pitchFamily="18" charset="0"/>
              <a:ea typeface="SimSun" panose="02010600030101010101" pitchFamily="2" charset="-122"/>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Times New Roman" panose="02020603050405020304" pitchFamily="18" charset="0"/>
                <a:ea typeface="SimSun" panose="02010600030101010101" pitchFamily="2" charset="-122"/>
              </a:rPr>
              <a:t>It’s always a good idea to talk about the information you read on the Internet with your child’s health care provider before making any health decisions. </a:t>
            </a: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b="1" i="1" smtClean="0">
              <a:latin typeface="Times New Roman" panose="02020603050405020304" pitchFamily="18" charset="0"/>
              <a:ea typeface="SimSun" panose="02010600030101010101" pitchFamily="2" charset="-122"/>
            </a:endParaRP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b="1" i="1" smtClean="0">
                <a:latin typeface="Times New Roman" panose="02020603050405020304" pitchFamily="18" charset="0"/>
                <a:ea typeface="SimSun" panose="02010600030101010101" pitchFamily="2" charset="-122"/>
              </a:rPr>
              <a:t>Video: </a:t>
            </a:r>
            <a:r>
              <a:rPr lang="en-US" altLang="en-US" sz="2000" i="1" smtClean="0">
                <a:latin typeface="Times New Roman" panose="02020603050405020304" pitchFamily="18" charset="0"/>
                <a:ea typeface="SimSun" panose="02010600030101010101" pitchFamily="2" charset="-122"/>
              </a:rPr>
              <a:t>This is a great place to show video: A Change of Heart (3 min): </a:t>
            </a:r>
            <a:r>
              <a:rPr lang="en-US" altLang="en-US" sz="2000" i="1" smtClean="0">
                <a:solidFill>
                  <a:srgbClr val="CCCCFF"/>
                </a:solidFill>
                <a:latin typeface="Times New Roman" panose="02020603050405020304" pitchFamily="18" charset="0"/>
                <a:ea typeface="SimSun" panose="02010600030101010101" pitchFamily="2" charset="-122"/>
                <a:hlinkClick r:id="rId7"/>
              </a:rPr>
              <a:t>http://www.youtube.com/watch?v=4PeME5ZMZLI. </a:t>
            </a:r>
            <a:r>
              <a:rPr lang="en-US" altLang="en-US" sz="2000" i="1" smtClean="0">
                <a:solidFill>
                  <a:srgbClr val="CCCCFF"/>
                </a:solidFill>
                <a:latin typeface="Times New Roman" panose="02020603050405020304" pitchFamily="18" charset="0"/>
                <a:ea typeface="SimSun" panose="02010600030101010101" pitchFamily="2" charset="-122"/>
              </a:rPr>
              <a:t> </a:t>
            </a:r>
            <a:r>
              <a:rPr lang="en-US" altLang="en-US" smtClean="0">
                <a:latin typeface="Times New Roman" panose="02020603050405020304" pitchFamily="18" charset="0"/>
              </a:rPr>
              <a:t>Vancouver's Tyson and Dawn Wozniak tell their story about how, as "natural parents," they decided not vaccinate their first child. But when their second child arrived, they did more research - and had a change of heart.</a:t>
            </a:r>
            <a:endParaRPr lang="en-US" altLang="en-US" sz="2000" i="1" smtClean="0">
              <a:solidFill>
                <a:srgbClr val="CCCCFF"/>
              </a:solidFill>
              <a:latin typeface="Times New Roman" panose="02020603050405020304" pitchFamily="18" charset="0"/>
              <a:ea typeface="SimSun" panose="02010600030101010101" pitchFamily="2" charset="-122"/>
              <a:hlinkClick r:id="rId7"/>
            </a:endParaRP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smtClean="0">
              <a:latin typeface="Times New Roman" panose="02020603050405020304" pitchFamily="18" charset="0"/>
              <a:ea typeface="SimSun" panose="02010600030101010101" pitchFamily="2" charset="-122"/>
            </a:endParaRP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b="1" smtClean="0">
                <a:latin typeface="Times New Roman" panose="02020603050405020304" pitchFamily="18" charset="0"/>
                <a:ea typeface="SimSun" panose="02010600030101010101" pitchFamily="2" charset="-122"/>
              </a:rPr>
              <a:t>More information:</a:t>
            </a: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smtClean="0">
              <a:latin typeface="Times New Roman" panose="02020603050405020304" pitchFamily="18" charset="0"/>
              <a:ea typeface="SimSun" panose="02010600030101010101" pitchFamily="2" charset="-122"/>
            </a:endParaRP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smtClean="0">
                <a:latin typeface="Times New Roman" panose="02020603050405020304" pitchFamily="18" charset="0"/>
                <a:ea typeface="SimSun" panose="02010600030101010101" pitchFamily="2" charset="-122"/>
              </a:rPr>
              <a:t>A parent’s guide to immunization information on the Internet (from the Canadian Pediatric Society) -</a:t>
            </a:r>
            <a:r>
              <a:rPr lang="en-US" altLang="en-US" sz="2000" smtClean="0">
                <a:solidFill>
                  <a:srgbClr val="CCCCFF"/>
                </a:solidFill>
                <a:latin typeface="Times New Roman" panose="02020603050405020304" pitchFamily="18" charset="0"/>
                <a:ea typeface="SimSun" panose="02010600030101010101" pitchFamily="2" charset="-122"/>
                <a:hlinkClick r:id="rId8"/>
              </a:rPr>
              <a:t>http://www.caringforkids.cps.ca/handouts/immunization_information_on_the_internet</a:t>
            </a: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smtClean="0">
              <a:latin typeface="Times New Roman" panose="02020603050405020304" pitchFamily="18" charset="0"/>
              <a:ea typeface="SimSun" panose="02010600030101010101" pitchFamily="2" charset="-122"/>
            </a:endParaRP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CA" altLang="en-US" sz="2000" smtClean="0">
              <a:latin typeface="Arial" panose="020B0604020202020204" pitchFamily="34" charset="0"/>
              <a:ea typeface="SimSun" panose="02010600030101010101" pitchFamily="2" charset="-122"/>
            </a:endParaRP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CA" altLang="en-US" sz="2000" smtClean="0">
              <a:latin typeface="Arial" panose="020B0604020202020204" pitchFamily="34" charset="0"/>
              <a:ea typeface="SimSun" panose="02010600030101010101" pitchFamily="2" charset="-122"/>
            </a:endParaRPr>
          </a:p>
        </p:txBody>
      </p:sp>
      <p:sp>
        <p:nvSpPr>
          <p:cNvPr id="75783" name="Text Box 5"/>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hangingPunct="1">
              <a:lnSpc>
                <a:spcPct val="100000"/>
              </a:lnSpc>
              <a:buClrTx/>
              <a:buFontTx/>
              <a:buNone/>
            </a:pPr>
            <a:fld id="{817C907C-C303-4D3F-BAF4-EB0300272F85}" type="slidenum">
              <a:rPr lang="en-CA" altLang="en-US">
                <a:solidFill>
                  <a:srgbClr val="000000"/>
                </a:solidFill>
                <a:latin typeface="Calibri" panose="020F0502020204030204" pitchFamily="34" charset="0"/>
              </a:rPr>
              <a:pPr eaLnBrk="1" hangingPunct="1">
                <a:lnSpc>
                  <a:spcPct val="100000"/>
                </a:lnSpc>
                <a:buClrTx/>
                <a:buFontTx/>
                <a:buNone/>
              </a:pPr>
              <a:t>29</a:t>
            </a:fld>
            <a:endParaRPr lang="en-CA"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04526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96D458-A9E4-45EB-BFDD-15BCFAE7DB9D}"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1774850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6D458-A9E4-45EB-BFDD-15BCFAE7DB9D}"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2056332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6D458-A9E4-45EB-BFDD-15BCFAE7DB9D}"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731719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6D458-A9E4-45EB-BFDD-15BCFAE7DB9D}"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393054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96D458-A9E4-45EB-BFDD-15BCFAE7DB9D}"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1640355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96D458-A9E4-45EB-BFDD-15BCFAE7DB9D}"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2217910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96D458-A9E4-45EB-BFDD-15BCFAE7DB9D}" type="datetimeFigureOut">
              <a:rPr lang="en-US" smtClean="0"/>
              <a:t>5/11/2021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577233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96D458-A9E4-45EB-BFDD-15BCFAE7DB9D}" type="datetimeFigureOut">
              <a:rPr lang="en-US" smtClean="0"/>
              <a:t>5/11/2021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2833533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6D458-A9E4-45EB-BFDD-15BCFAE7DB9D}" type="datetimeFigureOut">
              <a:rPr lang="en-US" smtClean="0"/>
              <a:t>5/11/2021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3204874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96D458-A9E4-45EB-BFDD-15BCFAE7DB9D}"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3894018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96D458-A9E4-45EB-BFDD-15BCFAE7DB9D}"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341204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6D458-A9E4-45EB-BFDD-15BCFAE7DB9D}" type="datetimeFigureOut">
              <a:rPr lang="en-US" smtClean="0"/>
              <a:t>5/11/2021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5F09C-93B9-4C80-AE2A-C9156ADBE4AC}" type="slidenum">
              <a:rPr lang="en-US" smtClean="0"/>
              <a:t>‹#›</a:t>
            </a:fld>
            <a:endParaRPr lang="en-US"/>
          </a:p>
        </p:txBody>
      </p:sp>
    </p:spTree>
    <p:extLst>
      <p:ext uri="{BB962C8B-B14F-4D97-AF65-F5344CB8AC3E}">
        <p14:creationId xmlns:p14="http://schemas.microsoft.com/office/powerpoint/2010/main" val="1195363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s://twitter.com/hashtag/vaccinate?src=hash" TargetMode="Externa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rb7TVW77ZCs"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kwVfcc1S7I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snopes.com/fact-check/one-vaccinated-one-not-smallpox/"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b03U6BYF9L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theguardian.com/society/ng-interactive/2015/feb/05/-sp-watch-how-measles-outbreak-spreads-when-kids-get-vaccinated" TargetMode="External"/><Relationship Id="rId2" Type="http://schemas.openxmlformats.org/officeDocument/2006/relationships/hyperlink" Target="https://fred.publichealth.pitt.edu/measles"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www.phac-aspc.gc.ca/i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www.immunize.cpha.ca/" TargetMode="External"/><Relationship Id="rId5" Type="http://schemas.openxmlformats.org/officeDocument/2006/relationships/hyperlink" Target="http://www.caringforkids.cps.ca/" TargetMode="External"/><Relationship Id="rId4" Type="http://schemas.openxmlformats.org/officeDocument/2006/relationships/hyperlink" Target="http://www.immunizebc.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yqUFy-t4MlQ"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https://www.youtube.com/embed/h5H0jZCEpOM" TargetMode="External"/><Relationship Id="rId1" Type="http://schemas.openxmlformats.org/officeDocument/2006/relationships/video" Target="https://www.youtube.com/embed/j1wGZKQObow"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Vaccines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37112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s://www.cdc.gov/vaccines/parents/infographics/images/vpd-tetanu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8026" y="0"/>
            <a:ext cx="5970648" cy="6904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09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5351520" y="1277620"/>
            <a:ext cx="6384395" cy="4372682"/>
          </a:xfrm>
          <a:prstGeom prst="rect">
            <a:avLst/>
          </a:prstGeom>
        </p:spPr>
      </p:pic>
      <p:pic>
        <p:nvPicPr>
          <p:cNvPr id="4" name="Picture 3"/>
          <p:cNvPicPr>
            <a:picLocks noChangeAspect="1"/>
          </p:cNvPicPr>
          <p:nvPr/>
        </p:nvPicPr>
        <p:blipFill>
          <a:blip r:embed="rId3"/>
          <a:stretch>
            <a:fillRect/>
          </a:stretch>
        </p:blipFill>
        <p:spPr>
          <a:xfrm>
            <a:off x="695923" y="155275"/>
            <a:ext cx="4526472" cy="6533147"/>
          </a:xfrm>
          <a:prstGeom prst="rect">
            <a:avLst/>
          </a:prstGeom>
        </p:spPr>
      </p:pic>
    </p:spTree>
    <p:extLst>
      <p:ext uri="{BB962C8B-B14F-4D97-AF65-F5344CB8AC3E}">
        <p14:creationId xmlns:p14="http://schemas.microsoft.com/office/powerpoint/2010/main" val="2125978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s://www.cdc.gov/vaccines/parents/infographics/images/vpd-poli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30619" cy="68585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pbs.twimg.com/media/B87tRzrCcAAnIN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7739" y="86264"/>
            <a:ext cx="4957126" cy="36352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pol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8219" y="3651444"/>
            <a:ext cx="4276126" cy="32070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557154" y="3210096"/>
            <a:ext cx="4907711" cy="646331"/>
          </a:xfrm>
          <a:prstGeom prst="rect">
            <a:avLst/>
          </a:prstGeom>
          <a:solidFill>
            <a:schemeClr val="bg1"/>
          </a:solidFill>
        </p:spPr>
        <p:txBody>
          <a:bodyPr wrap="square">
            <a:spAutoFit/>
          </a:bodyPr>
          <a:lstStyle/>
          <a:p>
            <a:r>
              <a:rPr lang="en-US" dirty="0">
                <a:solidFill>
                  <a:srgbClr val="14171A"/>
                </a:solidFill>
                <a:latin typeface="Segoe UI" panose="020B0502040204020203" pitchFamily="34" charset="0"/>
              </a:rPr>
              <a:t>This is </a:t>
            </a:r>
            <a:r>
              <a:rPr lang="en-US" dirty="0" smtClean="0">
                <a:solidFill>
                  <a:srgbClr val="14171A"/>
                </a:solidFill>
                <a:latin typeface="Segoe UI" panose="020B0502040204020203" pitchFamily="34" charset="0"/>
              </a:rPr>
              <a:t>what polio </a:t>
            </a:r>
            <a:r>
              <a:rPr lang="en-US" dirty="0">
                <a:solidFill>
                  <a:srgbClr val="14171A"/>
                </a:solidFill>
                <a:latin typeface="Segoe UI" panose="020B0502040204020203" pitchFamily="34" charset="0"/>
              </a:rPr>
              <a:t>looks like. You've never seen it because we </a:t>
            </a:r>
            <a:r>
              <a:rPr lang="en-US" dirty="0">
                <a:solidFill>
                  <a:srgbClr val="1B95E0"/>
                </a:solidFill>
                <a:latin typeface="Segoe UI" panose="020B0502040204020203" pitchFamily="34" charset="0"/>
                <a:hlinkClick r:id="rId5"/>
              </a:rPr>
              <a:t>#vaccinate</a:t>
            </a:r>
            <a:r>
              <a:rPr lang="en-US" dirty="0">
                <a:solidFill>
                  <a:srgbClr val="14171A"/>
                </a:solidFill>
                <a:latin typeface="Segoe UI" panose="020B0502040204020203" pitchFamily="34" charset="0"/>
              </a:rPr>
              <a:t> against it.</a:t>
            </a:r>
            <a:endParaRPr lang="en-US" dirty="0"/>
          </a:p>
        </p:txBody>
      </p:sp>
    </p:spTree>
    <p:extLst>
      <p:ext uri="{BB962C8B-B14F-4D97-AF65-F5344CB8AC3E}">
        <p14:creationId xmlns:p14="http://schemas.microsoft.com/office/powerpoint/2010/main" val="1148091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26" y="-126581"/>
            <a:ext cx="10515600" cy="1325563"/>
          </a:xfrm>
        </p:spPr>
        <p:txBody>
          <a:bodyPr/>
          <a:lstStyle/>
          <a:p>
            <a:pPr algn="ctr"/>
            <a:r>
              <a:rPr lang="en-US" dirty="0" smtClean="0"/>
              <a:t>How Do Vaccines Work?</a:t>
            </a:r>
            <a:endParaRPr lang="en-US" dirty="0"/>
          </a:p>
        </p:txBody>
      </p:sp>
      <p:pic>
        <p:nvPicPr>
          <p:cNvPr id="4" name="rb7TVW77ZCs"/>
          <p:cNvPicPr>
            <a:picLocks noGrp="1" noRot="1" noChangeAspect="1"/>
          </p:cNvPicPr>
          <p:nvPr>
            <p:ph idx="1"/>
            <a:videoFile r:link="rId1"/>
          </p:nvPr>
        </p:nvPicPr>
        <p:blipFill>
          <a:blip r:embed="rId3"/>
          <a:stretch>
            <a:fillRect/>
          </a:stretch>
        </p:blipFill>
        <p:spPr>
          <a:xfrm>
            <a:off x="381000" y="895260"/>
            <a:ext cx="10600426" cy="5962740"/>
          </a:xfrm>
          <a:prstGeom prst="rect">
            <a:avLst/>
          </a:prstGeom>
        </p:spPr>
      </p:pic>
    </p:spTree>
    <p:extLst>
      <p:ext uri="{BB962C8B-B14F-4D97-AF65-F5344CB8AC3E}">
        <p14:creationId xmlns:p14="http://schemas.microsoft.com/office/powerpoint/2010/main" val="2248256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897957" y="648383"/>
            <a:ext cx="10515600" cy="1325563"/>
          </a:xfrm>
        </p:spPr>
        <p:txBody>
          <a:bodyPr/>
          <a:lstStyle/>
          <a:p>
            <a:r>
              <a:rPr lang="en-US" altLang="en-US" dirty="0" smtClean="0"/>
              <a:t>Vaccines</a:t>
            </a:r>
          </a:p>
        </p:txBody>
      </p:sp>
      <p:sp>
        <p:nvSpPr>
          <p:cNvPr id="37891" name="Content Placeholder 2"/>
          <p:cNvSpPr>
            <a:spLocks noGrp="1"/>
          </p:cNvSpPr>
          <p:nvPr>
            <p:ph sz="half" idx="1"/>
          </p:nvPr>
        </p:nvSpPr>
        <p:spPr>
          <a:xfrm>
            <a:off x="109728" y="1825625"/>
            <a:ext cx="5910072" cy="4351338"/>
          </a:xfrm>
        </p:spPr>
        <p:txBody>
          <a:bodyPr>
            <a:normAutofit fontScale="92500" lnSpcReduction="20000"/>
          </a:bodyPr>
          <a:lstStyle/>
          <a:p>
            <a:endParaRPr lang="en-US" altLang="en-US" sz="3200" dirty="0"/>
          </a:p>
          <a:p>
            <a:r>
              <a:rPr lang="en-US" altLang="en-US" sz="3200" dirty="0" smtClean="0"/>
              <a:t>A vaccine is a preventative measure. They </a:t>
            </a:r>
            <a:r>
              <a:rPr lang="en-US" altLang="en-US" sz="3200" dirty="0"/>
              <a:t>work by triggering your body to start an immune </a:t>
            </a:r>
            <a:r>
              <a:rPr lang="en-US" altLang="en-US" sz="3200" dirty="0" smtClean="0"/>
              <a:t>response </a:t>
            </a:r>
            <a:r>
              <a:rPr lang="en-US" altLang="en-US" sz="3200" dirty="0"/>
              <a:t>against a disease before </a:t>
            </a:r>
            <a:r>
              <a:rPr lang="en-US" altLang="en-US" sz="3200" dirty="0" smtClean="0"/>
              <a:t>you ever </a:t>
            </a:r>
            <a:r>
              <a:rPr lang="en-US" altLang="en-US" sz="3200" dirty="0"/>
              <a:t>get the </a:t>
            </a:r>
            <a:r>
              <a:rPr lang="en-US" altLang="en-US" sz="3200" dirty="0" smtClean="0"/>
              <a:t>disease. The goal is to make </a:t>
            </a:r>
            <a:r>
              <a:rPr lang="en-US" altLang="en-US" sz="3200" dirty="0"/>
              <a:t>you immune to the </a:t>
            </a:r>
            <a:r>
              <a:rPr lang="en-US" altLang="en-US" sz="3200" dirty="0" smtClean="0"/>
              <a:t>disease so you will never get it.  </a:t>
            </a:r>
          </a:p>
          <a:p>
            <a:r>
              <a:rPr lang="en-US" altLang="en-US" sz="3200" dirty="0" smtClean="0"/>
              <a:t>A pathogen (a foreign invader such as a virus or bacteria) has specific </a:t>
            </a:r>
            <a:r>
              <a:rPr lang="en-US" altLang="en-US" sz="3200" dirty="0"/>
              <a:t>identifying markers </a:t>
            </a:r>
            <a:r>
              <a:rPr lang="en-US" altLang="en-US" sz="3200" dirty="0" smtClean="0"/>
              <a:t>unique to it called antigens.  </a:t>
            </a:r>
            <a:endParaRPr lang="en-US" altLang="en-US" sz="3200" dirty="0"/>
          </a:p>
          <a:p>
            <a:pPr marL="0" indent="0">
              <a:buNone/>
            </a:pPr>
            <a:endParaRPr lang="en-US" altLang="en-US" sz="1200" dirty="0"/>
          </a:p>
          <a:p>
            <a:endParaRPr lang="en-US" altLang="en-US" sz="1200" dirty="0"/>
          </a:p>
        </p:txBody>
      </p:sp>
      <p:sp>
        <p:nvSpPr>
          <p:cNvPr id="37892" name="Content Placeholder 3"/>
          <p:cNvSpPr>
            <a:spLocks noGrp="1"/>
          </p:cNvSpPr>
          <p:nvPr>
            <p:ph sz="half" idx="2"/>
          </p:nvPr>
        </p:nvSpPr>
        <p:spPr>
          <a:xfrm>
            <a:off x="7486141" y="1350884"/>
            <a:ext cx="5181600" cy="4351338"/>
          </a:xfrm>
        </p:spPr>
        <p:txBody>
          <a:bodyPr>
            <a:normAutofit fontScale="92500" lnSpcReduction="20000"/>
          </a:bodyPr>
          <a:lstStyle/>
          <a:p>
            <a:endParaRPr lang="en-US" altLang="en-US" dirty="0" smtClean="0"/>
          </a:p>
        </p:txBody>
      </p:sp>
      <p:pic>
        <p:nvPicPr>
          <p:cNvPr id="6146" name="Picture 2" descr="Image result for antigen patho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7589" y="2296558"/>
            <a:ext cx="5544339" cy="349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2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897957" y="648383"/>
            <a:ext cx="10515600" cy="1325563"/>
          </a:xfrm>
        </p:spPr>
        <p:txBody>
          <a:bodyPr/>
          <a:lstStyle/>
          <a:p>
            <a:r>
              <a:rPr lang="en-US" altLang="en-US" dirty="0" smtClean="0"/>
              <a:t>Vaccines</a:t>
            </a:r>
          </a:p>
        </p:txBody>
      </p:sp>
      <p:sp>
        <p:nvSpPr>
          <p:cNvPr id="37891" name="Content Placeholder 2"/>
          <p:cNvSpPr>
            <a:spLocks noGrp="1"/>
          </p:cNvSpPr>
          <p:nvPr>
            <p:ph sz="half" idx="1"/>
          </p:nvPr>
        </p:nvSpPr>
        <p:spPr>
          <a:xfrm>
            <a:off x="109728" y="1825625"/>
            <a:ext cx="5910072" cy="4351338"/>
          </a:xfrm>
        </p:spPr>
        <p:txBody>
          <a:bodyPr>
            <a:normAutofit fontScale="92500" lnSpcReduction="20000"/>
          </a:bodyPr>
          <a:lstStyle/>
          <a:p>
            <a:endParaRPr lang="en-US" altLang="en-US" sz="3200" dirty="0"/>
          </a:p>
          <a:p>
            <a:pPr marL="342900" indent="-342900">
              <a:spcBef>
                <a:spcPts val="560"/>
              </a:spcBef>
              <a:buSzPts val="2800"/>
              <a:buFont typeface="Comic Sans MS"/>
              <a:buChar char="•"/>
            </a:pPr>
            <a:r>
              <a:rPr lang="en-US" altLang="en-US" sz="3200" dirty="0" smtClean="0"/>
              <a:t>Antigens </a:t>
            </a:r>
            <a:r>
              <a:rPr lang="en-US" altLang="en-US" sz="3200" dirty="0"/>
              <a:t>(antibody generators) are specific </a:t>
            </a:r>
            <a:r>
              <a:rPr lang="en-US" altLang="en-US" sz="3200" dirty="0" smtClean="0"/>
              <a:t>to </a:t>
            </a:r>
            <a:r>
              <a:rPr lang="en-US" altLang="en-US" sz="3200" dirty="0"/>
              <a:t>each type of </a:t>
            </a:r>
            <a:r>
              <a:rPr lang="en-US" altLang="en-US" sz="3200" dirty="0" smtClean="0"/>
              <a:t>virus or bacteria</a:t>
            </a:r>
          </a:p>
          <a:p>
            <a:pPr marL="342900" indent="-342900">
              <a:spcBef>
                <a:spcPts val="560"/>
              </a:spcBef>
              <a:buSzPts val="2800"/>
              <a:buFont typeface="Comic Sans MS"/>
              <a:buChar char="•"/>
            </a:pPr>
            <a:r>
              <a:rPr lang="en-US" altLang="en-US" sz="3200" dirty="0" smtClean="0"/>
              <a:t>Once </a:t>
            </a:r>
            <a:r>
              <a:rPr lang="en-US" altLang="en-US" sz="3200" dirty="0"/>
              <a:t>your body has encountered a </a:t>
            </a:r>
            <a:r>
              <a:rPr lang="en-US" altLang="en-US" sz="3200" dirty="0" smtClean="0"/>
              <a:t>specific pathogen with antigens on it, it will begin to produce antibodies to fight the infection. </a:t>
            </a:r>
          </a:p>
          <a:p>
            <a:pPr marL="342900" indent="-342900">
              <a:spcBef>
                <a:spcPts val="560"/>
              </a:spcBef>
              <a:buSzPts val="2800"/>
              <a:buFont typeface="Comic Sans MS"/>
              <a:buChar char="•"/>
            </a:pPr>
            <a:r>
              <a:rPr lang="en-US" sz="3200" dirty="0" smtClean="0">
                <a:ea typeface="Comic Sans MS"/>
                <a:cs typeface="Comic Sans MS"/>
                <a:sym typeface="Comic Sans MS"/>
              </a:rPr>
              <a:t>The </a:t>
            </a:r>
            <a:r>
              <a:rPr lang="en-US" sz="3200" dirty="0">
                <a:ea typeface="Comic Sans MS"/>
                <a:cs typeface="Comic Sans MS"/>
                <a:sym typeface="Comic Sans MS"/>
              </a:rPr>
              <a:t>antibodies are highly specific and their shape allows them to attach like a lock and a </a:t>
            </a:r>
            <a:r>
              <a:rPr lang="en-US" sz="3200" dirty="0" smtClean="0">
                <a:ea typeface="Comic Sans MS"/>
                <a:cs typeface="Comic Sans MS"/>
                <a:sym typeface="Comic Sans MS"/>
              </a:rPr>
              <a:t>key to </a:t>
            </a:r>
            <a:r>
              <a:rPr lang="en-US" sz="3200" dirty="0">
                <a:ea typeface="Comic Sans MS"/>
                <a:cs typeface="Comic Sans MS"/>
                <a:sym typeface="Comic Sans MS"/>
              </a:rPr>
              <a:t>specific foreign </a:t>
            </a:r>
            <a:r>
              <a:rPr lang="en-US" sz="3200" dirty="0" smtClean="0">
                <a:ea typeface="Comic Sans MS"/>
                <a:cs typeface="Comic Sans MS"/>
                <a:sym typeface="Comic Sans MS"/>
              </a:rPr>
              <a:t>antigens</a:t>
            </a:r>
            <a:endParaRPr lang="en-US" altLang="en-US" sz="3200" dirty="0"/>
          </a:p>
          <a:p>
            <a:pPr marL="0" indent="0">
              <a:buNone/>
            </a:pPr>
            <a:endParaRPr lang="en-US" altLang="en-US" sz="1200" dirty="0"/>
          </a:p>
          <a:p>
            <a:endParaRPr lang="en-US" altLang="en-US" sz="1200" dirty="0"/>
          </a:p>
        </p:txBody>
      </p:sp>
      <p:sp>
        <p:nvSpPr>
          <p:cNvPr id="37892" name="Content Placeholder 3"/>
          <p:cNvSpPr>
            <a:spLocks noGrp="1"/>
          </p:cNvSpPr>
          <p:nvPr>
            <p:ph sz="half" idx="2"/>
          </p:nvPr>
        </p:nvSpPr>
        <p:spPr>
          <a:xfrm>
            <a:off x="7486141" y="1350884"/>
            <a:ext cx="5181600" cy="4351338"/>
          </a:xfrm>
        </p:spPr>
        <p:txBody>
          <a:bodyPr>
            <a:normAutofit fontScale="92500" lnSpcReduction="20000"/>
          </a:bodyPr>
          <a:lstStyle/>
          <a:p>
            <a:endParaRPr lang="en-US" altLang="en-US" dirty="0" smtClean="0"/>
          </a:p>
        </p:txBody>
      </p:sp>
      <p:pic>
        <p:nvPicPr>
          <p:cNvPr id="9" name="Content Placeholder 3"/>
          <p:cNvPicPr>
            <a:picLocks noChangeAspect="1"/>
          </p:cNvPicPr>
          <p:nvPr/>
        </p:nvPicPr>
        <p:blipFill>
          <a:blip r:embed="rId2"/>
          <a:stretch>
            <a:fillRect/>
          </a:stretch>
        </p:blipFill>
        <p:spPr>
          <a:xfrm>
            <a:off x="6219191" y="2534996"/>
            <a:ext cx="5972809" cy="2932595"/>
          </a:xfrm>
          <a:prstGeom prst="rect">
            <a:avLst/>
          </a:prstGeom>
        </p:spPr>
      </p:pic>
    </p:spTree>
    <p:extLst>
      <p:ext uri="{BB962C8B-B14F-4D97-AF65-F5344CB8AC3E}">
        <p14:creationId xmlns:p14="http://schemas.microsoft.com/office/powerpoint/2010/main" val="383600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7"/>
          <p:cNvSpPr txBox="1">
            <a:spLocks noGrp="1"/>
          </p:cNvSpPr>
          <p:nvPr>
            <p:ph type="title"/>
          </p:nvPr>
        </p:nvSpPr>
        <p:spPr>
          <a:xfrm>
            <a:off x="1981200" y="274637"/>
            <a:ext cx="8229600"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buSzPts val="4400"/>
            </a:pPr>
            <a:r>
              <a:rPr lang="en-US" dirty="0">
                <a:solidFill>
                  <a:schemeClr val="dk2"/>
                </a:solidFill>
                <a:latin typeface="Arial"/>
                <a:ea typeface="Arial"/>
                <a:cs typeface="Arial"/>
                <a:sym typeface="Arial"/>
              </a:rPr>
              <a:t>Antibodies A</a:t>
            </a:r>
            <a:r>
              <a:rPr lang="en-US" dirty="0" smtClean="0">
                <a:solidFill>
                  <a:schemeClr val="dk2"/>
                </a:solidFill>
                <a:latin typeface="Arial"/>
                <a:ea typeface="Arial"/>
                <a:cs typeface="Arial"/>
                <a:sym typeface="Arial"/>
              </a:rPr>
              <a:t>ttaching </a:t>
            </a:r>
            <a:r>
              <a:rPr lang="en-US" dirty="0">
                <a:solidFill>
                  <a:schemeClr val="dk2"/>
                </a:solidFill>
                <a:latin typeface="Arial"/>
                <a:ea typeface="Arial"/>
                <a:cs typeface="Arial"/>
                <a:sym typeface="Arial"/>
              </a:rPr>
              <a:t>to </a:t>
            </a:r>
            <a:r>
              <a:rPr lang="en-US" dirty="0" smtClean="0">
                <a:solidFill>
                  <a:schemeClr val="dk2"/>
                </a:solidFill>
                <a:latin typeface="Arial"/>
                <a:ea typeface="Arial"/>
                <a:cs typeface="Arial"/>
                <a:sym typeface="Arial"/>
              </a:rPr>
              <a:t>Antigen</a:t>
            </a:r>
            <a:endParaRPr dirty="0"/>
          </a:p>
        </p:txBody>
      </p:sp>
      <p:pic>
        <p:nvPicPr>
          <p:cNvPr id="238" name="Google Shape;238;p37" descr="http://www.uic.edu/classes/bios/bios100/lecturesf04am/antibody01.jpg"/>
          <p:cNvPicPr preferRelativeResize="0"/>
          <p:nvPr/>
        </p:nvPicPr>
        <p:blipFill rotWithShape="1">
          <a:blip r:embed="rId3">
            <a:alphaModFix/>
          </a:blip>
          <a:srcRect/>
          <a:stretch/>
        </p:blipFill>
        <p:spPr>
          <a:xfrm>
            <a:off x="2374900" y="1295400"/>
            <a:ext cx="7105650" cy="5334000"/>
          </a:xfrm>
          <a:prstGeom prst="rect">
            <a:avLst/>
          </a:prstGeom>
          <a:noFill/>
          <a:ln>
            <a:noFill/>
          </a:ln>
        </p:spPr>
      </p:pic>
    </p:spTree>
    <p:extLst>
      <p:ext uri="{BB962C8B-B14F-4D97-AF65-F5344CB8AC3E}">
        <p14:creationId xmlns:p14="http://schemas.microsoft.com/office/powerpoint/2010/main" val="4081316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897957" y="648383"/>
            <a:ext cx="10515600" cy="1325563"/>
          </a:xfrm>
        </p:spPr>
        <p:txBody>
          <a:bodyPr/>
          <a:lstStyle/>
          <a:p>
            <a:r>
              <a:rPr lang="en-US" altLang="en-US" dirty="0" smtClean="0"/>
              <a:t>Vaccines</a:t>
            </a:r>
          </a:p>
        </p:txBody>
      </p:sp>
      <p:sp>
        <p:nvSpPr>
          <p:cNvPr id="37891" name="Content Placeholder 2"/>
          <p:cNvSpPr>
            <a:spLocks noGrp="1"/>
          </p:cNvSpPr>
          <p:nvPr>
            <p:ph sz="half" idx="1"/>
          </p:nvPr>
        </p:nvSpPr>
        <p:spPr>
          <a:xfrm>
            <a:off x="426720" y="1597025"/>
            <a:ext cx="11469624" cy="2581783"/>
          </a:xfrm>
        </p:spPr>
        <p:txBody>
          <a:bodyPr>
            <a:normAutofit fontScale="70000" lnSpcReduction="20000"/>
          </a:bodyPr>
          <a:lstStyle/>
          <a:p>
            <a:endParaRPr lang="en-US" altLang="en-US" sz="3200" dirty="0"/>
          </a:p>
          <a:p>
            <a:r>
              <a:rPr lang="en-US" altLang="en-US" sz="3200" dirty="0" smtClean="0"/>
              <a:t>After the infection is over,  </a:t>
            </a:r>
            <a:r>
              <a:rPr lang="en-US" altLang="en-US" sz="3200" dirty="0"/>
              <a:t>memory cells are </a:t>
            </a:r>
            <a:r>
              <a:rPr lang="en-US" altLang="en-US" sz="3200" dirty="0" smtClean="0"/>
              <a:t>produced which remember the antigen structure. </a:t>
            </a:r>
          </a:p>
          <a:p>
            <a:r>
              <a:rPr lang="en-US" altLang="en-US" sz="3200" dirty="0" smtClean="0"/>
              <a:t>Your </a:t>
            </a:r>
            <a:r>
              <a:rPr lang="en-US" altLang="en-US" sz="3200" dirty="0"/>
              <a:t>body is now immune to getting this same disease again as it is able to recognize the </a:t>
            </a:r>
            <a:r>
              <a:rPr lang="en-US" altLang="en-US" sz="3200" dirty="0" smtClean="0"/>
              <a:t>virus or bacteria </a:t>
            </a:r>
            <a:r>
              <a:rPr lang="en-US" altLang="en-US" sz="3200" dirty="0"/>
              <a:t>(by its antigen) and is already prepared to fight with premade antibodies. </a:t>
            </a:r>
            <a:endParaRPr lang="en-US" altLang="en-US" sz="3200" dirty="0" smtClean="0"/>
          </a:p>
          <a:p>
            <a:r>
              <a:rPr lang="en-US" altLang="en-US" sz="3200" dirty="0" smtClean="0"/>
              <a:t>You are protected from future infection! This protection is called immunity.</a:t>
            </a:r>
            <a:endParaRPr lang="en-US" altLang="en-US" sz="3200" dirty="0"/>
          </a:p>
          <a:p>
            <a:r>
              <a:rPr lang="en-US" altLang="en-US" sz="3200" dirty="0"/>
              <a:t>A vaccine is a safe way to cause your body to produce antibodies and memory cells against a specific </a:t>
            </a:r>
            <a:r>
              <a:rPr lang="en-US" altLang="en-US" sz="3200" dirty="0" smtClean="0"/>
              <a:t>virus or bacteria </a:t>
            </a:r>
            <a:r>
              <a:rPr lang="en-US" altLang="en-US" sz="3200" dirty="0"/>
              <a:t>(by its antigen), protecting you if you ever encounter it.  </a:t>
            </a:r>
            <a:endParaRPr lang="en-US" altLang="en-US" sz="1200" dirty="0"/>
          </a:p>
        </p:txBody>
      </p:sp>
      <p:pic>
        <p:nvPicPr>
          <p:cNvPr id="37895" name="Picture 2" descr="RÃ©sultats de recherche d'images pour Â«Â vaccine antibodyÂ 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168" y="4462272"/>
            <a:ext cx="6553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RÃ©sultats de recherche d'images pour Â«Â vaccine antibody antigenÂ 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272" y="3836823"/>
            <a:ext cx="3639312" cy="29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71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sz="half" idx="1"/>
          </p:nvPr>
        </p:nvSpPr>
        <p:spPr/>
        <p:txBody>
          <a:bodyPr/>
          <a:lstStyle/>
          <a:p>
            <a:endParaRPr lang="en-US" altLang="en-US" smtClean="0"/>
          </a:p>
        </p:txBody>
      </p:sp>
      <p:sp>
        <p:nvSpPr>
          <p:cNvPr id="38915" name="Content Placeholder 3"/>
          <p:cNvSpPr>
            <a:spLocks noGrp="1"/>
          </p:cNvSpPr>
          <p:nvPr>
            <p:ph sz="half" idx="2"/>
          </p:nvPr>
        </p:nvSpPr>
        <p:spPr/>
        <p:txBody>
          <a:bodyPr/>
          <a:lstStyle/>
          <a:p>
            <a:endParaRPr lang="en-US" altLang="en-US" smtClean="0"/>
          </a:p>
        </p:txBody>
      </p:sp>
      <p:pic>
        <p:nvPicPr>
          <p:cNvPr id="38916" name="Picture 2" descr="RÃ©sultats de recherche d'images pour Â«Â vaccine antibody antigenÂ 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4762" y="222505"/>
            <a:ext cx="4410075"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909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Does a Vaccine Work?</a:t>
            </a:r>
            <a:endParaRPr lang="en-US" dirty="0"/>
          </a:p>
        </p:txBody>
      </p:sp>
      <p:pic>
        <p:nvPicPr>
          <p:cNvPr id="4" name="kwVfcc1S7IU"/>
          <p:cNvPicPr>
            <a:picLocks noGrp="1" noRot="1" noChangeAspect="1"/>
          </p:cNvPicPr>
          <p:nvPr>
            <p:ph idx="1"/>
            <a:videoFile r:link="rId1"/>
          </p:nvPr>
        </p:nvPicPr>
        <p:blipFill>
          <a:blip r:embed="rId3"/>
          <a:stretch>
            <a:fillRect/>
          </a:stretch>
        </p:blipFill>
        <p:spPr>
          <a:xfrm>
            <a:off x="1385977" y="1334937"/>
            <a:ext cx="9420046" cy="5298777"/>
          </a:xfrm>
          <a:prstGeom prst="rect">
            <a:avLst/>
          </a:prstGeom>
        </p:spPr>
      </p:pic>
    </p:spTree>
    <p:extLst>
      <p:ext uri="{BB962C8B-B14F-4D97-AF65-F5344CB8AC3E}">
        <p14:creationId xmlns:p14="http://schemas.microsoft.com/office/powerpoint/2010/main" val="3119690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s://www.snopes.com/tachyon/2018/06/smallpox-reddit.jpg?resize=600,38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0"/>
            <a:ext cx="10020356" cy="63462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199" y="6346226"/>
            <a:ext cx="10660811" cy="369332"/>
          </a:xfrm>
          <a:prstGeom prst="rect">
            <a:avLst/>
          </a:prstGeom>
          <a:noFill/>
        </p:spPr>
        <p:txBody>
          <a:bodyPr wrap="square" rtlCol="0">
            <a:spAutoFit/>
          </a:bodyPr>
          <a:lstStyle/>
          <a:p>
            <a:r>
              <a:rPr lang="en-US" dirty="0">
                <a:hlinkClick r:id="rId3"/>
              </a:rPr>
              <a:t>These two boys had been exposed to the same smallpox source. One had been vaccinated, the other hadn’t</a:t>
            </a:r>
            <a:r>
              <a:rPr lang="en-US" dirty="0" smtClean="0"/>
              <a:t>.</a:t>
            </a:r>
            <a:endParaRPr lang="en-US" dirty="0"/>
          </a:p>
        </p:txBody>
      </p:sp>
    </p:spTree>
    <p:extLst>
      <p:ext uri="{BB962C8B-B14F-4D97-AF65-F5344CB8AC3E}">
        <p14:creationId xmlns:p14="http://schemas.microsoft.com/office/powerpoint/2010/main" val="3075379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b03U6BYF9L0"/>
          <p:cNvPicPr>
            <a:picLocks noGrp="1" noRot="1" noChangeAspect="1"/>
          </p:cNvPicPr>
          <p:nvPr>
            <p:ph idx="1"/>
            <a:videoFile r:link="rId1"/>
          </p:nvPr>
        </p:nvPicPr>
        <p:blipFill>
          <a:blip r:embed="rId3"/>
          <a:stretch>
            <a:fillRect/>
          </a:stretch>
        </p:blipFill>
        <p:spPr>
          <a:xfrm>
            <a:off x="838200" y="885571"/>
            <a:ext cx="10284125" cy="5784820"/>
          </a:xfrm>
          <a:prstGeom prst="rect">
            <a:avLst/>
          </a:prstGeom>
        </p:spPr>
      </p:pic>
      <p:sp>
        <p:nvSpPr>
          <p:cNvPr id="5" name="Rectangle 4"/>
          <p:cNvSpPr/>
          <p:nvPr/>
        </p:nvSpPr>
        <p:spPr>
          <a:xfrm>
            <a:off x="2727385" y="239240"/>
            <a:ext cx="6096000" cy="646331"/>
          </a:xfrm>
          <a:prstGeom prst="rect">
            <a:avLst/>
          </a:prstGeom>
        </p:spPr>
        <p:txBody>
          <a:bodyPr>
            <a:spAutoFit/>
          </a:bodyPr>
          <a:lstStyle/>
          <a:p>
            <a:pPr algn="ctr"/>
            <a:r>
              <a:rPr lang="en-US" sz="3600" dirty="0" smtClean="0"/>
              <a:t>ASAP on </a:t>
            </a:r>
            <a:r>
              <a:rPr lang="en-US" sz="3600" dirty="0" err="1" smtClean="0"/>
              <a:t>Antivaxxers</a:t>
            </a:r>
            <a:endParaRPr lang="en-US" sz="3600" dirty="0"/>
          </a:p>
        </p:txBody>
      </p:sp>
    </p:spTree>
    <p:extLst>
      <p:ext uri="{BB962C8B-B14F-4D97-AF65-F5344CB8AC3E}">
        <p14:creationId xmlns:p14="http://schemas.microsoft.com/office/powerpoint/2010/main" val="1558608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4896" y="1245890"/>
            <a:ext cx="10515600" cy="1325563"/>
          </a:xfrm>
        </p:spPr>
        <p:txBody>
          <a:bodyPr/>
          <a:lstStyle/>
          <a:p>
            <a:r>
              <a:rPr lang="en-US" dirty="0" smtClean="0">
                <a:hlinkClick r:id="rId2"/>
              </a:rPr>
              <a:t>Measles Herd Immunity Simulation</a:t>
            </a:r>
            <a:endParaRPr lang="en-US" dirty="0"/>
          </a:p>
        </p:txBody>
      </p:sp>
      <p:sp>
        <p:nvSpPr>
          <p:cNvPr id="3" name="Content Placeholder 2"/>
          <p:cNvSpPr>
            <a:spLocks noGrp="1"/>
          </p:cNvSpPr>
          <p:nvPr>
            <p:ph sz="half" idx="1"/>
          </p:nvPr>
        </p:nvSpPr>
        <p:spPr>
          <a:xfrm>
            <a:off x="1730400" y="2801641"/>
            <a:ext cx="7139279" cy="4351338"/>
          </a:xfrm>
        </p:spPr>
        <p:txBody>
          <a:bodyPr/>
          <a:lstStyle/>
          <a:p>
            <a:r>
              <a:rPr lang="en-US" dirty="0" smtClean="0">
                <a:hlinkClick r:id="rId3"/>
              </a:rPr>
              <a:t>Measles simulation</a:t>
            </a:r>
            <a:r>
              <a:rPr lang="en-US" dirty="0" smtClean="0"/>
              <a:t> – The Guardian</a:t>
            </a:r>
            <a:endParaRPr lang="en-US" dirty="0"/>
          </a:p>
        </p:txBody>
      </p:sp>
      <p:sp>
        <p:nvSpPr>
          <p:cNvPr id="6" name="Title 1"/>
          <p:cNvSpPr txBox="1">
            <a:spLocks/>
          </p:cNvSpPr>
          <p:nvPr/>
        </p:nvSpPr>
        <p:spPr>
          <a:xfrm>
            <a:off x="1309777" y="4076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Spread the Word to Protect the Herd</a:t>
            </a:r>
            <a:br>
              <a:rPr lang="en-US" b="1" dirty="0" smtClean="0"/>
            </a:br>
            <a:endParaRPr lang="en-US" dirty="0"/>
          </a:p>
        </p:txBody>
      </p:sp>
    </p:spTree>
    <p:extLst>
      <p:ext uri="{BB962C8B-B14F-4D97-AF65-F5344CB8AC3E}">
        <p14:creationId xmlns:p14="http://schemas.microsoft.com/office/powerpoint/2010/main" val="1599796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8177784" cy="4351338"/>
          </a:xfrm>
        </p:spPr>
        <p:txBody>
          <a:bodyPr>
            <a:normAutofit fontScale="85000" lnSpcReduction="20000"/>
          </a:bodyPr>
          <a:lstStyle/>
          <a:p>
            <a:r>
              <a:rPr lang="en-US" dirty="0"/>
              <a:t>When lots of people in an area are vaccinated, fewer people get sick. Then fewer germs are around to spread from person to person.</a:t>
            </a:r>
          </a:p>
          <a:p>
            <a:r>
              <a:rPr lang="en-US" dirty="0"/>
              <a:t>This concept is called herd immunity, or community immunity.</a:t>
            </a:r>
          </a:p>
          <a:p>
            <a:r>
              <a:rPr lang="en-US" dirty="0" smtClean="0"/>
              <a:t>When you vaccinate somebody</a:t>
            </a:r>
            <a:r>
              <a:rPr lang="en-US" dirty="0"/>
              <a:t>, you protect them from getting infected, but you also prevent them from transmitting the disease to other </a:t>
            </a:r>
            <a:r>
              <a:rPr lang="en-US" dirty="0" smtClean="0"/>
              <a:t>people. </a:t>
            </a:r>
          </a:p>
          <a:p>
            <a:r>
              <a:rPr lang="en-US" dirty="0" smtClean="0"/>
              <a:t>Herd</a:t>
            </a:r>
            <a:r>
              <a:rPr lang="en-US" dirty="0"/>
              <a:t> immunity protects people who can't get vaccinated because their immune system is weak and vaccines might make them sick. This includes babies, people with vaccine allergies, and anyone with an immune-suppressing disease like HIV or cancer.</a:t>
            </a:r>
          </a:p>
          <a:p>
            <a:r>
              <a:rPr lang="en-US" dirty="0" smtClean="0"/>
              <a:t>Often </a:t>
            </a:r>
            <a:r>
              <a:rPr lang="en-US" dirty="0"/>
              <a:t>the people we need to protect with herd immunity are most vulnerable to serious </a:t>
            </a:r>
            <a:r>
              <a:rPr lang="en-US" dirty="0" smtClean="0"/>
              <a:t>disease.</a:t>
            </a:r>
            <a:endParaRPr lang="en-US" dirty="0"/>
          </a:p>
          <a:p>
            <a:endParaRPr lang="en-US" dirty="0"/>
          </a:p>
        </p:txBody>
      </p:sp>
      <p:sp>
        <p:nvSpPr>
          <p:cNvPr id="5" name="Title 1"/>
          <p:cNvSpPr txBox="1">
            <a:spLocks/>
          </p:cNvSpPr>
          <p:nvPr/>
        </p:nvSpPr>
        <p:spPr>
          <a:xfrm>
            <a:off x="1309777" y="4076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Spread the Word to Protect the Herd</a:t>
            </a:r>
            <a:br>
              <a:rPr lang="en-US" b="1" dirty="0" smtClean="0"/>
            </a:br>
            <a:endParaRPr lang="en-US" dirty="0"/>
          </a:p>
        </p:txBody>
      </p:sp>
      <p:sp>
        <p:nvSpPr>
          <p:cNvPr id="6" name="TextBox 5"/>
          <p:cNvSpPr txBox="1"/>
          <p:nvPr/>
        </p:nvSpPr>
        <p:spPr>
          <a:xfrm>
            <a:off x="5312664" y="5988734"/>
            <a:ext cx="5029200" cy="646331"/>
          </a:xfrm>
          <a:prstGeom prst="rect">
            <a:avLst/>
          </a:prstGeom>
          <a:noFill/>
        </p:spPr>
        <p:txBody>
          <a:bodyPr wrap="square" rtlCol="0">
            <a:spAutoFit/>
          </a:bodyPr>
          <a:lstStyle/>
          <a:p>
            <a:r>
              <a:rPr lang="en-US" dirty="0"/>
              <a:t>https://www.vinceandassociates.com/blog/herd-immunity-explained-by-gif/</a:t>
            </a:r>
          </a:p>
        </p:txBody>
      </p:sp>
    </p:spTree>
    <p:extLst>
      <p:ext uri="{BB962C8B-B14F-4D97-AF65-F5344CB8AC3E}">
        <p14:creationId xmlns:p14="http://schemas.microsoft.com/office/powerpoint/2010/main" val="3630031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3254" name="Picture 6" descr="RÃ©sultats de recherche d'images pour Â«Â herd immunityÂ 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66615"/>
            <a:ext cx="8945563" cy="678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8508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descr="RÃ©sultats de recherche d'images pour Â«Â herd immunityÂ 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554" y="0"/>
            <a:ext cx="904398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501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2" descr="RÃ©sultats de recherche d'images pour Â«Â herd immunityÂ Â»"/>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370262" y="0"/>
            <a:ext cx="7689042" cy="68953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77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959000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a:xfrm>
            <a:off x="7123176" y="2255393"/>
            <a:ext cx="5181600" cy="4351338"/>
          </a:xfrm>
        </p:spPr>
        <p:txBody>
          <a:bodyPr/>
          <a:lstStyle/>
          <a:p>
            <a:endParaRPr lang="en-US"/>
          </a:p>
        </p:txBody>
      </p:sp>
      <p:sp>
        <p:nvSpPr>
          <p:cNvPr id="5" name="Content Placeholder 4"/>
          <p:cNvSpPr>
            <a:spLocks noGrp="1"/>
          </p:cNvSpPr>
          <p:nvPr>
            <p:ph sz="half" idx="1"/>
          </p:nvPr>
        </p:nvSpPr>
        <p:spPr/>
        <p:txBody>
          <a:bodyPr/>
          <a:lstStyle/>
          <a:p>
            <a:endParaRPr lang="en-US"/>
          </a:p>
        </p:txBody>
      </p:sp>
      <p:pic>
        <p:nvPicPr>
          <p:cNvPr id="7174"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8045" y="44768"/>
            <a:ext cx="6023074" cy="6649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8530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406776"/>
            <a:ext cx="2362200"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584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5844" name="Text Box 3"/>
          <p:cNvSpPr txBox="1">
            <a:spLocks noChangeArrowheads="1"/>
          </p:cNvSpPr>
          <p:nvPr/>
        </p:nvSpPr>
        <p:spPr bwMode="auto">
          <a:xfrm>
            <a:off x="1981200" y="1295400"/>
            <a:ext cx="82296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1pPr>
            <a:lvl2pPr eaLnBrk="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2pPr>
            <a:lvl3pPr eaLnBrk="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3pPr>
            <a:lvl4pPr eaLnBrk="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4pPr>
            <a:lvl5pPr eaLnBrk="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9pPr>
          </a:lstStyle>
          <a:p>
            <a:pPr eaLnBrk="1" hangingPunct="1">
              <a:lnSpc>
                <a:spcPct val="100000"/>
              </a:lnSpc>
              <a:buClrTx/>
              <a:buFontTx/>
              <a:buNone/>
            </a:pPr>
            <a:r>
              <a:rPr lang="en-US" altLang="en-US" sz="3400">
                <a:solidFill>
                  <a:srgbClr val="CCCC00"/>
                </a:solidFill>
                <a:latin typeface="Futura" charset="0"/>
              </a:rPr>
              <a:t>Who can answer my questions about immunization?</a:t>
            </a:r>
            <a:r>
              <a:rPr lang="en-US" altLang="en-US" sz="2400">
                <a:solidFill>
                  <a:srgbClr val="000080"/>
                </a:solidFill>
                <a:latin typeface="Futura" charset="0"/>
              </a:rPr>
              <a:t>	</a:t>
            </a:r>
          </a:p>
        </p:txBody>
      </p:sp>
      <p:sp>
        <p:nvSpPr>
          <p:cNvPr id="35845" name="Text Box 4"/>
          <p:cNvSpPr txBox="1">
            <a:spLocks noChangeArrowheads="1"/>
          </p:cNvSpPr>
          <p:nvPr/>
        </p:nvSpPr>
        <p:spPr bwMode="auto">
          <a:xfrm>
            <a:off x="1981200" y="2652714"/>
            <a:ext cx="82296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720725" algn="l"/>
                <a:tab pos="800100"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1pPr>
            <a:lvl2pPr eaLnBrk="0">
              <a:tabLst>
                <a:tab pos="0" algn="l"/>
                <a:tab pos="720725" algn="l"/>
                <a:tab pos="800100"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2pPr>
            <a:lvl3pPr eaLnBrk="0">
              <a:tabLst>
                <a:tab pos="0" algn="l"/>
                <a:tab pos="720725" algn="l"/>
                <a:tab pos="800100"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3pPr>
            <a:lvl4pPr eaLnBrk="0">
              <a:tabLst>
                <a:tab pos="0" algn="l"/>
                <a:tab pos="720725" algn="l"/>
                <a:tab pos="800100"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4pPr>
            <a:lvl5pPr eaLnBrk="0">
              <a:tabLst>
                <a:tab pos="0" algn="l"/>
                <a:tab pos="720725" algn="l"/>
                <a:tab pos="800100"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800100"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800100"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800100"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800100"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9pPr>
          </a:lstStyle>
          <a:p>
            <a:pPr eaLnBrk="1">
              <a:spcBef>
                <a:spcPts val="638"/>
              </a:spcBef>
              <a:spcAft>
                <a:spcPts val="1425"/>
              </a:spcAft>
            </a:pPr>
            <a:r>
              <a:rPr lang="en-US" altLang="en-US" sz="2000" dirty="0">
                <a:solidFill>
                  <a:srgbClr val="000080"/>
                </a:solidFill>
                <a:latin typeface="Futura" charset="0"/>
              </a:rPr>
              <a:t>Your doctor, public health nurse or primary health care provider is your best source for questions about immunization. </a:t>
            </a:r>
          </a:p>
          <a:p>
            <a:pPr eaLnBrk="1">
              <a:spcBef>
                <a:spcPts val="638"/>
              </a:spcBef>
              <a:spcAft>
                <a:spcPts val="1425"/>
              </a:spcAft>
            </a:pPr>
            <a:endParaRPr lang="en-US" altLang="en-US" sz="2000" dirty="0">
              <a:solidFill>
                <a:srgbClr val="000080"/>
              </a:solidFill>
              <a:latin typeface="Futura" charset="0"/>
            </a:endParaRPr>
          </a:p>
          <a:p>
            <a:pPr eaLnBrk="1">
              <a:spcBef>
                <a:spcPts val="638"/>
              </a:spcBef>
              <a:spcAft>
                <a:spcPts val="1425"/>
              </a:spcAft>
            </a:pPr>
            <a:endParaRPr lang="en-US" altLang="en-US" sz="2000" dirty="0">
              <a:solidFill>
                <a:srgbClr val="000080"/>
              </a:solidFill>
              <a:latin typeface="Futura" charset="0"/>
            </a:endParaRPr>
          </a:p>
          <a:p>
            <a:pPr eaLnBrk="1">
              <a:spcBef>
                <a:spcPts val="638"/>
              </a:spcBef>
              <a:spcAft>
                <a:spcPts val="1425"/>
              </a:spcAft>
            </a:pPr>
            <a:endParaRPr lang="en-US" altLang="en-US" sz="2000" dirty="0">
              <a:solidFill>
                <a:srgbClr val="000080"/>
              </a:solidFill>
              <a:latin typeface="Futura" charset="0"/>
            </a:endParaRPr>
          </a:p>
          <a:p>
            <a:pPr eaLnBrk="1">
              <a:spcBef>
                <a:spcPts val="638"/>
              </a:spcBef>
              <a:spcAft>
                <a:spcPts val="1425"/>
              </a:spcAft>
            </a:pPr>
            <a:endParaRPr lang="en-US" altLang="en-US" sz="2000" dirty="0">
              <a:solidFill>
                <a:srgbClr val="000080"/>
              </a:solidFill>
              <a:latin typeface="Futura" charset="0"/>
            </a:endParaRPr>
          </a:p>
          <a:p>
            <a:pPr eaLnBrk="1">
              <a:spcBef>
                <a:spcPts val="638"/>
              </a:spcBef>
              <a:spcAft>
                <a:spcPts val="1425"/>
              </a:spcAft>
            </a:pPr>
            <a:endParaRPr lang="en-US" altLang="en-US" sz="2000" dirty="0">
              <a:solidFill>
                <a:srgbClr val="000080"/>
              </a:solidFill>
              <a:latin typeface="Futura" charset="0"/>
            </a:endParaRPr>
          </a:p>
          <a:p>
            <a:pPr eaLnBrk="1">
              <a:spcBef>
                <a:spcPts val="638"/>
              </a:spcBef>
              <a:spcAft>
                <a:spcPts val="1425"/>
              </a:spcAft>
            </a:pPr>
            <a:r>
              <a:rPr lang="en-US" altLang="en-US" sz="2000" dirty="0">
                <a:solidFill>
                  <a:srgbClr val="000080"/>
                </a:solidFill>
                <a:latin typeface="Futura" charset="0"/>
              </a:rPr>
              <a:t>	</a:t>
            </a:r>
          </a:p>
          <a:p>
            <a:pPr eaLnBrk="1">
              <a:spcBef>
                <a:spcPts val="638"/>
              </a:spcBef>
              <a:spcAft>
                <a:spcPts val="1425"/>
              </a:spcAft>
            </a:pPr>
            <a:r>
              <a:rPr lang="en-US" altLang="en-US" sz="2400" dirty="0">
                <a:solidFill>
                  <a:srgbClr val="000000"/>
                </a:solidFill>
                <a:latin typeface="Calibri" panose="020F0502020204030204" pitchFamily="34" charset="0"/>
              </a:rPr>
              <a:t> </a:t>
            </a:r>
          </a:p>
        </p:txBody>
      </p:sp>
      <p:pic>
        <p:nvPicPr>
          <p:cNvPr id="6" name="Picture 8" descr="https://pbs.twimg.com/media/Dx85iAWXcAY8U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0278" y="3406776"/>
            <a:ext cx="3390182" cy="339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5487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679950"/>
            <a:ext cx="35052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686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6868" name="Text Box 3"/>
          <p:cNvSpPr txBox="1">
            <a:spLocks noChangeArrowheads="1"/>
          </p:cNvSpPr>
          <p:nvPr/>
        </p:nvSpPr>
        <p:spPr bwMode="auto">
          <a:xfrm>
            <a:off x="1981200" y="1366839"/>
            <a:ext cx="822960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1pPr>
            <a:lvl2pPr eaLnBrk="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2pPr>
            <a:lvl3pPr eaLnBrk="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3pPr>
            <a:lvl4pPr eaLnBrk="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4pPr>
            <a:lvl5pPr eaLnBrk="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9pPr>
          </a:lstStyle>
          <a:p>
            <a:pPr eaLnBrk="1" hangingPunct="1">
              <a:lnSpc>
                <a:spcPct val="100000"/>
              </a:lnSpc>
              <a:buClrTx/>
              <a:buFontTx/>
              <a:buNone/>
            </a:pPr>
            <a:r>
              <a:rPr lang="en-US" altLang="en-US" sz="3400">
                <a:solidFill>
                  <a:srgbClr val="CCCC00"/>
                </a:solidFill>
                <a:latin typeface="Futura" charset="0"/>
              </a:rPr>
              <a:t>A word about online information </a:t>
            </a:r>
            <a:r>
              <a:rPr lang="en-US" altLang="en-US" sz="2400">
                <a:solidFill>
                  <a:srgbClr val="000080"/>
                </a:solidFill>
                <a:latin typeface="Futura" charset="0"/>
              </a:rPr>
              <a:t>	</a:t>
            </a:r>
          </a:p>
        </p:txBody>
      </p:sp>
      <p:sp>
        <p:nvSpPr>
          <p:cNvPr id="35845" name="Text Box 4"/>
          <p:cNvSpPr txBox="1">
            <a:spLocks noChangeArrowheads="1"/>
          </p:cNvSpPr>
          <p:nvPr/>
        </p:nvSpPr>
        <p:spPr bwMode="auto">
          <a:xfrm>
            <a:off x="1249362" y="2147889"/>
            <a:ext cx="8961438" cy="3584575"/>
          </a:xfrm>
          <a:prstGeom prst="rect">
            <a:avLst/>
          </a:prstGeom>
          <a:noFill/>
          <a:ln w="9525">
            <a:noFill/>
            <a:round/>
            <a:headEnd/>
            <a:tailEnd/>
          </a:ln>
        </p:spPr>
        <p:txBody>
          <a:bodyPr lIns="90000" tIns="45000" rIns="90000" bIns="45000"/>
          <a:lstStyle/>
          <a:p>
            <a:pPr marL="719138" indent="-717550">
              <a:spcBef>
                <a:spcPts val="638"/>
              </a:spcBef>
              <a:spcAft>
                <a:spcPts val="1425"/>
              </a:spcAft>
              <a:tabLst>
                <a:tab pos="801688" algn="l"/>
                <a:tab pos="1258888" algn="l"/>
                <a:tab pos="1716088" algn="l"/>
                <a:tab pos="2173288" algn="l"/>
                <a:tab pos="2630488" algn="l"/>
                <a:tab pos="3087688" algn="l"/>
                <a:tab pos="3544888" algn="l"/>
                <a:tab pos="4002088" algn="l"/>
                <a:tab pos="4459288" algn="l"/>
                <a:tab pos="4916488" algn="l"/>
                <a:tab pos="5373688" algn="l"/>
                <a:tab pos="5830888" algn="l"/>
                <a:tab pos="6288088" algn="l"/>
                <a:tab pos="6745288" algn="l"/>
                <a:tab pos="7202488" algn="l"/>
                <a:tab pos="7659688" algn="l"/>
                <a:tab pos="8116888" algn="l"/>
                <a:tab pos="8574088" algn="l"/>
                <a:tab pos="9031288" algn="l"/>
                <a:tab pos="9488488" algn="l"/>
                <a:tab pos="9945688" algn="l"/>
              </a:tabLst>
              <a:defRPr/>
            </a:pPr>
            <a:r>
              <a:rPr lang="en-US" sz="2000" dirty="0">
                <a:solidFill>
                  <a:srgbClr val="000080"/>
                </a:solidFill>
                <a:latin typeface="Futura" charset="0"/>
              </a:rPr>
              <a:t>	When you look online for information about vaccines, it’s important to be aware that not all sources are accurate. For the same reason we get legal advice from lawyers and take our cars to mechanics, it’s important to get your immunization information from reliable sources. If you are concerned about what you read, speak to your health care provider. </a:t>
            </a:r>
          </a:p>
          <a:p>
            <a:pPr marL="801688" indent="-800100">
              <a:spcBef>
                <a:spcPts val="638"/>
              </a:spcBef>
              <a:spcAft>
                <a:spcPts val="1425"/>
              </a:spcAft>
              <a:tabLst>
                <a:tab pos="801688" algn="l"/>
                <a:tab pos="1258888" algn="l"/>
                <a:tab pos="1716088" algn="l"/>
                <a:tab pos="2173288" algn="l"/>
                <a:tab pos="2630488" algn="l"/>
                <a:tab pos="3087688" algn="l"/>
                <a:tab pos="3544888" algn="l"/>
                <a:tab pos="4002088" algn="l"/>
                <a:tab pos="4459288" algn="l"/>
                <a:tab pos="4916488" algn="l"/>
                <a:tab pos="5373688" algn="l"/>
                <a:tab pos="5830888" algn="l"/>
                <a:tab pos="6288088" algn="l"/>
                <a:tab pos="6745288" algn="l"/>
                <a:tab pos="7202488" algn="l"/>
                <a:tab pos="7659688" algn="l"/>
                <a:tab pos="8116888" algn="l"/>
                <a:tab pos="8574088" algn="l"/>
                <a:tab pos="9031288" algn="l"/>
                <a:tab pos="9488488" algn="l"/>
                <a:tab pos="9945688" algn="l"/>
              </a:tabLst>
              <a:defRPr/>
            </a:pPr>
            <a:endParaRPr lang="en-US" sz="2000" dirty="0">
              <a:solidFill>
                <a:srgbClr val="000080"/>
              </a:solidFill>
              <a:latin typeface="Futura" charset="0"/>
            </a:endParaRPr>
          </a:p>
          <a:p>
            <a:pPr marL="801688" indent="-800100">
              <a:spcBef>
                <a:spcPts val="638"/>
              </a:spcBef>
              <a:spcAft>
                <a:spcPts val="1425"/>
              </a:spcAft>
              <a:tabLst>
                <a:tab pos="801688" algn="l"/>
                <a:tab pos="1258888" algn="l"/>
                <a:tab pos="1716088" algn="l"/>
                <a:tab pos="2173288" algn="l"/>
                <a:tab pos="2630488" algn="l"/>
                <a:tab pos="3087688" algn="l"/>
                <a:tab pos="3544888" algn="l"/>
                <a:tab pos="4002088" algn="l"/>
                <a:tab pos="4459288" algn="l"/>
                <a:tab pos="4916488" algn="l"/>
                <a:tab pos="5373688" algn="l"/>
                <a:tab pos="5830888" algn="l"/>
                <a:tab pos="6288088" algn="l"/>
                <a:tab pos="6745288" algn="l"/>
                <a:tab pos="7202488" algn="l"/>
                <a:tab pos="7659688" algn="l"/>
                <a:tab pos="8116888" algn="l"/>
                <a:tab pos="8574088" algn="l"/>
                <a:tab pos="9031288" algn="l"/>
                <a:tab pos="9488488" algn="l"/>
                <a:tab pos="9945688" algn="l"/>
              </a:tabLst>
              <a:defRPr/>
            </a:pPr>
            <a:endParaRPr lang="en-US" sz="2000" dirty="0">
              <a:solidFill>
                <a:srgbClr val="000080"/>
              </a:solidFill>
              <a:latin typeface="Futura" charset="0"/>
            </a:endParaRPr>
          </a:p>
          <a:p>
            <a:pPr marL="801688" indent="-800100">
              <a:spcBef>
                <a:spcPts val="638"/>
              </a:spcBef>
              <a:spcAft>
                <a:spcPts val="1425"/>
              </a:spcAft>
              <a:tabLst>
                <a:tab pos="801688" algn="l"/>
                <a:tab pos="1258888" algn="l"/>
                <a:tab pos="1716088" algn="l"/>
                <a:tab pos="2173288" algn="l"/>
                <a:tab pos="2630488" algn="l"/>
                <a:tab pos="3087688" algn="l"/>
                <a:tab pos="3544888" algn="l"/>
                <a:tab pos="4002088" algn="l"/>
                <a:tab pos="4459288" algn="l"/>
                <a:tab pos="4916488" algn="l"/>
                <a:tab pos="5373688" algn="l"/>
                <a:tab pos="5830888" algn="l"/>
                <a:tab pos="6288088" algn="l"/>
                <a:tab pos="6745288" algn="l"/>
                <a:tab pos="7202488" algn="l"/>
                <a:tab pos="7659688" algn="l"/>
                <a:tab pos="8116888" algn="l"/>
                <a:tab pos="8574088" algn="l"/>
                <a:tab pos="9031288" algn="l"/>
                <a:tab pos="9488488" algn="l"/>
                <a:tab pos="9945688" algn="l"/>
              </a:tabLst>
              <a:defRPr/>
            </a:pPr>
            <a:endParaRPr lang="en-US" sz="2000" dirty="0">
              <a:solidFill>
                <a:srgbClr val="000080"/>
              </a:solidFill>
              <a:latin typeface="Futura" charset="0"/>
            </a:endParaRPr>
          </a:p>
          <a:p>
            <a:pPr marL="801688" indent="-800100">
              <a:spcBef>
                <a:spcPts val="638"/>
              </a:spcBef>
              <a:spcAft>
                <a:spcPts val="1425"/>
              </a:spcAft>
              <a:tabLst>
                <a:tab pos="801688" algn="l"/>
                <a:tab pos="1258888" algn="l"/>
                <a:tab pos="1716088" algn="l"/>
                <a:tab pos="2173288" algn="l"/>
                <a:tab pos="2630488" algn="l"/>
                <a:tab pos="3087688" algn="l"/>
                <a:tab pos="3544888" algn="l"/>
                <a:tab pos="4002088" algn="l"/>
                <a:tab pos="4459288" algn="l"/>
                <a:tab pos="4916488" algn="l"/>
                <a:tab pos="5373688" algn="l"/>
                <a:tab pos="5830888" algn="l"/>
                <a:tab pos="6288088" algn="l"/>
                <a:tab pos="6745288" algn="l"/>
                <a:tab pos="7202488" algn="l"/>
                <a:tab pos="7659688" algn="l"/>
                <a:tab pos="8116888" algn="l"/>
                <a:tab pos="8574088" algn="l"/>
                <a:tab pos="9031288" algn="l"/>
                <a:tab pos="9488488" algn="l"/>
                <a:tab pos="9945688" algn="l"/>
              </a:tabLst>
              <a:defRPr/>
            </a:pPr>
            <a:r>
              <a:rPr lang="en-US" sz="2000" dirty="0">
                <a:solidFill>
                  <a:srgbClr val="000080"/>
                </a:solidFill>
                <a:latin typeface="Futura" charset="0"/>
              </a:rPr>
              <a:t>	</a:t>
            </a:r>
          </a:p>
          <a:p>
            <a:pPr marL="801688" indent="-800100">
              <a:spcBef>
                <a:spcPts val="638"/>
              </a:spcBef>
              <a:spcAft>
                <a:spcPts val="1425"/>
              </a:spcAft>
              <a:tabLst>
                <a:tab pos="801688" algn="l"/>
                <a:tab pos="1258888" algn="l"/>
                <a:tab pos="1716088" algn="l"/>
                <a:tab pos="2173288" algn="l"/>
                <a:tab pos="2630488" algn="l"/>
                <a:tab pos="3087688" algn="l"/>
                <a:tab pos="3544888" algn="l"/>
                <a:tab pos="4002088" algn="l"/>
                <a:tab pos="4459288" algn="l"/>
                <a:tab pos="4916488" algn="l"/>
                <a:tab pos="5373688" algn="l"/>
                <a:tab pos="5830888" algn="l"/>
                <a:tab pos="6288088" algn="l"/>
                <a:tab pos="6745288" algn="l"/>
                <a:tab pos="7202488" algn="l"/>
                <a:tab pos="7659688" algn="l"/>
                <a:tab pos="8116888" algn="l"/>
                <a:tab pos="8574088" algn="l"/>
                <a:tab pos="9031288" algn="l"/>
                <a:tab pos="9488488" algn="l"/>
                <a:tab pos="9945688" algn="l"/>
              </a:tabLst>
              <a:defRPr/>
            </a:pPr>
            <a:r>
              <a:rPr lang="en-US" sz="2400" dirty="0">
                <a:solidFill>
                  <a:srgbClr val="000000"/>
                </a:solidFill>
                <a:latin typeface="Calibri" pitchFamily="32" charset="0"/>
              </a:rPr>
              <a:t> </a:t>
            </a:r>
          </a:p>
        </p:txBody>
      </p:sp>
    </p:spTree>
    <p:extLst>
      <p:ext uri="{BB962C8B-B14F-4D97-AF65-F5344CB8AC3E}">
        <p14:creationId xmlns:p14="http://schemas.microsoft.com/office/powerpoint/2010/main" val="6868300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7891" name="Text Box 2"/>
          <p:cNvSpPr txBox="1">
            <a:spLocks noChangeArrowheads="1"/>
          </p:cNvSpPr>
          <p:nvPr/>
        </p:nvSpPr>
        <p:spPr bwMode="auto">
          <a:xfrm>
            <a:off x="1981200" y="1281114"/>
            <a:ext cx="80010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hangingPunct="1">
              <a:lnSpc>
                <a:spcPct val="100000"/>
              </a:lnSpc>
              <a:buClrTx/>
              <a:buFontTx/>
              <a:buNone/>
            </a:pPr>
            <a:r>
              <a:rPr lang="en-US" altLang="en-US" sz="3600">
                <a:solidFill>
                  <a:srgbClr val="CCCC00"/>
                </a:solidFill>
                <a:latin typeface="Futura" charset="0"/>
              </a:rPr>
              <a:t>What are some reliable websites?</a:t>
            </a:r>
          </a:p>
        </p:txBody>
      </p:sp>
      <p:sp>
        <p:nvSpPr>
          <p:cNvPr id="37892" name="Text Box 3"/>
          <p:cNvSpPr txBox="1">
            <a:spLocks noChangeArrowheads="1"/>
          </p:cNvSpPr>
          <p:nvPr/>
        </p:nvSpPr>
        <p:spPr bwMode="auto">
          <a:xfrm>
            <a:off x="2052638" y="2130426"/>
            <a:ext cx="82296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a:spcBef>
                <a:spcPts val="638"/>
              </a:spcBef>
              <a:spcAft>
                <a:spcPts val="1425"/>
              </a:spcAft>
            </a:pPr>
            <a:r>
              <a:rPr lang="en-US" altLang="en-US" sz="2000">
                <a:solidFill>
                  <a:srgbClr val="000080"/>
                </a:solidFill>
                <a:latin typeface="Futura" charset="0"/>
              </a:rPr>
              <a:t>Here is a list of reliable websites:  </a:t>
            </a:r>
          </a:p>
          <a:p>
            <a:pPr eaLnBrk="1">
              <a:spcBef>
                <a:spcPts val="638"/>
              </a:spcBef>
              <a:spcAft>
                <a:spcPts val="1425"/>
              </a:spcAft>
            </a:pPr>
            <a:r>
              <a:rPr lang="en-US" altLang="en-US" sz="2000">
                <a:solidFill>
                  <a:srgbClr val="000080"/>
                </a:solidFill>
                <a:latin typeface="Futura" charset="0"/>
              </a:rPr>
              <a:t>	</a:t>
            </a:r>
          </a:p>
          <a:p>
            <a:pPr eaLnBrk="1">
              <a:spcBef>
                <a:spcPts val="638"/>
              </a:spcBef>
              <a:spcAft>
                <a:spcPts val="1425"/>
              </a:spcAft>
            </a:pPr>
            <a:endParaRPr lang="en-US" altLang="en-US" sz="2000">
              <a:solidFill>
                <a:srgbClr val="000080"/>
              </a:solidFill>
              <a:latin typeface="Futura" charset="0"/>
            </a:endParaRPr>
          </a:p>
          <a:p>
            <a:pPr eaLnBrk="1">
              <a:spcBef>
                <a:spcPts val="638"/>
              </a:spcBef>
              <a:spcAft>
                <a:spcPts val="1425"/>
              </a:spcAft>
            </a:pPr>
            <a:endParaRPr lang="en-US" altLang="en-US" sz="2000">
              <a:solidFill>
                <a:srgbClr val="000080"/>
              </a:solidFill>
              <a:latin typeface="Futura" charset="0"/>
            </a:endParaRPr>
          </a:p>
          <a:p>
            <a:pPr eaLnBrk="1">
              <a:spcBef>
                <a:spcPts val="638"/>
              </a:spcBef>
              <a:spcAft>
                <a:spcPts val="1425"/>
              </a:spcAft>
            </a:pPr>
            <a:endParaRPr lang="en-US" altLang="en-US" sz="2000">
              <a:solidFill>
                <a:srgbClr val="000080"/>
              </a:solidFill>
              <a:latin typeface="Futura" charset="0"/>
            </a:endParaRPr>
          </a:p>
          <a:p>
            <a:pPr eaLnBrk="1">
              <a:spcBef>
                <a:spcPts val="638"/>
              </a:spcBef>
              <a:spcAft>
                <a:spcPts val="1425"/>
              </a:spcAft>
            </a:pPr>
            <a:endParaRPr lang="en-US" altLang="en-US" sz="2000">
              <a:solidFill>
                <a:srgbClr val="000080"/>
              </a:solidFill>
              <a:latin typeface="Futura" charset="0"/>
            </a:endParaRPr>
          </a:p>
          <a:p>
            <a:pPr eaLnBrk="1">
              <a:spcBef>
                <a:spcPts val="638"/>
              </a:spcBef>
              <a:spcAft>
                <a:spcPts val="1425"/>
              </a:spcAft>
            </a:pPr>
            <a:endParaRPr lang="en-US" altLang="en-US" sz="2000">
              <a:solidFill>
                <a:srgbClr val="000080"/>
              </a:solidFill>
              <a:latin typeface="Futura" charset="0"/>
            </a:endParaRPr>
          </a:p>
          <a:p>
            <a:pPr eaLnBrk="1">
              <a:spcBef>
                <a:spcPts val="638"/>
              </a:spcBef>
              <a:spcAft>
                <a:spcPts val="1425"/>
              </a:spcAft>
            </a:pPr>
            <a:r>
              <a:rPr lang="en-US" altLang="en-US" sz="2000">
                <a:solidFill>
                  <a:srgbClr val="000080"/>
                </a:solidFill>
                <a:latin typeface="Futura" charset="0"/>
              </a:rPr>
              <a:t>	. </a:t>
            </a:r>
          </a:p>
          <a:p>
            <a:pPr eaLnBrk="1">
              <a:spcBef>
                <a:spcPts val="638"/>
              </a:spcBef>
              <a:spcAft>
                <a:spcPts val="1425"/>
              </a:spcAft>
            </a:pPr>
            <a:r>
              <a:rPr lang="en-US" altLang="en-US" sz="2400">
                <a:solidFill>
                  <a:srgbClr val="000000"/>
                </a:solidFill>
                <a:latin typeface="Calibri" panose="020F0502020204030204" pitchFamily="34" charset="0"/>
              </a:rPr>
              <a:t> </a:t>
            </a:r>
          </a:p>
        </p:txBody>
      </p:sp>
      <p:sp>
        <p:nvSpPr>
          <p:cNvPr id="37893" name="Rectangle 4"/>
          <p:cNvSpPr>
            <a:spLocks noChangeArrowheads="1"/>
          </p:cNvSpPr>
          <p:nvPr/>
        </p:nvSpPr>
        <p:spPr bwMode="auto">
          <a:xfrm>
            <a:off x="3106738" y="2832101"/>
            <a:ext cx="76200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defRPr>
                <a:solidFill>
                  <a:schemeClr val="bg1"/>
                </a:solidFill>
                <a:latin typeface="Arial" panose="020B0604020202020204" pitchFamily="34" charset="0"/>
                <a:ea typeface="SimSun" panose="02010600030101010101" pitchFamily="2" charset="-122"/>
              </a:defRPr>
            </a:lvl1pPr>
            <a:lvl2pPr marL="739775" indent="-282575" eaLnBrk="0">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defRPr>
                <a:solidFill>
                  <a:schemeClr val="bg1"/>
                </a:solidFill>
                <a:latin typeface="Arial" panose="020B0604020202020204" pitchFamily="34" charset="0"/>
                <a:ea typeface="SimSun" panose="02010600030101010101" pitchFamily="2" charset="-122"/>
              </a:defRPr>
            </a:lvl2pPr>
            <a:lvl3pPr eaLnBrk="0">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defRPr>
                <a:solidFill>
                  <a:schemeClr val="bg1"/>
                </a:solidFill>
                <a:latin typeface="Arial" panose="020B0604020202020204" pitchFamily="34" charset="0"/>
                <a:ea typeface="SimSun" panose="02010600030101010101" pitchFamily="2" charset="-122"/>
              </a:defRPr>
            </a:lvl3pPr>
            <a:lvl4pPr eaLnBrk="0">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defRPr>
                <a:solidFill>
                  <a:schemeClr val="bg1"/>
                </a:solidFill>
                <a:latin typeface="Arial" panose="020B0604020202020204" pitchFamily="34" charset="0"/>
                <a:ea typeface="SimSun" panose="02010600030101010101" pitchFamily="2" charset="-122"/>
              </a:defRPr>
            </a:lvl4pPr>
            <a:lvl5pPr eaLnBrk="0">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defRPr>
                <a:solidFill>
                  <a:schemeClr val="bg1"/>
                </a:solidFill>
                <a:latin typeface="Arial" panose="020B0604020202020204" pitchFamily="34" charset="0"/>
                <a:ea typeface="SimSun" panose="02010600030101010101" pitchFamily="2" charset="-122"/>
              </a:defRPr>
            </a:lvl9pPr>
          </a:lstStyle>
          <a:p>
            <a:pPr lvl="1" eaLnBrk="1">
              <a:spcAft>
                <a:spcPts val="1425"/>
              </a:spcAft>
              <a:buClr>
                <a:srgbClr val="CCCC00"/>
              </a:buClr>
              <a:buFont typeface="Wingdings" panose="05000000000000000000" pitchFamily="2" charset="2"/>
              <a:buChar char=""/>
            </a:pPr>
            <a:r>
              <a:rPr lang="en-US" altLang="en-US" sz="2000">
                <a:solidFill>
                  <a:srgbClr val="000080"/>
                </a:solidFill>
                <a:latin typeface="Futura" charset="0"/>
              </a:rPr>
              <a:t>ImmunizeBC.ca:</a:t>
            </a:r>
            <a:r>
              <a:rPr lang="en-US" altLang="en-US" sz="2000">
                <a:solidFill>
                  <a:srgbClr val="CCCC00"/>
                </a:solidFill>
                <a:latin typeface="Futura" charset="0"/>
              </a:rPr>
              <a:t> </a:t>
            </a:r>
            <a:r>
              <a:rPr lang="en-US" altLang="en-US" sz="2000">
                <a:solidFill>
                  <a:srgbClr val="CCCCFF"/>
                </a:solidFill>
                <a:latin typeface="Futura" charset="0"/>
                <a:hlinkClick r:id="rId4"/>
              </a:rPr>
              <a:t>www.immunizebc.ca</a:t>
            </a:r>
            <a:r>
              <a:rPr lang="en-US" altLang="en-US" sz="2000">
                <a:solidFill>
                  <a:srgbClr val="CCCC00"/>
                </a:solidFill>
                <a:latin typeface="Futura" charset="0"/>
              </a:rPr>
              <a:t>   </a:t>
            </a:r>
          </a:p>
          <a:p>
            <a:pPr lvl="1" eaLnBrk="1">
              <a:spcAft>
                <a:spcPts val="1425"/>
              </a:spcAft>
              <a:buClr>
                <a:srgbClr val="CCCC00"/>
              </a:buClr>
              <a:buFont typeface="Wingdings" panose="05000000000000000000" pitchFamily="2" charset="2"/>
              <a:buChar char=""/>
            </a:pPr>
            <a:r>
              <a:rPr lang="en-US" altLang="en-US" sz="2000">
                <a:solidFill>
                  <a:srgbClr val="000080"/>
                </a:solidFill>
                <a:latin typeface="Futura" charset="0"/>
              </a:rPr>
              <a:t>Canadian Pediatric Society: </a:t>
            </a:r>
            <a:r>
              <a:rPr lang="en-US" altLang="en-US" sz="2000">
                <a:solidFill>
                  <a:srgbClr val="CCCCFF"/>
                </a:solidFill>
                <a:hlinkClick r:id="rId5"/>
              </a:rPr>
              <a:t>http://www.caringforkids.cps.ca/</a:t>
            </a:r>
            <a:r>
              <a:rPr lang="en-US" altLang="en-US" sz="2000">
                <a:solidFill>
                  <a:srgbClr val="000080"/>
                </a:solidFill>
              </a:rPr>
              <a:t> </a:t>
            </a:r>
            <a:r>
              <a:rPr lang="en-US" altLang="en-US" sz="2000">
                <a:solidFill>
                  <a:srgbClr val="000000"/>
                </a:solidFill>
              </a:rPr>
              <a:t> </a:t>
            </a:r>
          </a:p>
          <a:p>
            <a:pPr lvl="1" eaLnBrk="1">
              <a:spcAft>
                <a:spcPts val="1425"/>
              </a:spcAft>
              <a:buClr>
                <a:srgbClr val="CCCC00"/>
              </a:buClr>
              <a:buFont typeface="Wingdings" panose="05000000000000000000" pitchFamily="2" charset="2"/>
              <a:buChar char=""/>
            </a:pPr>
            <a:r>
              <a:rPr lang="en-US" altLang="en-US" sz="2000">
                <a:solidFill>
                  <a:srgbClr val="000080"/>
                </a:solidFill>
                <a:latin typeface="Futura" charset="0"/>
              </a:rPr>
              <a:t>Immunize Canada: </a:t>
            </a:r>
            <a:r>
              <a:rPr lang="en-US" altLang="en-US" sz="2000">
                <a:solidFill>
                  <a:srgbClr val="CCCCFF"/>
                </a:solidFill>
                <a:latin typeface="Futura" charset="0"/>
                <a:hlinkClick r:id="rId6"/>
              </a:rPr>
              <a:t>www.immunize.cpha.ca</a:t>
            </a:r>
            <a:r>
              <a:rPr lang="en-US" altLang="en-US" sz="2000">
                <a:solidFill>
                  <a:srgbClr val="000080"/>
                </a:solidFill>
                <a:latin typeface="Futura" charset="0"/>
              </a:rPr>
              <a:t>    </a:t>
            </a:r>
            <a:r>
              <a:rPr lang="en-US" altLang="en-US" sz="2000">
                <a:solidFill>
                  <a:srgbClr val="CCCC00"/>
                </a:solidFill>
                <a:latin typeface="Futura" charset="0"/>
              </a:rPr>
              <a:t>                 </a:t>
            </a:r>
          </a:p>
          <a:p>
            <a:pPr lvl="1" eaLnBrk="1">
              <a:spcAft>
                <a:spcPts val="1425"/>
              </a:spcAft>
              <a:buClr>
                <a:srgbClr val="CCCC00"/>
              </a:buClr>
              <a:buFont typeface="Wingdings" panose="05000000000000000000" pitchFamily="2" charset="2"/>
              <a:buChar char=""/>
            </a:pPr>
            <a:r>
              <a:rPr lang="en-US" altLang="en-US" sz="2000">
                <a:solidFill>
                  <a:srgbClr val="000080"/>
                </a:solidFill>
                <a:latin typeface="Futura" charset="0"/>
              </a:rPr>
              <a:t>Public Health Agency of Canada: </a:t>
            </a:r>
            <a:r>
              <a:rPr lang="en-US" altLang="en-US" sz="2000">
                <a:solidFill>
                  <a:srgbClr val="CCCCFF"/>
                </a:solidFill>
                <a:hlinkClick r:id="rId7"/>
              </a:rPr>
              <a:t>http://www.phac-aspc.gc.ca/im</a:t>
            </a:r>
            <a:r>
              <a:rPr lang="en-US" altLang="en-US">
                <a:solidFill>
                  <a:srgbClr val="CCCCFF"/>
                </a:solidFill>
                <a:hlinkClick r:id="rId7"/>
              </a:rPr>
              <a:t>/</a:t>
            </a:r>
          </a:p>
          <a:p>
            <a:pPr eaLnBrk="1">
              <a:spcAft>
                <a:spcPts val="1425"/>
              </a:spcAft>
            </a:pPr>
            <a:endParaRPr lang="en-US" altLang="en-US">
              <a:solidFill>
                <a:srgbClr val="CCCC00"/>
              </a:solidFill>
              <a:latin typeface="Futura" charset="0"/>
            </a:endParaRPr>
          </a:p>
          <a:p>
            <a:pPr algn="ctr" eaLnBrk="1">
              <a:spcAft>
                <a:spcPts val="1425"/>
              </a:spcAft>
            </a:pPr>
            <a:endParaRPr lang="en-US" altLang="en-US" sz="2000">
              <a:solidFill>
                <a:srgbClr val="CCCC00"/>
              </a:solidFill>
              <a:latin typeface="Futura" charset="0"/>
            </a:endParaRPr>
          </a:p>
          <a:p>
            <a:pPr algn="ctr" eaLnBrk="1">
              <a:spcAft>
                <a:spcPts val="1425"/>
              </a:spcAft>
            </a:pPr>
            <a:endParaRPr lang="en-US" altLang="en-US" sz="2000">
              <a:solidFill>
                <a:srgbClr val="CCCC00"/>
              </a:solidFill>
              <a:latin typeface="Futura" charset="0"/>
            </a:endParaRPr>
          </a:p>
        </p:txBody>
      </p:sp>
    </p:spTree>
    <p:extLst>
      <p:ext uri="{BB962C8B-B14F-4D97-AF65-F5344CB8AC3E}">
        <p14:creationId xmlns:p14="http://schemas.microsoft.com/office/powerpoint/2010/main" val="42901037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8440" y="0"/>
            <a:ext cx="6961632" cy="1325563"/>
          </a:xfrm>
        </p:spPr>
        <p:txBody>
          <a:bodyPr/>
          <a:lstStyle/>
          <a:p>
            <a:r>
              <a:rPr lang="en-US" dirty="0" smtClean="0"/>
              <a:t>How We Conquered Smallpox</a:t>
            </a:r>
            <a:endParaRPr lang="en-US" dirty="0"/>
          </a:p>
        </p:txBody>
      </p:sp>
      <p:pic>
        <p:nvPicPr>
          <p:cNvPr id="4" name="yqUFy-t4MlQ"/>
          <p:cNvPicPr>
            <a:picLocks noGrp="1" noRot="1" noChangeAspect="1"/>
          </p:cNvPicPr>
          <p:nvPr>
            <p:ph idx="1"/>
            <a:videoFile r:link="rId1"/>
          </p:nvPr>
        </p:nvPicPr>
        <p:blipFill rotWithShape="1">
          <a:blip r:embed="rId3"/>
          <a:srcRect l="35185" t="45333" r="35017" b="24869"/>
          <a:stretch/>
        </p:blipFill>
        <p:spPr>
          <a:xfrm>
            <a:off x="1061222" y="1088407"/>
            <a:ext cx="10029473" cy="5641578"/>
          </a:xfrm>
          <a:prstGeom prst="rect">
            <a:avLst/>
          </a:prstGeom>
        </p:spPr>
      </p:pic>
    </p:spTree>
    <p:extLst>
      <p:ext uri="{BB962C8B-B14F-4D97-AF65-F5344CB8AC3E}">
        <p14:creationId xmlns:p14="http://schemas.microsoft.com/office/powerpoint/2010/main" val="3914050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Ethan </a:t>
            </a:r>
            <a:r>
              <a:rPr lang="en-US" dirty="0" err="1" smtClean="0"/>
              <a:t>Lindenberger</a:t>
            </a:r>
            <a:endParaRPr lang="en-US" dirty="0"/>
          </a:p>
        </p:txBody>
      </p:sp>
      <p:pic>
        <p:nvPicPr>
          <p:cNvPr id="5" name="j1wGZKQObow"/>
          <p:cNvPicPr>
            <a:picLocks noGrp="1" noRot="1" noChangeAspect="1"/>
          </p:cNvPicPr>
          <p:nvPr>
            <p:ph sz="half" idx="1"/>
            <a:videoFile r:link="rId1"/>
          </p:nvPr>
        </p:nvPicPr>
        <p:blipFill>
          <a:blip r:embed="rId4"/>
          <a:stretch>
            <a:fillRect/>
          </a:stretch>
        </p:blipFill>
        <p:spPr>
          <a:xfrm>
            <a:off x="6183701" y="2120481"/>
            <a:ext cx="5653177" cy="3179912"/>
          </a:xfrm>
          <a:prstGeom prst="rect">
            <a:avLst/>
          </a:prstGeom>
        </p:spPr>
      </p:pic>
      <p:pic>
        <p:nvPicPr>
          <p:cNvPr id="6" name="h5H0jZCEpOM"/>
          <p:cNvPicPr>
            <a:picLocks noGrp="1" noRot="1" noChangeAspect="1"/>
          </p:cNvPicPr>
          <p:nvPr>
            <p:ph sz="half" idx="2"/>
            <a:videoFile r:link="rId2"/>
          </p:nvPr>
        </p:nvPicPr>
        <p:blipFill>
          <a:blip r:embed="rId4"/>
          <a:stretch>
            <a:fillRect/>
          </a:stretch>
        </p:blipFill>
        <p:spPr>
          <a:xfrm>
            <a:off x="253042" y="2120481"/>
            <a:ext cx="5653177" cy="3179912"/>
          </a:xfrm>
          <a:prstGeom prst="rect">
            <a:avLst/>
          </a:prstGeom>
        </p:spPr>
      </p:pic>
    </p:spTree>
    <p:extLst>
      <p:ext uri="{BB962C8B-B14F-4D97-AF65-F5344CB8AC3E}">
        <p14:creationId xmlns:p14="http://schemas.microsoft.com/office/powerpoint/2010/main" val="3615228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4038600"/>
            <a:ext cx="23653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3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316" name="Text Box 3"/>
          <p:cNvSpPr txBox="1">
            <a:spLocks noChangeArrowheads="1"/>
          </p:cNvSpPr>
          <p:nvPr/>
        </p:nvSpPr>
        <p:spPr bwMode="auto">
          <a:xfrm>
            <a:off x="1981200" y="1243014"/>
            <a:ext cx="822960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hangingPunct="1">
              <a:lnSpc>
                <a:spcPct val="100000"/>
              </a:lnSpc>
              <a:buClrTx/>
              <a:buFontTx/>
              <a:buNone/>
            </a:pPr>
            <a:r>
              <a:rPr lang="en-US" altLang="en-US" sz="3400">
                <a:solidFill>
                  <a:srgbClr val="CCCC00"/>
                </a:solidFill>
                <a:latin typeface="Futura" charset="0"/>
              </a:rPr>
              <a:t>Immunizations save lives</a:t>
            </a:r>
          </a:p>
        </p:txBody>
      </p:sp>
      <p:sp>
        <p:nvSpPr>
          <p:cNvPr id="13317" name="Text Box 4"/>
          <p:cNvSpPr txBox="1">
            <a:spLocks noChangeArrowheads="1"/>
          </p:cNvSpPr>
          <p:nvPr/>
        </p:nvSpPr>
        <p:spPr bwMode="auto">
          <a:xfrm>
            <a:off x="1981200" y="2133601"/>
            <a:ext cx="82296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a:spcBef>
                <a:spcPts val="638"/>
              </a:spcBef>
              <a:spcAft>
                <a:spcPts val="1425"/>
              </a:spcAft>
            </a:pPr>
            <a:r>
              <a:rPr lang="en-US" altLang="en-US" sz="2000" dirty="0">
                <a:solidFill>
                  <a:srgbClr val="000080"/>
                </a:solidFill>
                <a:latin typeface="Futura" charset="0"/>
              </a:rPr>
              <a:t>Immunizations  (vaccinations, shots) have saved the lives of more babies and children than any other medical intervention in the last 50 years. </a:t>
            </a:r>
          </a:p>
          <a:p>
            <a:pPr eaLnBrk="1">
              <a:spcBef>
                <a:spcPts val="638"/>
              </a:spcBef>
              <a:spcAft>
                <a:spcPts val="1425"/>
              </a:spcAft>
            </a:pPr>
            <a:r>
              <a:rPr lang="en-US" altLang="en-US" sz="2000" dirty="0">
                <a:solidFill>
                  <a:srgbClr val="000080"/>
                </a:solidFill>
                <a:latin typeface="Futura" charset="0"/>
              </a:rPr>
              <a:t>When you </a:t>
            </a:r>
            <a:r>
              <a:rPr lang="en-US" altLang="en-US" sz="2000" dirty="0" smtClean="0">
                <a:solidFill>
                  <a:srgbClr val="000080"/>
                </a:solidFill>
                <a:latin typeface="Futura" charset="0"/>
              </a:rPr>
              <a:t>get immunized, you are protected against </a:t>
            </a:r>
            <a:r>
              <a:rPr lang="en-US" altLang="en-US" sz="2000" dirty="0">
                <a:solidFill>
                  <a:srgbClr val="000080"/>
                </a:solidFill>
                <a:latin typeface="Futura" charset="0"/>
              </a:rPr>
              <a:t>illness and serious </a:t>
            </a:r>
            <a:r>
              <a:rPr lang="en-US" altLang="en-US" sz="2000" dirty="0" smtClean="0">
                <a:solidFill>
                  <a:srgbClr val="000080"/>
                </a:solidFill>
                <a:latin typeface="Futura" charset="0"/>
              </a:rPr>
              <a:t>harm </a:t>
            </a:r>
            <a:r>
              <a:rPr lang="en-US" altLang="en-US" sz="2000" dirty="0">
                <a:solidFill>
                  <a:srgbClr val="000080"/>
                </a:solidFill>
                <a:latin typeface="Futura" charset="0"/>
              </a:rPr>
              <a:t>such as meningitis, pneumonia, paralysis, deafness, seizures, brain damage or even death.</a:t>
            </a:r>
          </a:p>
          <a:p>
            <a:pPr eaLnBrk="1">
              <a:spcBef>
                <a:spcPts val="638"/>
              </a:spcBef>
              <a:spcAft>
                <a:spcPts val="1425"/>
              </a:spcAft>
            </a:pPr>
            <a:endParaRPr lang="en-US" altLang="en-US" sz="2000" dirty="0">
              <a:solidFill>
                <a:srgbClr val="000000"/>
              </a:solidFill>
              <a:latin typeface="Calibri" panose="020F0502020204030204" pitchFamily="34" charset="0"/>
            </a:endParaRPr>
          </a:p>
          <a:p>
            <a:pPr eaLnBrk="1">
              <a:spcBef>
                <a:spcPts val="638"/>
              </a:spcBef>
              <a:spcAft>
                <a:spcPts val="1425"/>
              </a:spcAft>
            </a:pPr>
            <a:r>
              <a:rPr lang="en-US" altLang="en-US" sz="24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20833129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339" name="Text Box 2"/>
          <p:cNvSpPr txBox="1">
            <a:spLocks noChangeArrowheads="1"/>
          </p:cNvSpPr>
          <p:nvPr/>
        </p:nvSpPr>
        <p:spPr bwMode="auto">
          <a:xfrm>
            <a:off x="1981200" y="1355725"/>
            <a:ext cx="82296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hangingPunct="1">
              <a:lnSpc>
                <a:spcPct val="100000"/>
              </a:lnSpc>
              <a:buClrTx/>
              <a:buFontTx/>
              <a:buNone/>
            </a:pPr>
            <a:r>
              <a:rPr lang="en-US" altLang="en-US" sz="3400">
                <a:solidFill>
                  <a:srgbClr val="CCCC00"/>
                </a:solidFill>
                <a:latin typeface="Futura" charset="0"/>
              </a:rPr>
              <a:t>BC’s childhood immunization program is one of the best in the world</a:t>
            </a:r>
            <a:r>
              <a:rPr lang="en-US" altLang="en-US" sz="3600">
                <a:solidFill>
                  <a:srgbClr val="CCCC00"/>
                </a:solidFill>
                <a:latin typeface="Futura" charset="0"/>
              </a:rPr>
              <a:t>. </a:t>
            </a:r>
          </a:p>
        </p:txBody>
      </p:sp>
      <p:sp>
        <p:nvSpPr>
          <p:cNvPr id="14340" name="Text Box 3"/>
          <p:cNvSpPr txBox="1">
            <a:spLocks noChangeArrowheads="1"/>
          </p:cNvSpPr>
          <p:nvPr/>
        </p:nvSpPr>
        <p:spPr bwMode="auto">
          <a:xfrm>
            <a:off x="1981200" y="1946276"/>
            <a:ext cx="82296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a:spcBef>
                <a:spcPts val="638"/>
              </a:spcBef>
              <a:spcAft>
                <a:spcPts val="1425"/>
              </a:spcAft>
            </a:pPr>
            <a:endParaRPr lang="en-US" altLang="en-US" sz="2000" dirty="0">
              <a:solidFill>
                <a:srgbClr val="000080"/>
              </a:solidFill>
              <a:latin typeface="Futura" charset="0"/>
            </a:endParaRPr>
          </a:p>
          <a:p>
            <a:pPr eaLnBrk="1">
              <a:spcBef>
                <a:spcPts val="638"/>
              </a:spcBef>
              <a:spcAft>
                <a:spcPts val="1425"/>
              </a:spcAft>
            </a:pPr>
            <a:r>
              <a:rPr lang="en-US" altLang="en-US" sz="2000" dirty="0">
                <a:solidFill>
                  <a:srgbClr val="000080"/>
                </a:solidFill>
                <a:latin typeface="Futura" charset="0"/>
              </a:rPr>
              <a:t>Free vaccines are provided to protect </a:t>
            </a:r>
            <a:r>
              <a:rPr lang="en-US" altLang="en-US" sz="2000" dirty="0" smtClean="0">
                <a:solidFill>
                  <a:srgbClr val="000080"/>
                </a:solidFill>
                <a:latin typeface="Futura" charset="0"/>
              </a:rPr>
              <a:t>you against these vaccine preventable </a:t>
            </a:r>
            <a:r>
              <a:rPr lang="en-US" altLang="en-US" sz="2000" dirty="0">
                <a:solidFill>
                  <a:srgbClr val="000080"/>
                </a:solidFill>
                <a:latin typeface="Futura" charset="0"/>
              </a:rPr>
              <a:t>diseases:</a:t>
            </a:r>
          </a:p>
          <a:p>
            <a:pPr eaLnBrk="1">
              <a:spcBef>
                <a:spcPts val="638"/>
              </a:spcBef>
              <a:spcAft>
                <a:spcPts val="1425"/>
              </a:spcAft>
            </a:pPr>
            <a:endParaRPr lang="en-US" altLang="en-US" sz="2000" dirty="0">
              <a:solidFill>
                <a:srgbClr val="000080"/>
              </a:solidFill>
              <a:latin typeface="Futura" charset="0"/>
            </a:endParaRPr>
          </a:p>
          <a:p>
            <a:pPr eaLnBrk="1">
              <a:spcBef>
                <a:spcPts val="638"/>
              </a:spcBef>
              <a:spcAft>
                <a:spcPts val="1425"/>
              </a:spcAft>
            </a:pPr>
            <a:endParaRPr lang="en-US" altLang="en-US" sz="2000" dirty="0">
              <a:solidFill>
                <a:srgbClr val="000080"/>
              </a:solidFill>
              <a:latin typeface="Futura" charset="0"/>
            </a:endParaRPr>
          </a:p>
          <a:p>
            <a:pPr eaLnBrk="1">
              <a:spcBef>
                <a:spcPts val="638"/>
              </a:spcBef>
              <a:spcAft>
                <a:spcPts val="1425"/>
              </a:spcAft>
            </a:pPr>
            <a:endParaRPr lang="en-US" altLang="en-US" sz="2000" dirty="0">
              <a:solidFill>
                <a:srgbClr val="000000"/>
              </a:solidFill>
              <a:latin typeface="Calibri" panose="020F0502020204030204" pitchFamily="34" charset="0"/>
            </a:endParaRPr>
          </a:p>
          <a:p>
            <a:pPr eaLnBrk="1">
              <a:spcBef>
                <a:spcPts val="638"/>
              </a:spcBef>
              <a:spcAft>
                <a:spcPts val="1425"/>
              </a:spcAft>
            </a:pPr>
            <a:r>
              <a:rPr lang="en-US" altLang="en-US" sz="2400" dirty="0">
                <a:solidFill>
                  <a:srgbClr val="000000"/>
                </a:solidFill>
                <a:latin typeface="Calibri" panose="020F0502020204030204" pitchFamily="34" charset="0"/>
              </a:rPr>
              <a:t> </a:t>
            </a:r>
          </a:p>
        </p:txBody>
      </p:sp>
      <p:sp>
        <p:nvSpPr>
          <p:cNvPr id="14341" name="Text Box 4"/>
          <p:cNvSpPr txBox="1">
            <a:spLocks noChangeArrowheads="1"/>
          </p:cNvSpPr>
          <p:nvPr/>
        </p:nvSpPr>
        <p:spPr bwMode="auto">
          <a:xfrm>
            <a:off x="1716088" y="3379788"/>
            <a:ext cx="2590800"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1200150" indent="-454025"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1pPr>
            <a:lvl2pPr marL="741363" indent="-282575"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2pPr>
            <a:lvl3pPr marL="1201738" indent="-344488"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3pPr>
            <a:lvl4pPr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4pPr>
            <a:lvl5pPr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9pPr>
          </a:lstStyle>
          <a:p>
            <a:pPr lvl="2" eaLnBrk="1">
              <a:spcAft>
                <a:spcPts val="1425"/>
              </a:spcAft>
              <a:buClr>
                <a:srgbClr val="CCCC00"/>
              </a:buClr>
              <a:buFont typeface="Wingdings" panose="05000000000000000000" pitchFamily="2" charset="2"/>
              <a:buChar char=""/>
            </a:pPr>
            <a:r>
              <a:rPr lang="en-US" altLang="en-US" dirty="0">
                <a:solidFill>
                  <a:srgbClr val="000080"/>
                </a:solidFill>
                <a:latin typeface="Futura" charset="0"/>
              </a:rPr>
              <a:t>Diphtheria</a:t>
            </a:r>
          </a:p>
          <a:p>
            <a:pPr lvl="2" eaLnBrk="1">
              <a:spcAft>
                <a:spcPts val="1425"/>
              </a:spcAft>
              <a:buClr>
                <a:srgbClr val="CCCC00"/>
              </a:buClr>
              <a:buFont typeface="Wingdings" panose="05000000000000000000" pitchFamily="2" charset="2"/>
              <a:buChar char=""/>
            </a:pPr>
            <a:r>
              <a:rPr lang="en-US" altLang="en-US" dirty="0">
                <a:solidFill>
                  <a:srgbClr val="000080"/>
                </a:solidFill>
                <a:latin typeface="Futura" charset="0"/>
              </a:rPr>
              <a:t>Pertussis</a:t>
            </a:r>
          </a:p>
          <a:p>
            <a:pPr lvl="2" eaLnBrk="1">
              <a:spcAft>
                <a:spcPts val="1425"/>
              </a:spcAft>
              <a:buClr>
                <a:srgbClr val="CCCC00"/>
              </a:buClr>
              <a:buFont typeface="Wingdings" panose="05000000000000000000" pitchFamily="2" charset="2"/>
              <a:buChar char=""/>
            </a:pPr>
            <a:r>
              <a:rPr lang="en-US" altLang="en-US" dirty="0">
                <a:solidFill>
                  <a:srgbClr val="000080"/>
                </a:solidFill>
                <a:latin typeface="Futura" charset="0"/>
              </a:rPr>
              <a:t>Tetanus</a:t>
            </a:r>
          </a:p>
          <a:p>
            <a:pPr lvl="2" eaLnBrk="1">
              <a:spcAft>
                <a:spcPts val="1425"/>
              </a:spcAft>
              <a:buClr>
                <a:srgbClr val="CCCC00"/>
              </a:buClr>
              <a:buFont typeface="Wingdings" panose="05000000000000000000" pitchFamily="2" charset="2"/>
              <a:buChar char=""/>
            </a:pPr>
            <a:r>
              <a:rPr lang="en-US" altLang="en-US" dirty="0">
                <a:solidFill>
                  <a:srgbClr val="000080"/>
                </a:solidFill>
                <a:latin typeface="Futura" charset="0"/>
              </a:rPr>
              <a:t>Polio </a:t>
            </a:r>
          </a:p>
          <a:p>
            <a:pPr lvl="2" eaLnBrk="1">
              <a:spcAft>
                <a:spcPts val="1425"/>
              </a:spcAft>
              <a:buClr>
                <a:srgbClr val="CCCC00"/>
              </a:buClr>
              <a:buFont typeface="Wingdings" panose="05000000000000000000" pitchFamily="2" charset="2"/>
              <a:buChar char=""/>
            </a:pPr>
            <a:r>
              <a:rPr lang="en-US" altLang="en-US" dirty="0">
                <a:solidFill>
                  <a:srgbClr val="000080"/>
                </a:solidFill>
                <a:latin typeface="Futura" charset="0"/>
              </a:rPr>
              <a:t>Influenza</a:t>
            </a:r>
          </a:p>
          <a:p>
            <a:pPr lvl="1" eaLnBrk="1">
              <a:spcAft>
                <a:spcPts val="1425"/>
              </a:spcAft>
            </a:pPr>
            <a:endParaRPr lang="en-US" altLang="en-US" dirty="0">
              <a:solidFill>
                <a:srgbClr val="000080"/>
              </a:solidFill>
            </a:endParaRPr>
          </a:p>
          <a:p>
            <a:pPr lvl="1" eaLnBrk="1">
              <a:spcBef>
                <a:spcPts val="638"/>
              </a:spcBef>
              <a:spcAft>
                <a:spcPts val="1425"/>
              </a:spcAft>
            </a:pPr>
            <a:endParaRPr lang="en-US" altLang="en-US" sz="2000" dirty="0">
              <a:solidFill>
                <a:srgbClr val="000080"/>
              </a:solidFill>
              <a:latin typeface="Futura" charset="0"/>
            </a:endParaRPr>
          </a:p>
          <a:p>
            <a:pPr eaLnBrk="1">
              <a:spcBef>
                <a:spcPts val="638"/>
              </a:spcBef>
              <a:spcAft>
                <a:spcPts val="1425"/>
              </a:spcAft>
            </a:pPr>
            <a:endParaRPr lang="en-US" altLang="en-US" sz="2400" dirty="0">
              <a:solidFill>
                <a:srgbClr val="000080"/>
              </a:solidFill>
              <a:latin typeface="Futura" charset="0"/>
            </a:endParaRPr>
          </a:p>
          <a:p>
            <a:pPr algn="ctr" eaLnBrk="1">
              <a:spcBef>
                <a:spcPts val="638"/>
              </a:spcBef>
              <a:spcAft>
                <a:spcPts val="1425"/>
              </a:spcAft>
            </a:pPr>
            <a:endParaRPr lang="en-US" altLang="en-US" sz="2400" dirty="0">
              <a:solidFill>
                <a:srgbClr val="000080"/>
              </a:solidFill>
              <a:latin typeface="Futura" charset="0"/>
            </a:endParaRPr>
          </a:p>
          <a:p>
            <a:pPr algn="ctr" eaLnBrk="1">
              <a:spcBef>
                <a:spcPts val="638"/>
              </a:spcBef>
              <a:spcAft>
                <a:spcPts val="1425"/>
              </a:spcAft>
            </a:pPr>
            <a:endParaRPr lang="en-US" altLang="en-US" sz="2400" dirty="0">
              <a:solidFill>
                <a:srgbClr val="000080"/>
              </a:solidFill>
              <a:latin typeface="Futura" charset="0"/>
            </a:endParaRPr>
          </a:p>
        </p:txBody>
      </p:sp>
      <p:sp>
        <p:nvSpPr>
          <p:cNvPr id="14342" name="Text Box 5"/>
          <p:cNvSpPr txBox="1">
            <a:spLocks noChangeArrowheads="1"/>
          </p:cNvSpPr>
          <p:nvPr/>
        </p:nvSpPr>
        <p:spPr bwMode="auto">
          <a:xfrm>
            <a:off x="3429000" y="3379788"/>
            <a:ext cx="4267200"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1200150" indent="-454025"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1pPr>
            <a:lvl2pPr marL="1200150" indent="-454025"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2pPr>
            <a:lvl3pPr marL="1201738" indent="-344488"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3pPr>
            <a:lvl4pPr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4pPr>
            <a:lvl5pPr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9pPr>
          </a:lstStyle>
          <a:p>
            <a:pPr lvl="2" eaLnBrk="1">
              <a:spcAft>
                <a:spcPts val="1425"/>
              </a:spcAft>
              <a:buClr>
                <a:srgbClr val="CCCC00"/>
              </a:buClr>
              <a:buFont typeface="Wingdings" panose="05000000000000000000" pitchFamily="2" charset="2"/>
              <a:buChar char=""/>
            </a:pPr>
            <a:r>
              <a:rPr lang="en-US" altLang="en-US">
                <a:solidFill>
                  <a:srgbClr val="000080"/>
                </a:solidFill>
                <a:latin typeface="Futura" charset="0"/>
              </a:rPr>
              <a:t>Rotavirus</a:t>
            </a:r>
          </a:p>
          <a:p>
            <a:pPr lvl="2" eaLnBrk="1">
              <a:spcAft>
                <a:spcPts val="1425"/>
              </a:spcAft>
              <a:buClr>
                <a:srgbClr val="CCCC00"/>
              </a:buClr>
              <a:buFont typeface="Wingdings" panose="05000000000000000000" pitchFamily="2" charset="2"/>
              <a:buChar char=""/>
            </a:pPr>
            <a:r>
              <a:rPr lang="en-US" altLang="en-US">
                <a:solidFill>
                  <a:srgbClr val="000080"/>
                </a:solidFill>
                <a:latin typeface="Futura" charset="0"/>
              </a:rPr>
              <a:t>Hepatitis B</a:t>
            </a:r>
          </a:p>
          <a:p>
            <a:pPr lvl="2" eaLnBrk="1">
              <a:spcAft>
                <a:spcPts val="1425"/>
              </a:spcAft>
              <a:buClr>
                <a:srgbClr val="CCCC00"/>
              </a:buClr>
              <a:buFont typeface="Wingdings" panose="05000000000000000000" pitchFamily="2" charset="2"/>
              <a:buChar char=""/>
            </a:pPr>
            <a:r>
              <a:rPr lang="en-US" altLang="en-US">
                <a:solidFill>
                  <a:srgbClr val="000080"/>
                </a:solidFill>
                <a:latin typeface="Futura" charset="0"/>
              </a:rPr>
              <a:t>Measles</a:t>
            </a:r>
          </a:p>
          <a:p>
            <a:pPr lvl="2" eaLnBrk="1">
              <a:spcAft>
                <a:spcPts val="1425"/>
              </a:spcAft>
              <a:buClr>
                <a:srgbClr val="CCCC00"/>
              </a:buClr>
              <a:buFont typeface="Wingdings" panose="05000000000000000000" pitchFamily="2" charset="2"/>
              <a:buChar char=""/>
            </a:pPr>
            <a:r>
              <a:rPr lang="en-US" altLang="en-US">
                <a:solidFill>
                  <a:srgbClr val="000080"/>
                </a:solidFill>
                <a:latin typeface="Futura" charset="0"/>
              </a:rPr>
              <a:t>Mumps</a:t>
            </a:r>
          </a:p>
          <a:p>
            <a:pPr lvl="2" eaLnBrk="1">
              <a:spcAft>
                <a:spcPts val="1425"/>
              </a:spcAft>
              <a:buClr>
                <a:srgbClr val="CCCC00"/>
              </a:buClr>
              <a:buFont typeface="Wingdings" panose="05000000000000000000" pitchFamily="2" charset="2"/>
              <a:buChar char=""/>
            </a:pPr>
            <a:r>
              <a:rPr lang="en-US" altLang="en-US">
                <a:solidFill>
                  <a:srgbClr val="000080"/>
                </a:solidFill>
                <a:latin typeface="Futura" charset="0"/>
              </a:rPr>
              <a:t>Rubella</a:t>
            </a:r>
          </a:p>
          <a:p>
            <a:pPr lvl="1" eaLnBrk="1">
              <a:spcBef>
                <a:spcPts val="638"/>
              </a:spcBef>
              <a:spcAft>
                <a:spcPts val="1425"/>
              </a:spcAft>
            </a:pPr>
            <a:endParaRPr lang="en-US" altLang="en-US" sz="2000">
              <a:solidFill>
                <a:srgbClr val="000080"/>
              </a:solidFill>
              <a:latin typeface="Futura" charset="0"/>
            </a:endParaRPr>
          </a:p>
          <a:p>
            <a:pPr eaLnBrk="1">
              <a:spcBef>
                <a:spcPts val="638"/>
              </a:spcBef>
              <a:spcAft>
                <a:spcPts val="1425"/>
              </a:spcAft>
            </a:pPr>
            <a:endParaRPr lang="en-US" altLang="en-US" sz="2400">
              <a:solidFill>
                <a:srgbClr val="000080"/>
              </a:solidFill>
              <a:latin typeface="Futura" charset="0"/>
            </a:endParaRPr>
          </a:p>
          <a:p>
            <a:pPr algn="ctr" eaLnBrk="1">
              <a:spcBef>
                <a:spcPts val="638"/>
              </a:spcBef>
              <a:spcAft>
                <a:spcPts val="1425"/>
              </a:spcAft>
            </a:pPr>
            <a:endParaRPr lang="en-US" altLang="en-US" sz="2400">
              <a:solidFill>
                <a:srgbClr val="000080"/>
              </a:solidFill>
              <a:latin typeface="Futura" charset="0"/>
            </a:endParaRPr>
          </a:p>
          <a:p>
            <a:pPr algn="ctr" eaLnBrk="1">
              <a:spcBef>
                <a:spcPts val="638"/>
              </a:spcBef>
              <a:spcAft>
                <a:spcPts val="1425"/>
              </a:spcAft>
            </a:pPr>
            <a:endParaRPr lang="en-US" altLang="en-US" sz="2400">
              <a:solidFill>
                <a:srgbClr val="000080"/>
              </a:solidFill>
              <a:latin typeface="Futura" charset="0"/>
            </a:endParaRPr>
          </a:p>
        </p:txBody>
      </p:sp>
      <p:sp>
        <p:nvSpPr>
          <p:cNvPr id="14343" name="Text Box 6"/>
          <p:cNvSpPr txBox="1">
            <a:spLocks noChangeArrowheads="1"/>
          </p:cNvSpPr>
          <p:nvPr/>
        </p:nvSpPr>
        <p:spPr bwMode="auto">
          <a:xfrm>
            <a:off x="5105400" y="3379788"/>
            <a:ext cx="5181600"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1200150" indent="-454025"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1pPr>
            <a:lvl2pPr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2pPr>
            <a:lvl3pPr marL="1201738" indent="-344488"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3pPr>
            <a:lvl4pPr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4pPr>
            <a:lvl5pPr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9pPr>
          </a:lstStyle>
          <a:p>
            <a:pPr lvl="2" eaLnBrk="1">
              <a:spcAft>
                <a:spcPts val="1425"/>
              </a:spcAft>
              <a:buClr>
                <a:srgbClr val="CCCC00"/>
              </a:buClr>
              <a:buFont typeface="Wingdings" panose="05000000000000000000" pitchFamily="2" charset="2"/>
              <a:buChar char=""/>
            </a:pPr>
            <a:r>
              <a:rPr lang="en-US" altLang="en-US" i="1">
                <a:solidFill>
                  <a:srgbClr val="000080"/>
                </a:solidFill>
                <a:latin typeface="Futura" charset="0"/>
              </a:rPr>
              <a:t>Haemophilus influenzae </a:t>
            </a:r>
            <a:r>
              <a:rPr lang="en-US" altLang="en-US">
                <a:solidFill>
                  <a:srgbClr val="000080"/>
                </a:solidFill>
                <a:latin typeface="Futura" charset="0"/>
              </a:rPr>
              <a:t>type B</a:t>
            </a:r>
          </a:p>
          <a:p>
            <a:pPr lvl="2" eaLnBrk="1">
              <a:spcAft>
                <a:spcPts val="1425"/>
              </a:spcAft>
              <a:buClr>
                <a:srgbClr val="CCCC00"/>
              </a:buClr>
              <a:buFont typeface="Wingdings" panose="05000000000000000000" pitchFamily="2" charset="2"/>
              <a:buChar char=""/>
            </a:pPr>
            <a:r>
              <a:rPr lang="en-US" altLang="en-US">
                <a:solidFill>
                  <a:srgbClr val="000080"/>
                </a:solidFill>
                <a:latin typeface="Futura" charset="0"/>
              </a:rPr>
              <a:t>Meningococcal disease</a:t>
            </a:r>
          </a:p>
          <a:p>
            <a:pPr lvl="2" eaLnBrk="1">
              <a:spcAft>
                <a:spcPts val="1425"/>
              </a:spcAft>
              <a:buClr>
                <a:srgbClr val="CCCC00"/>
              </a:buClr>
              <a:buFont typeface="Wingdings" panose="05000000000000000000" pitchFamily="2" charset="2"/>
              <a:buChar char=""/>
            </a:pPr>
            <a:r>
              <a:rPr lang="en-US" altLang="en-US">
                <a:solidFill>
                  <a:srgbClr val="000080"/>
                </a:solidFill>
                <a:latin typeface="Futura" charset="0"/>
              </a:rPr>
              <a:t>Pneumococcal disease</a:t>
            </a:r>
          </a:p>
          <a:p>
            <a:pPr lvl="2" eaLnBrk="1">
              <a:spcAft>
                <a:spcPts val="1425"/>
              </a:spcAft>
              <a:buClr>
                <a:srgbClr val="CCCC00"/>
              </a:buClr>
              <a:buFont typeface="Wingdings" panose="05000000000000000000" pitchFamily="2" charset="2"/>
              <a:buChar char=""/>
            </a:pPr>
            <a:r>
              <a:rPr lang="en-US" altLang="en-US">
                <a:solidFill>
                  <a:srgbClr val="000080"/>
                </a:solidFill>
                <a:latin typeface="Futura" charset="0"/>
              </a:rPr>
              <a:t>Varicella</a:t>
            </a:r>
            <a:endParaRPr lang="en-US" altLang="en-US" sz="2000">
              <a:solidFill>
                <a:srgbClr val="000080"/>
              </a:solidFill>
              <a:latin typeface="Futura" charset="0"/>
            </a:endParaRPr>
          </a:p>
          <a:p>
            <a:pPr eaLnBrk="1">
              <a:spcBef>
                <a:spcPts val="638"/>
              </a:spcBef>
              <a:spcAft>
                <a:spcPts val="1425"/>
              </a:spcAft>
            </a:pPr>
            <a:endParaRPr lang="en-US" altLang="en-US" sz="2400">
              <a:solidFill>
                <a:srgbClr val="000080"/>
              </a:solidFill>
              <a:latin typeface="Futura" charset="0"/>
            </a:endParaRPr>
          </a:p>
          <a:p>
            <a:pPr algn="ctr" eaLnBrk="1">
              <a:spcBef>
                <a:spcPts val="638"/>
              </a:spcBef>
              <a:spcAft>
                <a:spcPts val="1425"/>
              </a:spcAft>
            </a:pPr>
            <a:endParaRPr lang="en-US" altLang="en-US" sz="2400">
              <a:solidFill>
                <a:srgbClr val="000080"/>
              </a:solidFill>
              <a:latin typeface="Futura" charset="0"/>
            </a:endParaRPr>
          </a:p>
          <a:p>
            <a:pPr algn="ctr" eaLnBrk="1">
              <a:spcBef>
                <a:spcPts val="638"/>
              </a:spcBef>
              <a:spcAft>
                <a:spcPts val="1425"/>
              </a:spcAft>
            </a:pPr>
            <a:r>
              <a:rPr lang="en-US" altLang="en-US" sz="2400">
                <a:solidFill>
                  <a:srgbClr val="000080"/>
                </a:solidFill>
                <a:latin typeface="Futura" charset="0"/>
              </a:rPr>
              <a:t> </a:t>
            </a:r>
          </a:p>
        </p:txBody>
      </p:sp>
    </p:spTree>
    <p:extLst>
      <p:ext uri="{BB962C8B-B14F-4D97-AF65-F5344CB8AC3E}">
        <p14:creationId xmlns:p14="http://schemas.microsoft.com/office/powerpoint/2010/main" val="13264492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6" name="Picture 4" descr="https://www.cdc.gov/vaccines/parents/infographics/images/vpd-diphtheria.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51582" y="0"/>
            <a:ext cx="59305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815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s://www.cdc.gov/vaccines/parents/infographics/images/vpd-hep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480" y="0"/>
            <a:ext cx="59301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698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https://www.cdc.gov/vaccines/parents/infographics/images/vpd-hep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03" y="0"/>
            <a:ext cx="6353175" cy="73533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lated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37427" y="220637"/>
            <a:ext cx="5654040" cy="2940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127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s://www.cdc.gov/vaccines/parents/infographics/images/vpd-rotaviru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08262" y="0"/>
            <a:ext cx="59301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57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5837</TotalTime>
  <Words>1231</Words>
  <Application>Microsoft Office PowerPoint</Application>
  <PresentationFormat>Widescreen</PresentationFormat>
  <Paragraphs>160</Paragraphs>
  <Slides>30</Slides>
  <Notes>6</Notes>
  <HiddenSlides>0</HiddenSlides>
  <MMClips>6</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SimSun</vt:lpstr>
      <vt:lpstr>Arial</vt:lpstr>
      <vt:lpstr>Arial Unicode MS</vt:lpstr>
      <vt:lpstr>Calibri</vt:lpstr>
      <vt:lpstr>Calibri Light</vt:lpstr>
      <vt:lpstr>Comic Sans MS</vt:lpstr>
      <vt:lpstr>Courier New</vt:lpstr>
      <vt:lpstr>Futura</vt:lpstr>
      <vt:lpstr>Segoe UI</vt:lpstr>
      <vt:lpstr>Times New Roman</vt:lpstr>
      <vt:lpstr>Wingdings</vt:lpstr>
      <vt:lpstr>Office Theme</vt:lpstr>
      <vt:lpstr>Vaccines</vt:lpstr>
      <vt:lpstr>PowerPoint Presentation</vt:lpstr>
      <vt:lpstr>How We Conquered Smallpox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Vaccines Work?</vt:lpstr>
      <vt:lpstr>Vaccines</vt:lpstr>
      <vt:lpstr>Vaccines</vt:lpstr>
      <vt:lpstr>Antibodies Attaching to Antigen</vt:lpstr>
      <vt:lpstr>Vaccines</vt:lpstr>
      <vt:lpstr>PowerPoint Presentation</vt:lpstr>
      <vt:lpstr>How Does a Vaccine Work?</vt:lpstr>
      <vt:lpstr>PowerPoint Presentation</vt:lpstr>
      <vt:lpstr>Measles Herd Immunity Simulation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Ethan Lindenberger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 Schmitt</dc:creator>
  <cp:lastModifiedBy>Wes Schmitt</cp:lastModifiedBy>
  <cp:revision>33</cp:revision>
  <dcterms:created xsi:type="dcterms:W3CDTF">2019-03-07T00:43:54Z</dcterms:created>
  <dcterms:modified xsi:type="dcterms:W3CDTF">2021-05-12T06:08:01Z</dcterms:modified>
</cp:coreProperties>
</file>