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62" r:id="rId3"/>
    <p:sldId id="265" r:id="rId4"/>
    <p:sldId id="266" r:id="rId5"/>
    <p:sldId id="352" r:id="rId6"/>
    <p:sldId id="353" r:id="rId7"/>
    <p:sldId id="354" r:id="rId8"/>
    <p:sldId id="355" r:id="rId9"/>
    <p:sldId id="356" r:id="rId10"/>
    <p:sldId id="357" r:id="rId11"/>
    <p:sldId id="358" r:id="rId12"/>
    <p:sldId id="359" r:id="rId13"/>
    <p:sldId id="345" r:id="rId14"/>
    <p:sldId id="346" r:id="rId15"/>
    <p:sldId id="347" r:id="rId16"/>
    <p:sldId id="276" r:id="rId17"/>
    <p:sldId id="277" r:id="rId18"/>
    <p:sldId id="278" r:id="rId19"/>
    <p:sldId id="279" r:id="rId20"/>
    <p:sldId id="280" r:id="rId21"/>
    <p:sldId id="281" r:id="rId22"/>
    <p:sldId id="282" r:id="rId23"/>
    <p:sldId id="283" r:id="rId24"/>
    <p:sldId id="284" r:id="rId25"/>
    <p:sldId id="285" r:id="rId26"/>
    <p:sldId id="286" r:id="rId27"/>
    <p:sldId id="344" r:id="rId28"/>
    <p:sldId id="343" r:id="rId29"/>
    <p:sldId id="327" r:id="rId30"/>
    <p:sldId id="328" r:id="rId31"/>
    <p:sldId id="307" r:id="rId32"/>
    <p:sldId id="308" r:id="rId33"/>
    <p:sldId id="309" r:id="rId34"/>
    <p:sldId id="329" r:id="rId35"/>
    <p:sldId id="330" r:id="rId36"/>
    <p:sldId id="305" r:id="rId37"/>
    <p:sldId id="306" r:id="rId38"/>
    <p:sldId id="304" r:id="rId39"/>
    <p:sldId id="331" r:id="rId40"/>
    <p:sldId id="350" r:id="rId41"/>
    <p:sldId id="351" r:id="rId42"/>
    <p:sldId id="287" r:id="rId43"/>
    <p:sldId id="332" r:id="rId44"/>
    <p:sldId id="336" r:id="rId45"/>
    <p:sldId id="337" r:id="rId46"/>
    <p:sldId id="361" r:id="rId47"/>
    <p:sldId id="257" r:id="rId48"/>
    <p:sldId id="340" r:id="rId49"/>
    <p:sldId id="299" r:id="rId50"/>
    <p:sldId id="339" r:id="rId51"/>
    <p:sldId id="258" r:id="rId52"/>
    <p:sldId id="271" r:id="rId53"/>
    <p:sldId id="364" r:id="rId54"/>
    <p:sldId id="349" r:id="rId55"/>
    <p:sldId id="319" r:id="rId56"/>
    <p:sldId id="341" r:id="rId57"/>
    <p:sldId id="260" r:id="rId58"/>
    <p:sldId id="261" r:id="rId59"/>
    <p:sldId id="262" r:id="rId60"/>
    <p:sldId id="342" r:id="rId61"/>
    <p:sldId id="317" r:id="rId62"/>
    <p:sldId id="320" r:id="rId63"/>
    <p:sldId id="321" r:id="rId64"/>
    <p:sldId id="322" r:id="rId65"/>
    <p:sldId id="323" r:id="rId66"/>
    <p:sldId id="318" r:id="rId67"/>
    <p:sldId id="288" r:id="rId68"/>
    <p:sldId id="36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4411" autoAdjust="0"/>
  </p:normalViewPr>
  <p:slideViewPr>
    <p:cSldViewPr snapToGrid="0">
      <p:cViewPr varScale="1">
        <p:scale>
          <a:sx n="70" d="100"/>
          <a:sy n="70" d="100"/>
        </p:scale>
        <p:origin x="552" y="56"/>
      </p:cViewPr>
      <p:guideLst/>
    </p:cSldViewPr>
  </p:slideViewPr>
  <p:outlineViewPr>
    <p:cViewPr>
      <p:scale>
        <a:sx n="33" d="100"/>
        <a:sy n="33" d="100"/>
      </p:scale>
      <p:origin x="0" y="-20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9E3E4-784F-463A-8D0C-6F155CBBA16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C3431-8519-4709-B82D-01CD6EE767CA}" type="slidenum">
              <a:rPr lang="en-US" smtClean="0"/>
              <a:t>‹#›</a:t>
            </a:fld>
            <a:endParaRPr lang="en-US"/>
          </a:p>
        </p:txBody>
      </p:sp>
    </p:spTree>
    <p:extLst>
      <p:ext uri="{BB962C8B-B14F-4D97-AF65-F5344CB8AC3E}">
        <p14:creationId xmlns:p14="http://schemas.microsoft.com/office/powerpoint/2010/main" val="367171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ringforkids.cps.ca/handouts/immunization_information_on_the_internet"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aringforkids.cps.ca/handouts/immunization_information_on_the_internet" TargetMode="External"/><Relationship Id="rId3" Type="http://schemas.openxmlformats.org/officeDocument/2006/relationships/hyperlink" Target="http://www.immunizebc.ca/" TargetMode="External"/><Relationship Id="rId7" Type="http://schemas.openxmlformats.org/officeDocument/2006/relationships/hyperlink" Target="http://www.youtube.com/watch?v=4PeME5ZMZLI"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www.healthlinkbc.ca/healthfiles/Series.stm" TargetMode="External"/><Relationship Id="rId5" Type="http://schemas.openxmlformats.org/officeDocument/2006/relationships/hyperlink" Target="http://www.immunize.cpha.ca/" TargetMode="External"/><Relationship Id="rId4" Type="http://schemas.openxmlformats.org/officeDocument/2006/relationships/hyperlink" Target="http://www.caringforkids.cps.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14EDF694-5B63-4105-B060-DE290E6E7A59}" type="slidenum">
              <a:rPr lang="en-CA" altLang="en-US">
                <a:solidFill>
                  <a:srgbClr val="000000"/>
                </a:solidFill>
                <a:latin typeface="Times New Roman" panose="02020603050405020304" pitchFamily="18" charset="0"/>
                <a:ea typeface="Arial Unicode MS" pitchFamily="34" charset="-128"/>
              </a:rPr>
              <a:pPr eaLnBrk="1"/>
              <a:t>29</a:t>
            </a:fld>
            <a:endParaRPr lang="en-CA" altLang="en-US">
              <a:solidFill>
                <a:srgbClr val="000000"/>
              </a:solidFill>
              <a:latin typeface="Times New Roman" panose="02020603050405020304" pitchFamily="18" charset="0"/>
              <a:ea typeface="Arial Unicode MS" pitchFamily="34" charset="-128"/>
            </a:endParaRPr>
          </a:p>
        </p:txBody>
      </p:sp>
      <p:sp>
        <p:nvSpPr>
          <p:cNvPr id="51203"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E9BA0E0D-0FB3-46EB-8A39-A4639222D5C7}"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29</a:t>
            </a:fld>
            <a:endParaRPr lang="en-CA" altLang="en-US" sz="1400">
              <a:solidFill>
                <a:srgbClr val="000000"/>
              </a:solidFill>
              <a:latin typeface="Times New Roman" panose="02020603050405020304" pitchFamily="18" charset="0"/>
              <a:ea typeface="Arial Unicode MS" pitchFamily="34" charset="-128"/>
            </a:endParaRPr>
          </a:p>
        </p:txBody>
      </p:sp>
      <p:sp>
        <p:nvSpPr>
          <p:cNvPr id="51204"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DE940E9D-5295-47CF-B8C8-FD82BE8EAAEA}"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29</a:t>
            </a:fld>
            <a:endParaRPr lang="en-CA" altLang="en-US" sz="1400">
              <a:solidFill>
                <a:srgbClr val="000000"/>
              </a:solidFill>
              <a:latin typeface="Times New Roman" panose="02020603050405020304" pitchFamily="18" charset="0"/>
              <a:ea typeface="Arial Unicode MS" pitchFamily="34" charset="-128"/>
            </a:endParaRPr>
          </a:p>
        </p:txBody>
      </p:sp>
      <p:sp>
        <p:nvSpPr>
          <p:cNvPr id="51205"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1206"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Presenter notes: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Immunization is the only protection against some diseases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Immunizations save lives. When you immunize your baby, you're protecting him or her against illness and serious harms such as meningitis, pneumonia, paralysis, deafness, seizures, brain damage and even death.</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Did you know? </a:t>
            </a:r>
            <a:r>
              <a:rPr lang="en-US" altLang="en-US" smtClean="0">
                <a:latin typeface="Times New Roman" panose="02020603050405020304" pitchFamily="18" charset="0"/>
                <a:ea typeface="SimSun" panose="02010600030101010101" pitchFamily="2" charset="-122"/>
              </a:rPr>
              <a:t>Immunization has saved the lives of more babies and children than any other medical intervention in the last 50 years.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p:txBody>
      </p:sp>
      <p:sp>
        <p:nvSpPr>
          <p:cNvPr id="51207"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F332ADB7-FB19-49CD-BF80-D7DCB63104BB}" type="slidenum">
              <a:rPr lang="en-CA" altLang="en-US">
                <a:solidFill>
                  <a:srgbClr val="000000"/>
                </a:solidFill>
                <a:latin typeface="Calibri" panose="020F0502020204030204" pitchFamily="34" charset="0"/>
              </a:rPr>
              <a:pPr eaLnBrk="1" hangingPunct="1">
                <a:lnSpc>
                  <a:spcPct val="100000"/>
                </a:lnSpc>
                <a:buClrTx/>
                <a:buFontTx/>
                <a:buNone/>
              </a:pPr>
              <a:t>29</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3508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51539CBC-F357-44B7-9A98-26984E8A2509}" type="slidenum">
              <a:rPr lang="en-CA" altLang="en-US">
                <a:solidFill>
                  <a:srgbClr val="000000"/>
                </a:solidFill>
                <a:latin typeface="Times New Roman" panose="02020603050405020304" pitchFamily="18" charset="0"/>
                <a:ea typeface="Arial Unicode MS" pitchFamily="34" charset="-128"/>
              </a:rPr>
              <a:pPr eaLnBrk="1"/>
              <a:t>30</a:t>
            </a:fld>
            <a:endParaRPr lang="en-CA" altLang="en-US">
              <a:solidFill>
                <a:srgbClr val="000000"/>
              </a:solidFill>
              <a:latin typeface="Times New Roman" panose="02020603050405020304" pitchFamily="18" charset="0"/>
              <a:ea typeface="Arial Unicode MS" pitchFamily="34" charset="-128"/>
            </a:endParaRPr>
          </a:p>
        </p:txBody>
      </p:sp>
      <p:sp>
        <p:nvSpPr>
          <p:cNvPr id="52227"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4AA7C939-1389-40C9-B899-D91476C214EA}"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30</a:t>
            </a:fld>
            <a:endParaRPr lang="en-CA" altLang="en-US" sz="1400">
              <a:solidFill>
                <a:srgbClr val="000000"/>
              </a:solidFill>
              <a:latin typeface="Times New Roman" panose="02020603050405020304" pitchFamily="18" charset="0"/>
              <a:ea typeface="Arial Unicode MS" pitchFamily="34" charset="-128"/>
            </a:endParaRPr>
          </a:p>
        </p:txBody>
      </p:sp>
      <p:sp>
        <p:nvSpPr>
          <p:cNvPr id="52228"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AB81A9BD-9548-42E6-831A-AB1D1FB74FEC}"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30</a:t>
            </a:fld>
            <a:endParaRPr lang="en-CA" altLang="en-US" sz="1400">
              <a:solidFill>
                <a:srgbClr val="000000"/>
              </a:solidFill>
              <a:latin typeface="Times New Roman" panose="02020603050405020304" pitchFamily="18" charset="0"/>
              <a:ea typeface="Arial Unicode MS" pitchFamily="34" charset="-128"/>
            </a:endParaRPr>
          </a:p>
        </p:txBody>
      </p:sp>
      <p:sp>
        <p:nvSpPr>
          <p:cNvPr id="52229"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0" name="Text Box 4"/>
          <p:cNvSpPr>
            <a:spLocks noGrp="1" noChangeArrowheads="1"/>
          </p:cNvSpPr>
          <p:nvPr>
            <p:ph type="body" idx="1"/>
          </p:nvPr>
        </p:nvSpPr>
        <p:spPr>
          <a:xfrm>
            <a:off x="0" y="-6856413"/>
            <a:ext cx="1588" cy="137160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smtClean="0">
                <a:solidFill>
                  <a:srgbClr val="000080"/>
                </a:solidFill>
                <a:latin typeface="Futura" charset="0"/>
                <a:ea typeface="SimSun" panose="02010600030101010101" pitchFamily="2" charset="-122"/>
              </a:rPr>
              <a:t>Presenter notes:</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solidFill>
                  <a:srgbClr val="CCCC00"/>
                </a:solidFill>
                <a:latin typeface="Futura" charset="0"/>
                <a:ea typeface="SimSun" panose="02010600030101010101" pitchFamily="2" charset="-122"/>
              </a:rPr>
              <a:t>BC’s childhood immunization program is one of the best in the world.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solidFill>
                  <a:srgbClr val="000080"/>
                </a:solidFill>
                <a:latin typeface="Futura" charset="0"/>
                <a:ea typeface="SimSun" panose="02010600030101010101" pitchFamily="2" charset="-122"/>
              </a:rPr>
              <a:t>In the first 2 years of life, babies are given several vaccines to protect them against these 14 different vaccine-preventable diseases: </a:t>
            </a:r>
            <a:r>
              <a:rPr lang="en-US" altLang="en-US" sz="2000" smtClean="0">
                <a:latin typeface="Times New Roman" panose="02020603050405020304" pitchFamily="18" charset="0"/>
                <a:ea typeface="SimSun" panose="02010600030101010101" pitchFamily="2" charset="-122"/>
              </a:rPr>
              <a:t>Diphtheria, Pertussis (Whooping cough), Tetanus, Polio, </a:t>
            </a:r>
            <a:r>
              <a:rPr lang="en-US" altLang="en-US" sz="2000" i="1" smtClean="0">
                <a:latin typeface="Times New Roman" panose="02020603050405020304" pitchFamily="18" charset="0"/>
                <a:ea typeface="SimSun" panose="02010600030101010101" pitchFamily="2" charset="-122"/>
              </a:rPr>
              <a:t>Haemophilus influenzae </a:t>
            </a:r>
            <a:r>
              <a:rPr lang="en-US" altLang="en-US" sz="2000" smtClean="0">
                <a:latin typeface="Times New Roman" panose="02020603050405020304" pitchFamily="18" charset="0"/>
                <a:ea typeface="SimSun" panose="02010600030101010101" pitchFamily="2" charset="-122"/>
              </a:rPr>
              <a:t>type b (HIB), Hepatitis B, Meningococcal disease, Pneumococcal disease, Rotavirus , Measles, Mumps, Rubella (German Measles), Varicella (Chickenpox) and Influenza.  These vaccines are free. </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36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smtClean="0">
                <a:solidFill>
                  <a:srgbClr val="000080"/>
                </a:solidFill>
                <a:latin typeface="Futura" charset="0"/>
                <a:ea typeface="SimSun" panose="02010600030101010101" pitchFamily="2" charset="-122"/>
              </a:rPr>
              <a:t>Other vaccines may be recommended for your baby.  Check with your health care provider for more information. </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36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p:txBody>
      </p:sp>
      <p:sp>
        <p:nvSpPr>
          <p:cNvPr id="52231"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C9F1DD71-C907-482E-BD0D-602831B48305}" type="slidenum">
              <a:rPr lang="en-CA" altLang="en-US">
                <a:solidFill>
                  <a:srgbClr val="000000"/>
                </a:solidFill>
                <a:latin typeface="Calibri" panose="020F0502020204030204" pitchFamily="34" charset="0"/>
              </a:rPr>
              <a:pPr eaLnBrk="1" hangingPunct="1">
                <a:lnSpc>
                  <a:spcPct val="100000"/>
                </a:lnSpc>
                <a:buClrTx/>
                <a:buFontTx/>
                <a:buNone/>
              </a:pPr>
              <a:t>30</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1877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15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02ED46B7-243E-4413-A674-87A1A810D3A2}" type="slidenum">
              <a:rPr lang="en-CA" altLang="en-US">
                <a:solidFill>
                  <a:srgbClr val="000000"/>
                </a:solidFill>
                <a:latin typeface="Times New Roman" panose="02020603050405020304" pitchFamily="18" charset="0"/>
                <a:ea typeface="Arial Unicode MS" pitchFamily="34" charset="-128"/>
              </a:rPr>
              <a:pPr eaLnBrk="1"/>
              <a:t>63</a:t>
            </a:fld>
            <a:endParaRPr lang="en-CA" altLang="en-US">
              <a:solidFill>
                <a:srgbClr val="000000"/>
              </a:solidFill>
              <a:latin typeface="Times New Roman" panose="02020603050405020304" pitchFamily="18" charset="0"/>
              <a:ea typeface="Arial Unicode MS" pitchFamily="34" charset="-128"/>
            </a:endParaRPr>
          </a:p>
        </p:txBody>
      </p:sp>
      <p:sp>
        <p:nvSpPr>
          <p:cNvPr id="73731"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F927DBEB-9313-4F43-B3E4-B661D0003848}"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63</a:t>
            </a:fld>
            <a:endParaRPr lang="en-CA" altLang="en-US" sz="1400">
              <a:solidFill>
                <a:srgbClr val="000000"/>
              </a:solidFill>
              <a:latin typeface="Times New Roman" panose="02020603050405020304" pitchFamily="18" charset="0"/>
              <a:ea typeface="Arial Unicode MS" pitchFamily="34" charset="-128"/>
            </a:endParaRPr>
          </a:p>
        </p:txBody>
      </p:sp>
      <p:sp>
        <p:nvSpPr>
          <p:cNvPr id="73732"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9D7849FC-E049-432B-ABDF-E696CC2198F3}"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63</a:t>
            </a:fld>
            <a:endParaRPr lang="en-CA" altLang="en-US" sz="1400">
              <a:solidFill>
                <a:srgbClr val="000000"/>
              </a:solidFill>
              <a:latin typeface="Times New Roman" panose="02020603050405020304" pitchFamily="18" charset="0"/>
              <a:ea typeface="Arial Unicode MS" pitchFamily="34" charset="-128"/>
            </a:endParaRPr>
          </a:p>
        </p:txBody>
      </p:sp>
      <p:sp>
        <p:nvSpPr>
          <p:cNvPr id="73733"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3734" name="Text Box 4"/>
          <p:cNvSpPr>
            <a:spLocks noGrp="1" noChangeArrowheads="1"/>
          </p:cNvSpPr>
          <p:nvPr>
            <p:ph type="body" idx="1"/>
          </p:nvPr>
        </p:nvSpPr>
        <p:spPr>
          <a:xfrm>
            <a:off x="0" y="-16998950"/>
            <a:ext cx="1588" cy="3400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Presenter notes:</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latin typeface="Times New Roman" panose="02020603050405020304" pitchFamily="18" charset="0"/>
              <a:ea typeface="SimSun" panose="02010600030101010101" pitchFamily="2" charset="-122"/>
            </a:endParaRP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Your doctor, public health nurse or primary health care provider </a:t>
            </a:r>
            <a:r>
              <a:rPr lang="en-US" altLang="en-US" smtClean="0">
                <a:latin typeface="Times New Roman" panose="02020603050405020304" pitchFamily="18" charset="0"/>
                <a:ea typeface="SimSun" panose="02010600030101010101" pitchFamily="2" charset="-122"/>
              </a:rPr>
              <a:t>is your best source for information about immunizing your child.  </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mtClean="0">
              <a:latin typeface="Times New Roman" panose="02020603050405020304" pitchFamily="18" charset="0"/>
              <a:ea typeface="SimSun" panose="02010600030101010101" pitchFamily="2" charset="-122"/>
            </a:endParaRPr>
          </a:p>
        </p:txBody>
      </p:sp>
      <p:sp>
        <p:nvSpPr>
          <p:cNvPr id="73735"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11EA214C-2DE3-4661-8F1E-FEE3E8C6097D}" type="slidenum">
              <a:rPr lang="en-CA" altLang="en-US">
                <a:solidFill>
                  <a:srgbClr val="000000"/>
                </a:solidFill>
                <a:latin typeface="Calibri" panose="020F0502020204030204" pitchFamily="34" charset="0"/>
              </a:rPr>
              <a:pPr eaLnBrk="1" hangingPunct="1">
                <a:lnSpc>
                  <a:spcPct val="100000"/>
                </a:lnSpc>
                <a:buClrTx/>
                <a:buFontTx/>
                <a:buNone/>
              </a:pPr>
              <a:t>63</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1179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7A894235-AC43-4542-8907-9CEDFF6AE523}" type="slidenum">
              <a:rPr lang="en-CA" altLang="en-US">
                <a:solidFill>
                  <a:srgbClr val="000000"/>
                </a:solidFill>
                <a:latin typeface="Times New Roman" panose="02020603050405020304" pitchFamily="18" charset="0"/>
                <a:ea typeface="Arial Unicode MS" pitchFamily="34" charset="-128"/>
              </a:rPr>
              <a:pPr eaLnBrk="1"/>
              <a:t>64</a:t>
            </a:fld>
            <a:endParaRPr lang="en-CA" altLang="en-US">
              <a:solidFill>
                <a:srgbClr val="000000"/>
              </a:solidFill>
              <a:latin typeface="Times New Roman" panose="02020603050405020304" pitchFamily="18" charset="0"/>
              <a:ea typeface="Arial Unicode MS" pitchFamily="34" charset="-128"/>
            </a:endParaRPr>
          </a:p>
        </p:txBody>
      </p:sp>
      <p:sp>
        <p:nvSpPr>
          <p:cNvPr id="74755"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03FB8381-5E00-4F14-A2F3-290DD441F03F}"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64</a:t>
            </a:fld>
            <a:endParaRPr lang="en-CA" altLang="en-US" sz="1400">
              <a:solidFill>
                <a:srgbClr val="000000"/>
              </a:solidFill>
              <a:latin typeface="Times New Roman" panose="02020603050405020304" pitchFamily="18" charset="0"/>
              <a:ea typeface="Arial Unicode MS" pitchFamily="34" charset="-128"/>
            </a:endParaRPr>
          </a:p>
        </p:txBody>
      </p:sp>
      <p:sp>
        <p:nvSpPr>
          <p:cNvPr id="74756"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D5C6F03C-5182-4B23-A50E-26294716AEFD}"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64</a:t>
            </a:fld>
            <a:endParaRPr lang="en-CA" altLang="en-US" sz="1400">
              <a:solidFill>
                <a:srgbClr val="000000"/>
              </a:solidFill>
              <a:latin typeface="Times New Roman" panose="02020603050405020304" pitchFamily="18" charset="0"/>
              <a:ea typeface="Arial Unicode MS" pitchFamily="34" charset="-128"/>
            </a:endParaRPr>
          </a:p>
        </p:txBody>
      </p:sp>
      <p:sp>
        <p:nvSpPr>
          <p:cNvPr id="74757"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4758"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The internet has a lot of great information about immunization – but there is also misinformation a</a:t>
            </a:r>
            <a:r>
              <a:rPr lang="en-US" altLang="en-US" smtClean="0">
                <a:latin typeface="Times New Roman" panose="02020603050405020304" pitchFamily="18" charset="0"/>
                <a:ea typeface="SimSun" panose="02010600030101010101" pitchFamily="2" charset="-122"/>
              </a:rPr>
              <a:t>nd some of it can be harmful if used to make health decisions</a:t>
            </a:r>
            <a:r>
              <a:rPr lang="en-US" altLang="en-US" smtClean="0">
                <a:latin typeface="Calibri" panose="020F0502020204030204" pitchFamily="34" charset="0"/>
                <a:ea typeface="SimSun" panose="02010600030101010101" pitchFamily="2" charset="-122"/>
              </a:rPr>
              <a:t>. It’s important to make sure you are getting your information from trustworthy places. </a:t>
            </a:r>
            <a:r>
              <a:rPr lang="en-US" altLang="en-US" smtClean="0">
                <a:latin typeface="Times New Roman" panose="02020603050405020304" pitchFamily="18" charset="0"/>
                <a:ea typeface="SimSun" panose="02010600030101010101" pitchFamily="2" charset="-122"/>
              </a:rPr>
              <a:t>It’s always a good idea to talk about the information you read on the Internet with your child’s health care provider before making any health decisions.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More information: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A parent’s guide to immunization information on the Internet (from Canadian Pediatric Society) -</a:t>
            </a:r>
            <a:r>
              <a:rPr lang="en-US" altLang="en-US" smtClean="0">
                <a:solidFill>
                  <a:srgbClr val="CCCCFF"/>
                </a:solidFill>
                <a:latin typeface="Times New Roman" panose="02020603050405020304" pitchFamily="18" charset="0"/>
                <a:ea typeface="SimSun" panose="02010600030101010101" pitchFamily="2" charset="-122"/>
                <a:hlinkClick r:id="rId3"/>
              </a:rPr>
              <a:t>http://www.caringforkids.cps.ca/handouts/immunization_information_on_the_internet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p:txBody>
      </p:sp>
      <p:sp>
        <p:nvSpPr>
          <p:cNvPr id="74759"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63C45707-B533-4D81-8AF7-D77038C8A2CA}" type="slidenum">
              <a:rPr lang="en-CA" altLang="en-US">
                <a:solidFill>
                  <a:srgbClr val="000000"/>
                </a:solidFill>
                <a:latin typeface="Calibri" panose="020F0502020204030204" pitchFamily="34" charset="0"/>
              </a:rPr>
              <a:pPr eaLnBrk="1" hangingPunct="1">
                <a:lnSpc>
                  <a:spcPct val="100000"/>
                </a:lnSpc>
                <a:buClrTx/>
                <a:buFontTx/>
                <a:buNone/>
              </a:pPr>
              <a:t>64</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5825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D63E20BE-8DA9-46AB-87C0-24E73EB35C4F}" type="slidenum">
              <a:rPr lang="en-CA" altLang="en-US">
                <a:solidFill>
                  <a:srgbClr val="000000"/>
                </a:solidFill>
                <a:latin typeface="Times New Roman" panose="02020603050405020304" pitchFamily="18" charset="0"/>
                <a:ea typeface="Arial Unicode MS" pitchFamily="34" charset="-128"/>
              </a:rPr>
              <a:pPr eaLnBrk="1"/>
              <a:t>65</a:t>
            </a:fld>
            <a:endParaRPr lang="en-CA" altLang="en-US">
              <a:solidFill>
                <a:srgbClr val="000000"/>
              </a:solidFill>
              <a:latin typeface="Times New Roman" panose="02020603050405020304" pitchFamily="18" charset="0"/>
              <a:ea typeface="Arial Unicode MS" pitchFamily="34" charset="-128"/>
            </a:endParaRPr>
          </a:p>
        </p:txBody>
      </p:sp>
      <p:sp>
        <p:nvSpPr>
          <p:cNvPr id="75779"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356EBE01-DAB9-4EF8-B024-3879AA111E88}"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65</a:t>
            </a:fld>
            <a:endParaRPr lang="en-CA" altLang="en-US" sz="1400">
              <a:solidFill>
                <a:srgbClr val="000000"/>
              </a:solidFill>
              <a:latin typeface="Times New Roman" panose="02020603050405020304" pitchFamily="18" charset="0"/>
              <a:ea typeface="Arial Unicode MS" pitchFamily="34" charset="-128"/>
            </a:endParaRPr>
          </a:p>
        </p:txBody>
      </p:sp>
      <p:sp>
        <p:nvSpPr>
          <p:cNvPr id="75780"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E828B06E-4D3E-4EF5-B550-26DAB1E56892}"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65</a:t>
            </a:fld>
            <a:endParaRPr lang="en-CA" altLang="en-US" sz="1400">
              <a:solidFill>
                <a:srgbClr val="000000"/>
              </a:solidFill>
              <a:latin typeface="Times New Roman" panose="02020603050405020304" pitchFamily="18" charset="0"/>
              <a:ea typeface="Arial Unicode MS" pitchFamily="34" charset="-128"/>
            </a:endParaRPr>
          </a:p>
        </p:txBody>
      </p:sp>
      <p:sp>
        <p:nvSpPr>
          <p:cNvPr id="75781"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5782"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b="1" smtClean="0">
                <a:latin typeface="Times New Roman" panose="02020603050405020304" pitchFamily="18" charset="0"/>
                <a:ea typeface="SimSun" panose="02010600030101010101" pitchFamily="2" charset="-122"/>
              </a:rPr>
              <a:t>Presenter notes:</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600" b="1" smtClean="0">
              <a:latin typeface="Times New Roman" panose="02020603050405020304" pitchFamily="18" charset="0"/>
              <a:ea typeface="SimSun" panose="02010600030101010101" pitchFamily="2" charset="-122"/>
            </a:endParaRP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smtClean="0">
                <a:latin typeface="Calibri" panose="020F0502020204030204" pitchFamily="34" charset="0"/>
                <a:ea typeface="SimSun" panose="02010600030101010101" pitchFamily="2" charset="-122"/>
              </a:rPr>
              <a:t>The internet has a lot of great information about immunization – but there is also misinformation a</a:t>
            </a:r>
            <a:r>
              <a:rPr lang="en-US" altLang="en-US" smtClean="0">
                <a:latin typeface="Times New Roman" panose="02020603050405020304" pitchFamily="18" charset="0"/>
                <a:ea typeface="SimSun" panose="02010600030101010101" pitchFamily="2" charset="-122"/>
              </a:rPr>
              <a:t>nd some of it can be harmful if used to make health decisions</a:t>
            </a:r>
            <a:r>
              <a:rPr lang="en-US" altLang="en-US" sz="1600" smtClean="0">
                <a:latin typeface="Calibri" panose="020F0502020204030204" pitchFamily="34" charset="0"/>
                <a:ea typeface="SimSun" panose="02010600030101010101" pitchFamily="2" charset="-122"/>
              </a:rPr>
              <a:t>. It’s important to make sure you are getting your information from trustworthy places. Here is a list of reliable websites where you can find credible science-based information about immunization:</a:t>
            </a:r>
          </a:p>
          <a:p>
            <a:pPr marL="741363" lvl="1" indent="-284163" hangingPunct="1">
              <a:spcBef>
                <a:spcPts val="4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ImmunizeBC: </a:t>
            </a:r>
            <a:r>
              <a:rPr lang="en-US" altLang="en-US" smtClean="0">
                <a:solidFill>
                  <a:srgbClr val="CCCCFF"/>
                </a:solidFill>
                <a:latin typeface="Futura" charset="0"/>
                <a:hlinkClick r:id="rId3"/>
              </a:rPr>
              <a:t>www.immunizebc.ca</a:t>
            </a:r>
            <a:r>
              <a:rPr lang="en-US" altLang="en-US" smtClean="0">
                <a:solidFill>
                  <a:srgbClr val="CCCC00"/>
                </a:solidFill>
                <a:latin typeface="Futura" charset="0"/>
              </a:rPr>
              <a:t> </a:t>
            </a:r>
            <a:r>
              <a:rPr lang="en-US" altLang="en-US" smtClean="0">
                <a:solidFill>
                  <a:srgbClr val="CCCC00"/>
                </a:solidFill>
                <a:latin typeface="Futura" charset="0"/>
                <a:ea typeface="SimSun" panose="02010600030101010101" pitchFamily="2" charset="-122"/>
              </a:rPr>
              <a:t>                                      </a:t>
            </a:r>
          </a:p>
          <a:p>
            <a:pPr marL="741363" lvl="1" indent="-284163" hangingPunct="1">
              <a:spcBef>
                <a:spcPts val="7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Canadian Pediatric Society: </a:t>
            </a:r>
            <a:r>
              <a:rPr lang="en-US" altLang="en-US" smtClean="0">
                <a:solidFill>
                  <a:srgbClr val="CCCCFF"/>
                </a:solidFill>
                <a:latin typeface="Futura" charset="0"/>
                <a:ea typeface="SimSun" panose="02010600030101010101" pitchFamily="2" charset="-122"/>
                <a:hlinkClick r:id="rId4"/>
              </a:rPr>
              <a:t>http://www.caringforkids.cps.ca</a:t>
            </a:r>
            <a:r>
              <a:rPr lang="en-US" altLang="en-US" sz="2000" smtClean="0">
                <a:solidFill>
                  <a:srgbClr val="CCCCFF"/>
                </a:solidFill>
                <a:latin typeface="Futura" charset="0"/>
                <a:ea typeface="SimSun" panose="02010600030101010101" pitchFamily="2" charset="-122"/>
                <a:hlinkClick r:id="rId4"/>
              </a:rPr>
              <a:t>/</a:t>
            </a:r>
            <a:r>
              <a:rPr lang="en-US" altLang="en-US" sz="2000" smtClean="0">
                <a:latin typeface="Times New Roman" panose="02020603050405020304" pitchFamily="18" charset="0"/>
                <a:ea typeface="SimSun" panose="02010600030101010101" pitchFamily="2" charset="-122"/>
              </a:rPr>
              <a:t>  </a:t>
            </a:r>
          </a:p>
          <a:p>
            <a:pPr marL="741363" lvl="1" indent="-284163" hangingPunct="1">
              <a:spcBef>
                <a:spcPts val="4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Immunize Canada: </a:t>
            </a:r>
            <a:r>
              <a:rPr lang="en-US" altLang="en-US" smtClean="0">
                <a:solidFill>
                  <a:srgbClr val="CCCCFF"/>
                </a:solidFill>
                <a:latin typeface="Futura" charset="0"/>
                <a:ea typeface="SimSun" panose="02010600030101010101" pitchFamily="2" charset="-122"/>
                <a:hlinkClick r:id="rId5"/>
              </a:rPr>
              <a:t>www.immunize.cpha.ca</a:t>
            </a:r>
            <a:r>
              <a:rPr lang="en-US" altLang="en-US" smtClean="0">
                <a:solidFill>
                  <a:srgbClr val="CCCC00"/>
                </a:solidFill>
                <a:latin typeface="Futura" charset="0"/>
                <a:ea typeface="SimSun" panose="02010600030101010101" pitchFamily="2" charset="-122"/>
              </a:rPr>
              <a:t>                            </a:t>
            </a:r>
          </a:p>
          <a:p>
            <a:pPr marL="741363" lvl="1" indent="-284163" hangingPunct="1">
              <a:spcBef>
                <a:spcPts val="450"/>
              </a:spcBef>
              <a:spcAft>
                <a:spcPts val="1425"/>
              </a:spcAft>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HealthLinkBC Files – Child Immunization Series: </a:t>
            </a:r>
            <a:r>
              <a:rPr lang="en-US" altLang="en-US" smtClean="0">
                <a:solidFill>
                  <a:srgbClr val="CCCCFF"/>
                </a:solidFill>
                <a:latin typeface="Calibri" panose="020F0502020204030204" pitchFamily="34" charset="0"/>
                <a:ea typeface="SimSun" panose="02010600030101010101" pitchFamily="2" charset="-122"/>
                <a:hlinkClick r:id="rId6"/>
              </a:rPr>
              <a:t>http://www.healthlinkbc.ca/healthfiles/Series.stm#ChildImm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It’s always a good idea to talk about the information you read on the Internet with your child’s health care provider before making any health decisions.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b="1" i="1"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i="1" smtClean="0">
                <a:latin typeface="Times New Roman" panose="02020603050405020304" pitchFamily="18" charset="0"/>
                <a:ea typeface="SimSun" panose="02010600030101010101" pitchFamily="2" charset="-122"/>
              </a:rPr>
              <a:t>Video: </a:t>
            </a:r>
            <a:r>
              <a:rPr lang="en-US" altLang="en-US" sz="2000" i="1" smtClean="0">
                <a:latin typeface="Times New Roman" panose="02020603050405020304" pitchFamily="18" charset="0"/>
                <a:ea typeface="SimSun" panose="02010600030101010101" pitchFamily="2" charset="-122"/>
              </a:rPr>
              <a:t>This is a great place to show video: A Change of Heart (3 min): </a:t>
            </a:r>
            <a:r>
              <a:rPr lang="en-US" altLang="en-US" sz="2000" i="1" smtClean="0">
                <a:solidFill>
                  <a:srgbClr val="CCCCFF"/>
                </a:solidFill>
                <a:latin typeface="Times New Roman" panose="02020603050405020304" pitchFamily="18" charset="0"/>
                <a:ea typeface="SimSun" panose="02010600030101010101" pitchFamily="2" charset="-122"/>
                <a:hlinkClick r:id="rId7"/>
              </a:rPr>
              <a:t>http://www.youtube.com/watch?v=4PeME5ZMZLI. </a:t>
            </a:r>
            <a:r>
              <a:rPr lang="en-US" altLang="en-US" sz="2000" i="1" smtClean="0">
                <a:solidFill>
                  <a:srgbClr val="CCCCFF"/>
                </a:solidFill>
                <a:latin typeface="Times New Roman" panose="02020603050405020304" pitchFamily="18" charset="0"/>
                <a:ea typeface="SimSun" panose="02010600030101010101" pitchFamily="2" charset="-122"/>
              </a:rPr>
              <a:t> </a:t>
            </a:r>
            <a:r>
              <a:rPr lang="en-US" altLang="en-US" smtClean="0">
                <a:latin typeface="Times New Roman" panose="02020603050405020304" pitchFamily="18" charset="0"/>
              </a:rPr>
              <a:t>Vancouver's Tyson and Dawn Wozniak tell their story about how, as "natural parents," they decided not vaccinate their first child. But when their second child arrived, they did more research - and had a change of heart.</a:t>
            </a:r>
            <a:endParaRPr lang="en-US" altLang="en-US" sz="2000" i="1" smtClean="0">
              <a:solidFill>
                <a:srgbClr val="CCCCFF"/>
              </a:solidFill>
              <a:latin typeface="Times New Roman" panose="02020603050405020304" pitchFamily="18" charset="0"/>
              <a:ea typeface="SimSun" panose="02010600030101010101" pitchFamily="2" charset="-122"/>
              <a:hlinkClick r:id="rId7"/>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smtClean="0">
                <a:latin typeface="Times New Roman" panose="02020603050405020304" pitchFamily="18" charset="0"/>
                <a:ea typeface="SimSun" panose="02010600030101010101" pitchFamily="2" charset="-122"/>
              </a:rPr>
              <a:t>More information:</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latin typeface="Times New Roman" panose="02020603050405020304" pitchFamily="18" charset="0"/>
                <a:ea typeface="SimSun" panose="02010600030101010101" pitchFamily="2" charset="-122"/>
              </a:rPr>
              <a:t>A parent’s guide to immunization information on the Internet (from the Canadian Pediatric Society) -</a:t>
            </a:r>
            <a:r>
              <a:rPr lang="en-US" altLang="en-US" sz="2000" smtClean="0">
                <a:solidFill>
                  <a:srgbClr val="CCCCFF"/>
                </a:solidFill>
                <a:latin typeface="Times New Roman" panose="02020603050405020304" pitchFamily="18" charset="0"/>
                <a:ea typeface="SimSun" panose="02010600030101010101" pitchFamily="2" charset="-122"/>
                <a:hlinkClick r:id="rId8"/>
              </a:rPr>
              <a:t>http://www.caringforkids.cps.ca/handouts/immunization_information_on_the_internet</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p:txBody>
      </p:sp>
      <p:sp>
        <p:nvSpPr>
          <p:cNvPr id="75783"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817C907C-C303-4D3F-BAF4-EB0300272F85}" type="slidenum">
              <a:rPr lang="en-CA" altLang="en-US">
                <a:solidFill>
                  <a:srgbClr val="000000"/>
                </a:solidFill>
                <a:latin typeface="Calibri" panose="020F0502020204030204" pitchFamily="34" charset="0"/>
              </a:rPr>
              <a:pPr eaLnBrk="1" hangingPunct="1">
                <a:lnSpc>
                  <a:spcPct val="100000"/>
                </a:lnSpc>
                <a:buClrTx/>
                <a:buFontTx/>
                <a:buNone/>
              </a:pPr>
              <a:t>65</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452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177485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05633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73171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9305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6D458-A9E4-45EB-BFDD-15BCFAE7DB9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164035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6D458-A9E4-45EB-BFDD-15BCFAE7DB9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21791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6D458-A9E4-45EB-BFDD-15BCFAE7DB9D}"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57723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6D458-A9E4-45EB-BFDD-15BCFAE7DB9D}"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83353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6D458-A9E4-45EB-BFDD-15BCFAE7DB9D}"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20487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6D458-A9E4-45EB-BFDD-15BCFAE7DB9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89401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6D458-A9E4-45EB-BFDD-15BCFAE7DB9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41204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D458-A9E4-45EB-BFDD-15BCFAE7DB9D}"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5F09C-93B9-4C80-AE2A-C9156ADBE4AC}" type="slidenum">
              <a:rPr lang="en-US" smtClean="0"/>
              <a:t>‹#›</a:t>
            </a:fld>
            <a:endParaRPr lang="en-US"/>
          </a:p>
        </p:txBody>
      </p:sp>
    </p:spTree>
    <p:extLst>
      <p:ext uri="{BB962C8B-B14F-4D97-AF65-F5344CB8AC3E}">
        <p14:creationId xmlns:p14="http://schemas.microsoft.com/office/powerpoint/2010/main" val="119536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c-sc.gc.ca/dhp-mps/brgtherap/activit/fs-fi/vaccin-reg-eng.php" TargetMode="External"/><Relationship Id="rId2" Type="http://schemas.openxmlformats.org/officeDocument/2006/relationships/hyperlink" Target="http://www.caringforkids.cps.ca/handouts/vaccine_safe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FTS5X5-GqL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UcktuOQzd9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snopes.com/fact-check/one-vaccinated-one-not-smallpo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twitter.com/hashtag/vaccinate?src=hash" TargetMode="Externa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rb7TVW77ZC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yqUFy-t4MlQ"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b03U6BYF9L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kwVfcc1S7IU"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video" Target="https://www.youtube.com/embed/uVUf_pt7Sh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theguardian.com/society/ng-interactive/2015/feb/05/-sp-watch-how-measles-outbreak-spreads-when-kids-get-vaccinated" TargetMode="External"/><Relationship Id="rId2" Type="http://schemas.openxmlformats.org/officeDocument/2006/relationships/hyperlink" Target="https://fred.publichealth.pitt.edu/measles"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aringforkids.cps.ca/handouts/pertussis_whooping_cough" TargetMode="External"/><Relationship Id="rId2" Type="http://schemas.openxmlformats.org/officeDocument/2006/relationships/hyperlink" Target="http://www.caringforkids.cps.ca/handouts/measles" TargetMode="External"/><Relationship Id="rId1" Type="http://schemas.openxmlformats.org/officeDocument/2006/relationships/slideLayout" Target="../slideLayouts/slideLayout2.xml"/><Relationship Id="rId4" Type="http://schemas.openxmlformats.org/officeDocument/2006/relationships/hyperlink" Target="http://www.caringforkids.cps.ca/handouts/diphtheria_tetanus_acellular_pertussis_vaccine"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phac-aspc.gc.ca/i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immunize.cpha.ca/" TargetMode="External"/><Relationship Id="rId5" Type="http://schemas.openxmlformats.org/officeDocument/2006/relationships/hyperlink" Target="http://www.caringforkids.cps.ca/" TargetMode="External"/><Relationship Id="rId4" Type="http://schemas.openxmlformats.org/officeDocument/2006/relationships/hyperlink" Target="http://www.immunizebc.ca/" TargetMode="Externa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h5H0jZCEpOM" TargetMode="External"/><Relationship Id="rId1" Type="http://schemas.openxmlformats.org/officeDocument/2006/relationships/video" Target="https://www.youtube.com/embed/j1wGZKQObow" TargetMode="Externa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8" Type="http://schemas.openxmlformats.org/officeDocument/2006/relationships/hyperlink" Target="https://www.vox.com/2018/2/27/17057990/andrew-wakefield-vaccines-autism-study" TargetMode="External"/><Relationship Id="rId3" Type="http://schemas.openxmlformats.org/officeDocument/2006/relationships/hyperlink" Target="https://www.vox.com/2019/1/29/18201982/measles-outbreak-virus-vaccine-symptoms" TargetMode="External"/><Relationship Id="rId7" Type="http://schemas.openxmlformats.org/officeDocument/2006/relationships/hyperlink" Target="https://www.vox.com/2019/1/27/18199514/measles-outbreak-2018-clark-county-washington" TargetMode="External"/><Relationship Id="rId2" Type="http://schemas.openxmlformats.org/officeDocument/2006/relationships/hyperlink" Target="https://www.statnews.com/2019/03/04/vaccines-no-association-autism-major-study/" TargetMode="External"/><Relationship Id="rId1" Type="http://schemas.openxmlformats.org/officeDocument/2006/relationships/slideLayout" Target="../slideLayouts/slideLayout4.xml"/><Relationship Id="rId6" Type="http://schemas.openxmlformats.org/officeDocument/2006/relationships/hyperlink" Target="https://www.ctvnews.ca/health/vaccine-hesitancy-almost-cost-the-u-s-its-measles-elimination-status-1.4626402" TargetMode="External"/><Relationship Id="rId11" Type="http://schemas.openxmlformats.org/officeDocument/2006/relationships/hyperlink" Target="https://www.healio.com/pediatrics/vaccine-preventable-diseases/news/print/infectious-diseases-in-children/%7b24b5933b-b212-4b86-b170-d8097c205a64%7d/wakefield-study-linking-mmr-vaccine-autism-uncovered-as-complete-fraud" TargetMode="External"/><Relationship Id="rId5" Type="http://schemas.openxmlformats.org/officeDocument/2006/relationships/hyperlink" Target="https://gizmodo.com/facebook-swears-its-going-to-do-a-better-job-at-not-spr-1832650568" TargetMode="External"/><Relationship Id="rId10" Type="http://schemas.openxmlformats.org/officeDocument/2006/relationships/hyperlink" Target="https://www.livescience.com/64523-anti-vaccine-movement-top-global-threats-who.html" TargetMode="External"/><Relationship Id="rId4" Type="http://schemas.openxmlformats.org/officeDocument/2006/relationships/hyperlink" Target="https://www.vox.com/2019/3/1/18244384/measles-outbreak-vaccine-washington" TargetMode="External"/><Relationship Id="rId9" Type="http://schemas.openxmlformats.org/officeDocument/2006/relationships/hyperlink" Target="https://www.livescience.com/64909-measles-vaccine-not-linked-to-autism.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Get Vaccin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34966"/>
            <a:ext cx="12220726" cy="4076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38363" y="669876"/>
            <a:ext cx="9144000" cy="2387600"/>
          </a:xfrm>
        </p:spPr>
        <p:txBody>
          <a:bodyPr>
            <a:normAutofit/>
          </a:bodyPr>
          <a:lstStyle/>
          <a:p>
            <a:r>
              <a:rPr lang="en-US" sz="8000" b="1" dirty="0" smtClean="0"/>
              <a:t>Vaccines</a:t>
            </a:r>
            <a:endParaRPr lang="en-US" sz="8000" b="1" dirty="0"/>
          </a:p>
        </p:txBody>
      </p:sp>
      <p:sp>
        <p:nvSpPr>
          <p:cNvPr id="9" name="Rectangle 3"/>
          <p:cNvSpPr>
            <a:spLocks noGrp="1" noChangeArrowheads="1"/>
          </p:cNvSpPr>
          <p:nvPr>
            <p:ph type="subTitle" idx="1"/>
          </p:nvPr>
        </p:nvSpPr>
        <p:spPr>
          <a:xfrm>
            <a:off x="122548" y="5633408"/>
            <a:ext cx="5382705" cy="937074"/>
          </a:xfrm>
        </p:spPr>
        <p:txBody>
          <a:bodyPr/>
          <a:lstStyle/>
          <a:p>
            <a:pPr algn="l"/>
            <a:r>
              <a:rPr lang="en-CA" altLang="en-US" dirty="0" smtClean="0"/>
              <a:t>Microbiology:</a:t>
            </a:r>
          </a:p>
          <a:p>
            <a:pPr algn="l"/>
            <a:r>
              <a:rPr lang="en-CA" altLang="en-US" dirty="0" smtClean="0"/>
              <a:t>Lesson 2 - Vaccines</a:t>
            </a:r>
            <a:endParaRPr lang="en-US" altLang="en-US" dirty="0" smtClean="0"/>
          </a:p>
        </p:txBody>
      </p:sp>
    </p:spTree>
    <p:extLst>
      <p:ext uri="{BB962C8B-B14F-4D97-AF65-F5344CB8AC3E}">
        <p14:creationId xmlns:p14="http://schemas.microsoft.com/office/powerpoint/2010/main" val="123711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592" y="1042209"/>
            <a:ext cx="3302480" cy="1325563"/>
          </a:xfrm>
        </p:spPr>
        <p:txBody>
          <a:bodyPr/>
          <a:lstStyle/>
          <a:p>
            <a:r>
              <a:rPr lang="en-US" dirty="0" smtClean="0"/>
              <a:t>Fact!</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smtClean="0"/>
              <a:t>Vaccines </a:t>
            </a:r>
            <a:r>
              <a:rPr lang="en-US" b="1" dirty="0"/>
              <a:t>are </a:t>
            </a:r>
            <a:r>
              <a:rPr lang="en-US" b="1" dirty="0" smtClean="0"/>
              <a:t>adequately </a:t>
            </a:r>
            <a:r>
              <a:rPr lang="en-US" b="1" dirty="0"/>
              <a:t>tested for safety.</a:t>
            </a:r>
          </a:p>
          <a:p>
            <a:endParaRPr lang="en-US" dirty="0"/>
          </a:p>
        </p:txBody>
      </p:sp>
      <p:sp>
        <p:nvSpPr>
          <p:cNvPr id="4" name="Content Placeholder 2"/>
          <p:cNvSpPr txBox="1">
            <a:spLocks/>
          </p:cNvSpPr>
          <p:nvPr/>
        </p:nvSpPr>
        <p:spPr>
          <a:xfrm>
            <a:off x="724619"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r>
              <a:rPr lang="en-US" u="sng" dirty="0" smtClean="0">
                <a:hlinkClick r:id="rId2"/>
              </a:rPr>
              <a:t>Vaccines are safe and effective</a:t>
            </a:r>
            <a:r>
              <a:rPr lang="en-US" dirty="0" smtClean="0"/>
              <a:t>. Like all medicines, vaccines must go through many steps before </a:t>
            </a:r>
            <a:r>
              <a:rPr lang="en-US" u="sng" dirty="0" smtClean="0">
                <a:hlinkClick r:id="rId3"/>
              </a:rPr>
              <a:t>Health Canada approves them for use</a:t>
            </a:r>
            <a:r>
              <a:rPr lang="en-US" dirty="0" smtClean="0"/>
              <a:t>. Vaccines must prove to be safe and effective at preventing the diseases they target. Once a vaccine is in use, Canadian health authorities continue to monitor for side effects. Serious side effects to vaccines are very rare.  Vaccines are among the most strictly tested and controlled of all medicines as they are given to </a:t>
            </a:r>
            <a:r>
              <a:rPr lang="en-US" i="1" dirty="0" smtClean="0"/>
              <a:t>all</a:t>
            </a:r>
            <a:r>
              <a:rPr lang="en-US" dirty="0" smtClean="0"/>
              <a:t> children.</a:t>
            </a:r>
            <a:endParaRPr lang="en-US" dirty="0"/>
          </a:p>
        </p:txBody>
      </p:sp>
    </p:spTree>
    <p:extLst>
      <p:ext uri="{BB962C8B-B14F-4D97-AF65-F5344CB8AC3E}">
        <p14:creationId xmlns:p14="http://schemas.microsoft.com/office/powerpoint/2010/main" val="33792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460" y="1111221"/>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a:t>The MMR vaccine causes autism.</a:t>
            </a:r>
          </a:p>
          <a:p>
            <a:endParaRPr lang="en-US" dirty="0"/>
          </a:p>
        </p:txBody>
      </p:sp>
      <p:sp>
        <p:nvSpPr>
          <p:cNvPr id="4" name="Content Placeholder 2"/>
          <p:cNvSpPr txBox="1">
            <a:spLocks/>
          </p:cNvSpPr>
          <p:nvPr/>
        </p:nvSpPr>
        <p:spPr>
          <a:xfrm>
            <a:off x="781409" y="2436784"/>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 </a:t>
            </a:r>
            <a:r>
              <a:rPr lang="en-US" dirty="0"/>
              <a:t>No, the MMR vaccine </a:t>
            </a:r>
            <a:r>
              <a:rPr lang="en-US" b="1" dirty="0"/>
              <a:t>does not</a:t>
            </a:r>
            <a:r>
              <a:rPr lang="en-US" dirty="0"/>
              <a:t> cause autism. There is </a:t>
            </a:r>
            <a:r>
              <a:rPr lang="en-US" b="1" dirty="0"/>
              <a:t>no scientific evidence</a:t>
            </a:r>
            <a:r>
              <a:rPr lang="en-US" dirty="0"/>
              <a:t> to support this claim. </a:t>
            </a:r>
          </a:p>
          <a:p>
            <a:r>
              <a:rPr lang="en-US" dirty="0"/>
              <a:t>Much of the controversy over the MMR vaccine and autism came from a single paper published in 1998 that suggested a link. The report has been found to be fraudulent, and was withdrawn by the journal that published it. Many large scientific studies around the world have found no link between the MMR vaccine and autism.</a:t>
            </a:r>
          </a:p>
          <a:p>
            <a:r>
              <a:rPr lang="en-US" dirty="0"/>
              <a:t>There is no evidence to link any other vaccines to autism. The number of children with autism seems to have increased in recent years. This is because the diagnosis of autism now includes children with milder symptoms who would not have been included in the past. There is also greater public awareness of autism, and more parents are seeking help. Scientists recently found a gene linked to autism. </a:t>
            </a:r>
          </a:p>
          <a:p>
            <a:r>
              <a:rPr lang="en-US" dirty="0" smtClean="0"/>
              <a:t> </a:t>
            </a:r>
            <a:endParaRPr lang="en-US" dirty="0"/>
          </a:p>
        </p:txBody>
      </p:sp>
    </p:spTree>
    <p:extLst>
      <p:ext uri="{BB962C8B-B14F-4D97-AF65-F5344CB8AC3E}">
        <p14:creationId xmlns:p14="http://schemas.microsoft.com/office/powerpoint/2010/main" val="33528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264" y="1162979"/>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err="1"/>
              <a:t>Thimerosal</a:t>
            </a:r>
            <a:r>
              <a:rPr lang="en-US" b="1" dirty="0"/>
              <a:t> in vaccines causes autism.</a:t>
            </a:r>
          </a:p>
        </p:txBody>
      </p:sp>
      <p:sp>
        <p:nvSpPr>
          <p:cNvPr id="4" name="Content Placeholder 2"/>
          <p:cNvSpPr txBox="1">
            <a:spLocks/>
          </p:cNvSpPr>
          <p:nvPr/>
        </p:nvSpPr>
        <p:spPr>
          <a:xfrm>
            <a:off x="662796"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There is no evidence linking </a:t>
            </a:r>
            <a:r>
              <a:rPr lang="en-US" dirty="0" err="1"/>
              <a:t>thimerosal</a:t>
            </a:r>
            <a:r>
              <a:rPr lang="en-US" dirty="0"/>
              <a:t> (a preservative once used in vaccines) to autism or any other developmental disorder. Also, </a:t>
            </a:r>
            <a:r>
              <a:rPr lang="en-US" dirty="0" err="1"/>
              <a:t>thimerosal</a:t>
            </a:r>
            <a:r>
              <a:rPr lang="en-US" dirty="0"/>
              <a:t> has not been used in infant and childhood vaccines for many years. Yet the numbers of children with autism continued to increase, even after </a:t>
            </a:r>
            <a:r>
              <a:rPr lang="en-US" dirty="0" err="1"/>
              <a:t>thimerosal</a:t>
            </a:r>
            <a:r>
              <a:rPr lang="en-US" dirty="0"/>
              <a:t> stopped being used in vaccines.</a:t>
            </a:r>
            <a:r>
              <a:rPr lang="en-US" dirty="0" smtClean="0"/>
              <a:t> </a:t>
            </a:r>
            <a:endParaRPr lang="en-US" dirty="0"/>
          </a:p>
        </p:txBody>
      </p:sp>
    </p:spTree>
    <p:extLst>
      <p:ext uri="{BB962C8B-B14F-4D97-AF65-F5344CB8AC3E}">
        <p14:creationId xmlns:p14="http://schemas.microsoft.com/office/powerpoint/2010/main" val="13989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60705" y="365125"/>
            <a:ext cx="9105998" cy="4351338"/>
          </a:xfrm>
          <a:prstGeom prst="rect">
            <a:avLst/>
          </a:prstGeom>
        </p:spPr>
      </p:pic>
    </p:spTree>
    <p:extLst>
      <p:ext uri="{BB962C8B-B14F-4D97-AF65-F5344CB8AC3E}">
        <p14:creationId xmlns:p14="http://schemas.microsoft.com/office/powerpoint/2010/main" val="878105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0519" y="1615312"/>
            <a:ext cx="4270353" cy="4964197"/>
          </a:xfrm>
          <a:prstGeom prst="rect">
            <a:avLst/>
          </a:prstGeom>
        </p:spPr>
      </p:pic>
      <p:pic>
        <p:nvPicPr>
          <p:cNvPr id="5" name="Picture 4"/>
          <p:cNvPicPr>
            <a:picLocks noChangeAspect="1"/>
          </p:cNvPicPr>
          <p:nvPr/>
        </p:nvPicPr>
        <p:blipFill>
          <a:blip r:embed="rId3"/>
          <a:stretch>
            <a:fillRect/>
          </a:stretch>
        </p:blipFill>
        <p:spPr>
          <a:xfrm>
            <a:off x="5029095" y="2008505"/>
            <a:ext cx="6848475" cy="4429125"/>
          </a:xfrm>
          <a:prstGeom prst="rect">
            <a:avLst/>
          </a:prstGeom>
        </p:spPr>
      </p:pic>
    </p:spTree>
    <p:extLst>
      <p:ext uri="{BB962C8B-B14F-4D97-AF65-F5344CB8AC3E}">
        <p14:creationId xmlns:p14="http://schemas.microsoft.com/office/powerpoint/2010/main" val="3890702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99263" y="1690688"/>
            <a:ext cx="6800850" cy="40957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5566" y="365125"/>
            <a:ext cx="4970112" cy="6218682"/>
          </a:xfrm>
          <a:prstGeom prst="rect">
            <a:avLst/>
          </a:prstGeom>
        </p:spPr>
      </p:pic>
    </p:spTree>
    <p:extLst>
      <p:ext uri="{BB962C8B-B14F-4D97-AF65-F5344CB8AC3E}">
        <p14:creationId xmlns:p14="http://schemas.microsoft.com/office/powerpoint/2010/main" val="223707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40956" y="60821"/>
            <a:ext cx="5433779" cy="6797179"/>
          </a:xfrm>
        </p:spPr>
      </p:pic>
    </p:spTree>
    <p:extLst>
      <p:ext uri="{BB962C8B-B14F-4D97-AF65-F5344CB8AC3E}">
        <p14:creationId xmlns:p14="http://schemas.microsoft.com/office/powerpoint/2010/main" val="6656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87771" y="-25041"/>
            <a:ext cx="6399613" cy="6883041"/>
          </a:xfrm>
        </p:spPr>
      </p:pic>
    </p:spTree>
    <p:extLst>
      <p:ext uri="{BB962C8B-B14F-4D97-AF65-F5344CB8AC3E}">
        <p14:creationId xmlns:p14="http://schemas.microsoft.com/office/powerpoint/2010/main" val="25281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78224" y="-8011"/>
            <a:ext cx="5359936" cy="6866011"/>
          </a:xfrm>
        </p:spPr>
      </p:pic>
    </p:spTree>
    <p:extLst>
      <p:ext uri="{BB962C8B-B14F-4D97-AF65-F5344CB8AC3E}">
        <p14:creationId xmlns:p14="http://schemas.microsoft.com/office/powerpoint/2010/main" val="149935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78701" y="-73953"/>
            <a:ext cx="5962379" cy="6931953"/>
          </a:xfrm>
        </p:spPr>
      </p:pic>
    </p:spTree>
    <p:extLst>
      <p:ext uri="{BB962C8B-B14F-4D97-AF65-F5344CB8AC3E}">
        <p14:creationId xmlns:p14="http://schemas.microsoft.com/office/powerpoint/2010/main" val="353408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By the end of this lesson you should be able to:</a:t>
            </a:r>
          </a:p>
          <a:p>
            <a:pPr marL="0" indent="0"/>
            <a:r>
              <a:rPr lang="en-CA" altLang="en-US" dirty="0" smtClean="0"/>
              <a:t> Explain what a vaccine is and how they work</a:t>
            </a:r>
          </a:p>
          <a:p>
            <a:pPr marL="0" indent="0"/>
            <a:r>
              <a:rPr lang="en-CA" altLang="en-US" dirty="0"/>
              <a:t> </a:t>
            </a:r>
            <a:r>
              <a:rPr lang="en-CA" altLang="en-US" dirty="0" smtClean="0"/>
              <a:t>Draw and differentiate between pathogens, antigens and antibodies</a:t>
            </a:r>
          </a:p>
          <a:p>
            <a:pPr marL="0" indent="0"/>
            <a:r>
              <a:rPr lang="en-CA" altLang="en-US" dirty="0" smtClean="0"/>
              <a:t> Explain the concept of herd immunity</a:t>
            </a:r>
          </a:p>
        </p:txBody>
      </p:sp>
    </p:spTree>
    <p:extLst>
      <p:ext uri="{BB962C8B-B14F-4D97-AF65-F5344CB8AC3E}">
        <p14:creationId xmlns:p14="http://schemas.microsoft.com/office/powerpoint/2010/main" val="2299032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50824" y="-1"/>
            <a:ext cx="5398232" cy="6879761"/>
          </a:xfrm>
        </p:spPr>
      </p:pic>
    </p:spTree>
    <p:extLst>
      <p:ext uri="{BB962C8B-B14F-4D97-AF65-F5344CB8AC3E}">
        <p14:creationId xmlns:p14="http://schemas.microsoft.com/office/powerpoint/2010/main" val="3675055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55338" y="0"/>
            <a:ext cx="5840022" cy="6832527"/>
          </a:xfrm>
        </p:spPr>
      </p:pic>
    </p:spTree>
    <p:extLst>
      <p:ext uri="{BB962C8B-B14F-4D97-AF65-F5344CB8AC3E}">
        <p14:creationId xmlns:p14="http://schemas.microsoft.com/office/powerpoint/2010/main" val="472090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76468" y="0"/>
            <a:ext cx="6968699" cy="6947696"/>
          </a:xfrm>
        </p:spPr>
      </p:pic>
    </p:spTree>
    <p:extLst>
      <p:ext uri="{BB962C8B-B14F-4D97-AF65-F5344CB8AC3E}">
        <p14:creationId xmlns:p14="http://schemas.microsoft.com/office/powerpoint/2010/main" val="626086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2848" y="0"/>
            <a:ext cx="5882200" cy="6856723"/>
          </a:xfrm>
        </p:spPr>
      </p:pic>
    </p:spTree>
    <p:extLst>
      <p:ext uri="{BB962C8B-B14F-4D97-AF65-F5344CB8AC3E}">
        <p14:creationId xmlns:p14="http://schemas.microsoft.com/office/powerpoint/2010/main" val="183119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9488" y="0"/>
            <a:ext cx="4910112" cy="6847154"/>
          </a:xfrm>
        </p:spPr>
      </p:pic>
    </p:spTree>
    <p:extLst>
      <p:ext uri="{BB962C8B-B14F-4D97-AF65-F5344CB8AC3E}">
        <p14:creationId xmlns:p14="http://schemas.microsoft.com/office/powerpoint/2010/main" val="238826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96658" y="0"/>
            <a:ext cx="5262709" cy="6886826"/>
          </a:xfrm>
        </p:spPr>
      </p:pic>
    </p:spTree>
    <p:extLst>
      <p:ext uri="{BB962C8B-B14F-4D97-AF65-F5344CB8AC3E}">
        <p14:creationId xmlns:p14="http://schemas.microsoft.com/office/powerpoint/2010/main" val="2336412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52919" y="0"/>
            <a:ext cx="5248596" cy="6843273"/>
          </a:xfrm>
        </p:spPr>
      </p:pic>
      <p:sp>
        <p:nvSpPr>
          <p:cNvPr id="5" name="Rectangle 4"/>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971154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5976"/>
          </a:xfrm>
        </p:spPr>
        <p:txBody>
          <a:bodyPr>
            <a:normAutofit/>
          </a:bodyPr>
          <a:lstStyle/>
          <a:p>
            <a:r>
              <a:rPr lang="en-US" sz="3600" b="1" dirty="0"/>
              <a:t>Toronto Public Health is campaigning to have outspoken television host Jenny McCarthy dismissed from 'The View' for her outspoken views on </a:t>
            </a:r>
            <a:r>
              <a:rPr lang="en-US" sz="3600" b="1" dirty="0" smtClean="0"/>
              <a:t>vaccinations.</a:t>
            </a:r>
            <a:endParaRPr lang="en-US" sz="3600" b="1" dirty="0"/>
          </a:p>
        </p:txBody>
      </p:sp>
      <p:pic>
        <p:nvPicPr>
          <p:cNvPr id="4" name="FTS5X5-GqLU"/>
          <p:cNvPicPr>
            <a:picLocks noGrp="1" noRot="1" noChangeAspect="1"/>
          </p:cNvPicPr>
          <p:nvPr>
            <p:ph idx="1"/>
            <a:videoFile r:link="rId1"/>
          </p:nvPr>
        </p:nvPicPr>
        <p:blipFill>
          <a:blip r:embed="rId3"/>
          <a:stretch>
            <a:fillRect/>
          </a:stretch>
        </p:blipFill>
        <p:spPr>
          <a:xfrm>
            <a:off x="1847088" y="1868805"/>
            <a:ext cx="8723376" cy="4906899"/>
          </a:xfrm>
          <a:prstGeom prst="rect">
            <a:avLst/>
          </a:prstGeom>
        </p:spPr>
      </p:pic>
    </p:spTree>
    <p:extLst>
      <p:ext uri="{BB962C8B-B14F-4D97-AF65-F5344CB8AC3E}">
        <p14:creationId xmlns:p14="http://schemas.microsoft.com/office/powerpoint/2010/main" val="3690880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872" y="-64008"/>
            <a:ext cx="9073896" cy="1325563"/>
          </a:xfrm>
        </p:spPr>
        <p:txBody>
          <a:bodyPr/>
          <a:lstStyle/>
          <a:p>
            <a:r>
              <a:rPr lang="en-US" dirty="0" smtClean="0"/>
              <a:t>Jenny McCarthy’s Controversial ‘View’</a:t>
            </a:r>
            <a:endParaRPr lang="en-US" dirty="0"/>
          </a:p>
        </p:txBody>
      </p:sp>
      <p:pic>
        <p:nvPicPr>
          <p:cNvPr id="4" name="UcktuOQzd9g"/>
          <p:cNvPicPr>
            <a:picLocks noGrp="1" noRot="1" noChangeAspect="1"/>
          </p:cNvPicPr>
          <p:nvPr>
            <p:ph idx="1"/>
            <a:videoFile r:link="rId1"/>
          </p:nvPr>
        </p:nvPicPr>
        <p:blipFill>
          <a:blip r:embed="rId3"/>
          <a:stretch>
            <a:fillRect/>
          </a:stretch>
        </p:blipFill>
        <p:spPr>
          <a:xfrm>
            <a:off x="975360" y="927322"/>
            <a:ext cx="10274921" cy="5779643"/>
          </a:xfrm>
          <a:prstGeom prst="rect">
            <a:avLst/>
          </a:prstGeom>
        </p:spPr>
      </p:pic>
    </p:spTree>
    <p:extLst>
      <p:ext uri="{BB962C8B-B14F-4D97-AF65-F5344CB8AC3E}">
        <p14:creationId xmlns:p14="http://schemas.microsoft.com/office/powerpoint/2010/main" val="701433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1" y="4038600"/>
            <a:ext cx="2365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6" name="Text Box 3"/>
          <p:cNvSpPr txBox="1">
            <a:spLocks noChangeArrowheads="1"/>
          </p:cNvSpPr>
          <p:nvPr/>
        </p:nvSpPr>
        <p:spPr bwMode="auto">
          <a:xfrm>
            <a:off x="1981200" y="1243014"/>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Immunizations save lives</a:t>
            </a:r>
          </a:p>
        </p:txBody>
      </p:sp>
      <p:sp>
        <p:nvSpPr>
          <p:cNvPr id="13317" name="Text Box 4"/>
          <p:cNvSpPr txBox="1">
            <a:spLocks noChangeArrowheads="1"/>
          </p:cNvSpPr>
          <p:nvPr/>
        </p:nvSpPr>
        <p:spPr bwMode="auto">
          <a:xfrm>
            <a:off x="1981200" y="2133601"/>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dirty="0">
                <a:solidFill>
                  <a:srgbClr val="000080"/>
                </a:solidFill>
                <a:latin typeface="Futura" charset="0"/>
              </a:rPr>
              <a:t>Immunizations  (vaccinations, shots) have saved the lives of more babies and children than any other medical intervention in the last 50 years. </a:t>
            </a:r>
          </a:p>
          <a:p>
            <a:pPr eaLnBrk="1">
              <a:spcBef>
                <a:spcPts val="638"/>
              </a:spcBef>
              <a:spcAft>
                <a:spcPts val="1425"/>
              </a:spcAft>
            </a:pPr>
            <a:r>
              <a:rPr lang="en-US" altLang="en-US" sz="2000" dirty="0">
                <a:solidFill>
                  <a:srgbClr val="000080"/>
                </a:solidFill>
                <a:latin typeface="Futura" charset="0"/>
              </a:rPr>
              <a:t>When you </a:t>
            </a:r>
            <a:r>
              <a:rPr lang="en-US" altLang="en-US" sz="2000" dirty="0" smtClean="0">
                <a:solidFill>
                  <a:srgbClr val="000080"/>
                </a:solidFill>
                <a:latin typeface="Futura" charset="0"/>
              </a:rPr>
              <a:t>get immunized, you are protected against </a:t>
            </a:r>
            <a:r>
              <a:rPr lang="en-US" altLang="en-US" sz="2000" dirty="0">
                <a:solidFill>
                  <a:srgbClr val="000080"/>
                </a:solidFill>
                <a:latin typeface="Futura" charset="0"/>
              </a:rPr>
              <a:t>illness and serious </a:t>
            </a:r>
            <a:r>
              <a:rPr lang="en-US" altLang="en-US" sz="2000" dirty="0" smtClean="0">
                <a:solidFill>
                  <a:srgbClr val="000080"/>
                </a:solidFill>
                <a:latin typeface="Futura" charset="0"/>
              </a:rPr>
              <a:t>harm </a:t>
            </a:r>
            <a:r>
              <a:rPr lang="en-US" altLang="en-US" sz="2000" dirty="0">
                <a:solidFill>
                  <a:srgbClr val="000080"/>
                </a:solidFill>
                <a:latin typeface="Futura" charset="0"/>
              </a:rPr>
              <a:t>such as meningitis, pneumonia, paralysis, deafness, seizures, brain damage or even death.</a:t>
            </a:r>
          </a:p>
          <a:p>
            <a:pPr eaLnBrk="1">
              <a:spcBef>
                <a:spcPts val="638"/>
              </a:spcBef>
              <a:spcAft>
                <a:spcPts val="1425"/>
              </a:spcAft>
            </a:pPr>
            <a:endParaRPr lang="en-US" altLang="en-US" sz="2000" dirty="0">
              <a:solidFill>
                <a:srgbClr val="000000"/>
              </a:solidFill>
              <a:latin typeface="Calibri" panose="020F0502020204030204" pitchFamily="34" charset="0"/>
            </a:endParaRPr>
          </a:p>
          <a:p>
            <a:pPr eaLnBrk="1">
              <a:spcBef>
                <a:spcPts val="638"/>
              </a:spcBef>
              <a:spcAft>
                <a:spcPts val="1425"/>
              </a:spcAft>
            </a:pPr>
            <a:r>
              <a:rPr lang="en-US" altLang="en-US" sz="2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083312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snopes.com/tachyon/2018/06/smallpox-reddit.jpg?resize=600,380"/>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0"/>
            <a:ext cx="10020356" cy="6346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199" y="6346226"/>
            <a:ext cx="10660811" cy="369332"/>
          </a:xfrm>
          <a:prstGeom prst="rect">
            <a:avLst/>
          </a:prstGeom>
          <a:noFill/>
        </p:spPr>
        <p:txBody>
          <a:bodyPr wrap="square" rtlCol="0">
            <a:spAutoFit/>
          </a:bodyPr>
          <a:lstStyle/>
          <a:p>
            <a:r>
              <a:rPr lang="en-US" dirty="0">
                <a:hlinkClick r:id="rId3"/>
              </a:rPr>
              <a:t>These two boys had been exposed to the same smallpox source. One had been vaccinated, the other hadn’t</a:t>
            </a:r>
            <a:r>
              <a:rPr lang="en-US" dirty="0" smtClean="0"/>
              <a:t>.</a:t>
            </a:r>
            <a:endParaRPr lang="en-US" dirty="0"/>
          </a:p>
        </p:txBody>
      </p:sp>
    </p:spTree>
    <p:extLst>
      <p:ext uri="{BB962C8B-B14F-4D97-AF65-F5344CB8AC3E}">
        <p14:creationId xmlns:p14="http://schemas.microsoft.com/office/powerpoint/2010/main" val="3075379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Text Box 2"/>
          <p:cNvSpPr txBox="1">
            <a:spLocks noChangeArrowheads="1"/>
          </p:cNvSpPr>
          <p:nvPr/>
        </p:nvSpPr>
        <p:spPr bwMode="auto">
          <a:xfrm>
            <a:off x="1981200" y="1355725"/>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BC’s childhood immunization program is one of the best in the world</a:t>
            </a:r>
            <a:r>
              <a:rPr lang="en-US" altLang="en-US" sz="3600">
                <a:solidFill>
                  <a:srgbClr val="CCCC00"/>
                </a:solidFill>
                <a:latin typeface="Futura" charset="0"/>
              </a:rPr>
              <a:t>. </a:t>
            </a:r>
          </a:p>
        </p:txBody>
      </p:sp>
      <p:sp>
        <p:nvSpPr>
          <p:cNvPr id="14340" name="Text Box 3"/>
          <p:cNvSpPr txBox="1">
            <a:spLocks noChangeArrowheads="1"/>
          </p:cNvSpPr>
          <p:nvPr/>
        </p:nvSpPr>
        <p:spPr bwMode="auto">
          <a:xfrm>
            <a:off x="1981200" y="1946276"/>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r>
              <a:rPr lang="en-US" altLang="en-US" sz="2000" dirty="0">
                <a:solidFill>
                  <a:srgbClr val="000080"/>
                </a:solidFill>
                <a:latin typeface="Futura" charset="0"/>
              </a:rPr>
              <a:t>Free vaccines are provided to protect </a:t>
            </a:r>
            <a:r>
              <a:rPr lang="en-US" altLang="en-US" sz="2000" dirty="0" smtClean="0">
                <a:solidFill>
                  <a:srgbClr val="000080"/>
                </a:solidFill>
                <a:latin typeface="Futura" charset="0"/>
              </a:rPr>
              <a:t>you against these vaccine preventable </a:t>
            </a:r>
            <a:r>
              <a:rPr lang="en-US" altLang="en-US" sz="2000" dirty="0">
                <a:solidFill>
                  <a:srgbClr val="000080"/>
                </a:solidFill>
                <a:latin typeface="Futura" charset="0"/>
              </a:rPr>
              <a:t>diseases:</a:t>
            </a: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00"/>
              </a:solidFill>
              <a:latin typeface="Calibri" panose="020F0502020204030204" pitchFamily="34" charset="0"/>
            </a:endParaRPr>
          </a:p>
          <a:p>
            <a:pPr eaLnBrk="1">
              <a:spcBef>
                <a:spcPts val="638"/>
              </a:spcBef>
              <a:spcAft>
                <a:spcPts val="1425"/>
              </a:spcAft>
            </a:pPr>
            <a:r>
              <a:rPr lang="en-US" altLang="en-US" sz="2400" dirty="0">
                <a:solidFill>
                  <a:srgbClr val="000000"/>
                </a:solidFill>
                <a:latin typeface="Calibri" panose="020F0502020204030204" pitchFamily="34" charset="0"/>
              </a:rPr>
              <a:t> </a:t>
            </a:r>
          </a:p>
        </p:txBody>
      </p:sp>
      <p:sp>
        <p:nvSpPr>
          <p:cNvPr id="14341" name="Text Box 4"/>
          <p:cNvSpPr txBox="1">
            <a:spLocks noChangeArrowheads="1"/>
          </p:cNvSpPr>
          <p:nvPr/>
        </p:nvSpPr>
        <p:spPr bwMode="auto">
          <a:xfrm>
            <a:off x="1716088" y="3379788"/>
            <a:ext cx="25908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marL="741363" indent="-28257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Diphtheria</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Pertussis</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Tetanus</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Polio </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Influenza</a:t>
            </a:r>
          </a:p>
          <a:p>
            <a:pPr lvl="1" eaLnBrk="1">
              <a:spcAft>
                <a:spcPts val="1425"/>
              </a:spcAft>
            </a:pPr>
            <a:endParaRPr lang="en-US" altLang="en-US" dirty="0">
              <a:solidFill>
                <a:srgbClr val="000080"/>
              </a:solidFill>
            </a:endParaRPr>
          </a:p>
          <a:p>
            <a:pPr lvl="1"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400" dirty="0">
              <a:solidFill>
                <a:srgbClr val="000080"/>
              </a:solidFill>
              <a:latin typeface="Futura" charset="0"/>
            </a:endParaRPr>
          </a:p>
          <a:p>
            <a:pPr algn="ctr" eaLnBrk="1">
              <a:spcBef>
                <a:spcPts val="638"/>
              </a:spcBef>
              <a:spcAft>
                <a:spcPts val="1425"/>
              </a:spcAft>
            </a:pPr>
            <a:endParaRPr lang="en-US" altLang="en-US" sz="2400" dirty="0">
              <a:solidFill>
                <a:srgbClr val="000080"/>
              </a:solidFill>
              <a:latin typeface="Futura" charset="0"/>
            </a:endParaRPr>
          </a:p>
          <a:p>
            <a:pPr algn="ctr" eaLnBrk="1">
              <a:spcBef>
                <a:spcPts val="638"/>
              </a:spcBef>
              <a:spcAft>
                <a:spcPts val="1425"/>
              </a:spcAft>
            </a:pPr>
            <a:endParaRPr lang="en-US" altLang="en-US" sz="2400" dirty="0">
              <a:solidFill>
                <a:srgbClr val="000080"/>
              </a:solidFill>
              <a:latin typeface="Futura" charset="0"/>
            </a:endParaRPr>
          </a:p>
        </p:txBody>
      </p:sp>
      <p:sp>
        <p:nvSpPr>
          <p:cNvPr id="14342" name="Text Box 5"/>
          <p:cNvSpPr txBox="1">
            <a:spLocks noChangeArrowheads="1"/>
          </p:cNvSpPr>
          <p:nvPr/>
        </p:nvSpPr>
        <p:spPr bwMode="auto">
          <a:xfrm>
            <a:off x="3429000" y="3379788"/>
            <a:ext cx="42672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Rotavirus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Hepatitis B</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Measles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Mumps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Rubella</a:t>
            </a:r>
          </a:p>
          <a:p>
            <a:pPr lvl="1"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p:txBody>
      </p:sp>
      <p:sp>
        <p:nvSpPr>
          <p:cNvPr id="14343" name="Text Box 6"/>
          <p:cNvSpPr txBox="1">
            <a:spLocks noChangeArrowheads="1"/>
          </p:cNvSpPr>
          <p:nvPr/>
        </p:nvSpPr>
        <p:spPr bwMode="auto">
          <a:xfrm>
            <a:off x="5105400" y="3379788"/>
            <a:ext cx="51816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i="1">
                <a:solidFill>
                  <a:srgbClr val="000080"/>
                </a:solidFill>
                <a:latin typeface="Futura" charset="0"/>
              </a:rPr>
              <a:t>Haemophilus influenzae </a:t>
            </a:r>
            <a:r>
              <a:rPr lang="en-US" altLang="en-US">
                <a:solidFill>
                  <a:srgbClr val="000080"/>
                </a:solidFill>
                <a:latin typeface="Futura" charset="0"/>
              </a:rPr>
              <a:t>type B</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Meningococcal disease</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Pneumococcal disease</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Varicella</a:t>
            </a:r>
            <a:endParaRPr lang="en-US" altLang="en-US" sz="2000">
              <a:solidFill>
                <a:srgbClr val="000080"/>
              </a:solidFill>
              <a:latin typeface="Futura" charset="0"/>
            </a:endParaRPr>
          </a:p>
          <a:p>
            <a:pP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r>
              <a:rPr lang="en-US" altLang="en-US" sz="2400">
                <a:solidFill>
                  <a:srgbClr val="000080"/>
                </a:solidFill>
                <a:latin typeface="Futura" charset="0"/>
              </a:rPr>
              <a:t> </a:t>
            </a:r>
          </a:p>
        </p:txBody>
      </p:sp>
    </p:spTree>
    <p:extLst>
      <p:ext uri="{BB962C8B-B14F-4D97-AF65-F5344CB8AC3E}">
        <p14:creationId xmlns:p14="http://schemas.microsoft.com/office/powerpoint/2010/main" val="1326449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6" name="Picture 4" descr="https://www.cdc.gov/vaccines/parents/infographics/images/vpd-diphtheria.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1582" y="0"/>
            <a:ext cx="59305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15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s://www.cdc.gov/vaccines/parents/infographics/images/vpd-hep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7480" y="0"/>
            <a:ext cx="5930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98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www.cdc.gov/vaccines/parents/infographics/images/vpd-hepb.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5303" y="0"/>
            <a:ext cx="6353175" cy="7353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337427" y="220637"/>
            <a:ext cx="5654040" cy="294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27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cdc.gov/vaccines/parents/infographics/images/vpd-rotavirus.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08262" y="0"/>
            <a:ext cx="59301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7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www.cdc.gov/vaccines/parents/infographics/images/vpd-tetanu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8026" y="0"/>
            <a:ext cx="5970648" cy="690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9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351520" y="1277620"/>
            <a:ext cx="6384395" cy="437268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923" y="155275"/>
            <a:ext cx="4526472" cy="6533147"/>
          </a:xfrm>
          <a:prstGeom prst="rect">
            <a:avLst/>
          </a:prstGeom>
        </p:spPr>
      </p:pic>
    </p:spTree>
    <p:extLst>
      <p:ext uri="{BB962C8B-B14F-4D97-AF65-F5344CB8AC3E}">
        <p14:creationId xmlns:p14="http://schemas.microsoft.com/office/powerpoint/2010/main" val="2125978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www.cdc.gov/vaccines/parents/infographics/images/vpd-poli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930619" cy="6858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B87tRzrCcAAnIN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7739" y="86264"/>
            <a:ext cx="4957126" cy="3635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oli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8219" y="3651444"/>
            <a:ext cx="4276126" cy="32070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57154" y="3210096"/>
            <a:ext cx="4907711" cy="646331"/>
          </a:xfrm>
          <a:prstGeom prst="rect">
            <a:avLst/>
          </a:prstGeom>
          <a:solidFill>
            <a:schemeClr val="bg1"/>
          </a:solidFill>
        </p:spPr>
        <p:txBody>
          <a:bodyPr wrap="square">
            <a:spAutoFit/>
          </a:bodyPr>
          <a:lstStyle/>
          <a:p>
            <a:r>
              <a:rPr lang="en-US" dirty="0">
                <a:solidFill>
                  <a:srgbClr val="14171A"/>
                </a:solidFill>
                <a:latin typeface="Segoe UI" panose="020B0502040204020203" pitchFamily="34" charset="0"/>
              </a:rPr>
              <a:t>This is </a:t>
            </a:r>
            <a:r>
              <a:rPr lang="en-US" dirty="0" smtClean="0">
                <a:solidFill>
                  <a:srgbClr val="14171A"/>
                </a:solidFill>
                <a:latin typeface="Segoe UI" panose="020B0502040204020203" pitchFamily="34" charset="0"/>
              </a:rPr>
              <a:t>what polio </a:t>
            </a:r>
            <a:r>
              <a:rPr lang="en-US" dirty="0">
                <a:solidFill>
                  <a:srgbClr val="14171A"/>
                </a:solidFill>
                <a:latin typeface="Segoe UI" panose="020B0502040204020203" pitchFamily="34" charset="0"/>
              </a:rPr>
              <a:t>looks like. You've never seen it because we </a:t>
            </a:r>
            <a:r>
              <a:rPr lang="en-US" dirty="0">
                <a:solidFill>
                  <a:srgbClr val="1B95E0"/>
                </a:solidFill>
                <a:latin typeface="Segoe UI" panose="020B0502040204020203" pitchFamily="34" charset="0"/>
                <a:hlinkClick r:id="rId5"/>
              </a:rPr>
              <a:t>#vaccinate</a:t>
            </a:r>
            <a:r>
              <a:rPr lang="en-US" dirty="0">
                <a:solidFill>
                  <a:srgbClr val="14171A"/>
                </a:solidFill>
                <a:latin typeface="Segoe UI" panose="020B0502040204020203" pitchFamily="34" charset="0"/>
              </a:rPr>
              <a:t> against it.</a:t>
            </a:r>
            <a:endParaRPr lang="en-US" dirty="0"/>
          </a:p>
        </p:txBody>
      </p:sp>
    </p:spTree>
    <p:extLst>
      <p:ext uri="{BB962C8B-B14F-4D97-AF65-F5344CB8AC3E}">
        <p14:creationId xmlns:p14="http://schemas.microsoft.com/office/powerpoint/2010/main" val="1148091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26581"/>
            <a:ext cx="10515600" cy="1325563"/>
          </a:xfrm>
        </p:spPr>
        <p:txBody>
          <a:bodyPr/>
          <a:lstStyle/>
          <a:p>
            <a:pPr algn="ctr"/>
            <a:r>
              <a:rPr lang="en-US" dirty="0" smtClean="0"/>
              <a:t>How Do Vaccines Work?</a:t>
            </a:r>
            <a:endParaRPr lang="en-US" dirty="0"/>
          </a:p>
        </p:txBody>
      </p:sp>
      <p:pic>
        <p:nvPicPr>
          <p:cNvPr id="4" name="rb7TVW77ZCs"/>
          <p:cNvPicPr>
            <a:picLocks noGrp="1" noRot="1" noChangeAspect="1"/>
          </p:cNvPicPr>
          <p:nvPr>
            <p:ph idx="1"/>
            <a:videoFile r:link="rId1"/>
          </p:nvPr>
        </p:nvPicPr>
        <p:blipFill>
          <a:blip r:embed="rId3"/>
          <a:stretch>
            <a:fillRect/>
          </a:stretch>
        </p:blipFill>
        <p:spPr>
          <a:xfrm>
            <a:off x="682752" y="803820"/>
            <a:ext cx="10600426" cy="5962740"/>
          </a:xfrm>
          <a:prstGeom prst="rect">
            <a:avLst/>
          </a:prstGeom>
        </p:spPr>
      </p:pic>
    </p:spTree>
    <p:extLst>
      <p:ext uri="{BB962C8B-B14F-4D97-AF65-F5344CB8AC3E}">
        <p14:creationId xmlns:p14="http://schemas.microsoft.com/office/powerpoint/2010/main" val="2248256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 vaccines work?</a:t>
            </a:r>
          </a:p>
        </p:txBody>
      </p:sp>
      <p:sp>
        <p:nvSpPr>
          <p:cNvPr id="3" name="Content Placeholder 2"/>
          <p:cNvSpPr>
            <a:spLocks noGrp="1"/>
          </p:cNvSpPr>
          <p:nvPr>
            <p:ph idx="1"/>
          </p:nvPr>
        </p:nvSpPr>
        <p:spPr>
          <a:xfrm>
            <a:off x="838200" y="1825624"/>
            <a:ext cx="10515600" cy="4954737"/>
          </a:xfrm>
        </p:spPr>
        <p:txBody>
          <a:bodyPr/>
          <a:lstStyle/>
          <a:p>
            <a:pPr marL="0" indent="0">
              <a:buNone/>
            </a:pPr>
            <a:r>
              <a:rPr lang="en-US" dirty="0" smtClean="0"/>
              <a:t>Think </a:t>
            </a:r>
            <a:r>
              <a:rPr lang="en-US" dirty="0"/>
              <a:t>about it: As the 2014 Ebola outbreak raged in West Africa, no vaccine was available, so thousands of people became very sick and more than 9,000 died. </a:t>
            </a:r>
            <a:endParaRPr lang="en-US" dirty="0" smtClean="0"/>
          </a:p>
          <a:p>
            <a:pPr marL="0" indent="0">
              <a:buNone/>
            </a:pPr>
            <a:r>
              <a:rPr lang="en-US" dirty="0" smtClean="0"/>
              <a:t>In </a:t>
            </a:r>
            <a:r>
              <a:rPr lang="en-US" dirty="0"/>
              <a:t>the case of measles, in the decade before 1963 when a vaccine became available, nearly all children got measles by the time they were 15. Up to 4 million people in the United States were infected each year, 400-500 people died, 48,000 were hospitalized, and 4,000 suffered encephalitis, or swelling of the brain. </a:t>
            </a:r>
            <a:endParaRPr lang="en-US" dirty="0" smtClean="0"/>
          </a:p>
          <a:p>
            <a:pPr marL="0" indent="0">
              <a:buNone/>
            </a:pPr>
            <a:r>
              <a:rPr lang="en-US" dirty="0" smtClean="0"/>
              <a:t>Now</a:t>
            </a:r>
            <a:r>
              <a:rPr lang="en-US" dirty="0"/>
              <a:t>, two doses of measles vaccine are about 97 percent effective at preventing measles if someone is exposed to the virus. Vaccines work!</a:t>
            </a:r>
          </a:p>
        </p:txBody>
      </p:sp>
    </p:spTree>
    <p:extLst>
      <p:ext uri="{BB962C8B-B14F-4D97-AF65-F5344CB8AC3E}">
        <p14:creationId xmlns:p14="http://schemas.microsoft.com/office/powerpoint/2010/main" val="1104614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440" y="0"/>
            <a:ext cx="6961632" cy="1325563"/>
          </a:xfrm>
        </p:spPr>
        <p:txBody>
          <a:bodyPr/>
          <a:lstStyle/>
          <a:p>
            <a:r>
              <a:rPr lang="en-US" dirty="0" smtClean="0"/>
              <a:t>How We Conquered Smallpox</a:t>
            </a:r>
            <a:endParaRPr lang="en-US" dirty="0"/>
          </a:p>
        </p:txBody>
      </p:sp>
      <p:pic>
        <p:nvPicPr>
          <p:cNvPr id="4" name="yqUFy-t4MlQ"/>
          <p:cNvPicPr>
            <a:picLocks noGrp="1" noRot="1" noChangeAspect="1"/>
          </p:cNvPicPr>
          <p:nvPr>
            <p:ph idx="1"/>
            <a:videoFile r:link="rId1"/>
          </p:nvPr>
        </p:nvPicPr>
        <p:blipFill rotWithShape="1">
          <a:blip r:embed="rId3"/>
          <a:srcRect l="35185" t="45333" r="35017" b="24869"/>
          <a:stretch/>
        </p:blipFill>
        <p:spPr>
          <a:xfrm>
            <a:off x="1061222" y="1088407"/>
            <a:ext cx="10029473" cy="5641578"/>
          </a:xfrm>
          <a:prstGeom prst="rect">
            <a:avLst/>
          </a:prstGeom>
        </p:spPr>
      </p:pic>
    </p:spTree>
    <p:extLst>
      <p:ext uri="{BB962C8B-B14F-4D97-AF65-F5344CB8AC3E}">
        <p14:creationId xmlns:p14="http://schemas.microsoft.com/office/powerpoint/2010/main" val="3914050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vk.ovg.ox.ac.uk/vk/sites/default/files/u631/Measles_cases_1940-1995.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2712" y="462042"/>
            <a:ext cx="11452813" cy="565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89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s://vk.ovg.ox.ac.uk/vk/sites/default/files/u631/Measles_cases_to_2018.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0036" y="365125"/>
            <a:ext cx="10230612" cy="61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53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b03U6BYF9L0"/>
          <p:cNvPicPr>
            <a:picLocks noGrp="1" noRot="1" noChangeAspect="1"/>
          </p:cNvPicPr>
          <p:nvPr>
            <p:ph idx="1"/>
            <a:videoFile r:link="rId1"/>
          </p:nvPr>
        </p:nvPicPr>
        <p:blipFill>
          <a:blip r:embed="rId3"/>
          <a:stretch>
            <a:fillRect/>
          </a:stretch>
        </p:blipFill>
        <p:spPr>
          <a:xfrm>
            <a:off x="838200" y="885571"/>
            <a:ext cx="10284125" cy="5784820"/>
          </a:xfrm>
          <a:prstGeom prst="rect">
            <a:avLst/>
          </a:prstGeom>
        </p:spPr>
      </p:pic>
      <p:sp>
        <p:nvSpPr>
          <p:cNvPr id="5" name="Rectangle 4"/>
          <p:cNvSpPr/>
          <p:nvPr/>
        </p:nvSpPr>
        <p:spPr>
          <a:xfrm>
            <a:off x="2727385" y="239240"/>
            <a:ext cx="6096000" cy="646331"/>
          </a:xfrm>
          <a:prstGeom prst="rect">
            <a:avLst/>
          </a:prstGeom>
        </p:spPr>
        <p:txBody>
          <a:bodyPr>
            <a:spAutoFit/>
          </a:bodyPr>
          <a:lstStyle/>
          <a:p>
            <a:pPr algn="ctr"/>
            <a:r>
              <a:rPr lang="en-US" sz="3600" dirty="0" smtClean="0"/>
              <a:t>ASAP on </a:t>
            </a:r>
            <a:r>
              <a:rPr lang="en-US" sz="3600" dirty="0" err="1" smtClean="0"/>
              <a:t>Antivaxxers</a:t>
            </a:r>
            <a:endParaRPr lang="en-US" sz="3600" dirty="0"/>
          </a:p>
        </p:txBody>
      </p:sp>
    </p:spTree>
    <p:extLst>
      <p:ext uri="{BB962C8B-B14F-4D97-AF65-F5344CB8AC3E}">
        <p14:creationId xmlns:p14="http://schemas.microsoft.com/office/powerpoint/2010/main" val="1558608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857250" y="2067719"/>
            <a:ext cx="5143500" cy="3867150"/>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34607" y="1825625"/>
            <a:ext cx="3656786" cy="4351338"/>
          </a:xfrm>
        </p:spPr>
      </p:pic>
    </p:spTree>
    <p:extLst>
      <p:ext uri="{BB962C8B-B14F-4D97-AF65-F5344CB8AC3E}">
        <p14:creationId xmlns:p14="http://schemas.microsoft.com/office/powerpoint/2010/main" val="1667375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0" y="2472149"/>
            <a:ext cx="5181600" cy="3678936"/>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31545" y="1825625"/>
            <a:ext cx="4462910" cy="4351338"/>
          </a:xfrm>
        </p:spPr>
      </p:pic>
    </p:spTree>
    <p:extLst>
      <p:ext uri="{BB962C8B-B14F-4D97-AF65-F5344CB8AC3E}">
        <p14:creationId xmlns:p14="http://schemas.microsoft.com/office/powerpoint/2010/main" val="3410759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392682" y="1825625"/>
            <a:ext cx="4351338" cy="4351338"/>
          </a:xfrm>
        </p:spPr>
      </p:pic>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3029109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23" y="158140"/>
            <a:ext cx="10515600" cy="1325563"/>
          </a:xfrm>
        </p:spPr>
        <p:txBody>
          <a:bodyPr/>
          <a:lstStyle/>
          <a:p>
            <a:r>
              <a:rPr lang="en-US" dirty="0" smtClean="0"/>
              <a:t>Immune Response</a:t>
            </a:r>
            <a:endParaRPr lang="en-US" dirty="0"/>
          </a:p>
        </p:txBody>
      </p:sp>
      <p:pic>
        <p:nvPicPr>
          <p:cNvPr id="5" name="Picture 2" descr="How good is your memory? Debating the duration of COVID-19 immunity |  Vanderbilt Institute for Infection, Immunology and Inflammation"/>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938887" y="1483703"/>
            <a:ext cx="6174555" cy="41756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1"/>
          </p:nvPr>
        </p:nvSpPr>
        <p:spPr>
          <a:xfrm>
            <a:off x="317117" y="1329179"/>
            <a:ext cx="5810306" cy="5439266"/>
          </a:xfrm>
        </p:spPr>
        <p:txBody>
          <a:bodyPr>
            <a:normAutofit fontScale="92500" lnSpcReduction="20000"/>
          </a:bodyPr>
          <a:lstStyle/>
          <a:p>
            <a:r>
              <a:rPr lang="en-US" altLang="en-US" sz="3200" dirty="0" smtClean="0"/>
              <a:t>The reason you do not get infected with the same virus multiple times is due to your body’s adaptive immune response. Your main defense is your </a:t>
            </a:r>
            <a:r>
              <a:rPr lang="en-US" altLang="en-US" sz="3200" dirty="0" smtClean="0">
                <a:solidFill>
                  <a:srgbClr val="0070C0"/>
                </a:solidFill>
              </a:rPr>
              <a:t>antibodies</a:t>
            </a:r>
            <a:r>
              <a:rPr lang="en-US" altLang="en-US" sz="3200" dirty="0" smtClean="0"/>
              <a:t> which are like </a:t>
            </a:r>
            <a:r>
              <a:rPr lang="en-US" altLang="en-US" sz="3200" dirty="0" smtClean="0">
                <a:solidFill>
                  <a:srgbClr val="0070C0"/>
                </a:solidFill>
              </a:rPr>
              <a:t>heat-seeking missiles that directly target a specific</a:t>
            </a:r>
            <a:r>
              <a:rPr lang="en-US" altLang="en-US" sz="3200" dirty="0" smtClean="0"/>
              <a:t> virus. </a:t>
            </a:r>
          </a:p>
          <a:p>
            <a:r>
              <a:rPr lang="en-US" altLang="en-US" sz="3200" dirty="0" smtClean="0"/>
              <a:t>After learning the virus structure and how to make antibodies against it, your body creates </a:t>
            </a:r>
            <a:r>
              <a:rPr lang="en-US" altLang="en-US" sz="3200" dirty="0" smtClean="0">
                <a:solidFill>
                  <a:srgbClr val="0070C0"/>
                </a:solidFill>
              </a:rPr>
              <a:t>memory cells </a:t>
            </a:r>
            <a:r>
              <a:rPr lang="en-US" altLang="en-US" sz="3200" dirty="0" smtClean="0"/>
              <a:t>which allow your immune system to </a:t>
            </a:r>
            <a:r>
              <a:rPr lang="en-US" altLang="en-US" sz="3200" dirty="0" smtClean="0">
                <a:solidFill>
                  <a:srgbClr val="0070C0"/>
                </a:solidFill>
              </a:rPr>
              <a:t>remember </a:t>
            </a:r>
            <a:r>
              <a:rPr lang="en-US" altLang="en-US" sz="3200" dirty="0" smtClean="0"/>
              <a:t>specific infections and </a:t>
            </a:r>
            <a:r>
              <a:rPr lang="en-US" altLang="en-US" sz="3200" dirty="0" smtClean="0">
                <a:solidFill>
                  <a:srgbClr val="0070C0"/>
                </a:solidFill>
              </a:rPr>
              <a:t>quickly produce large numbers </a:t>
            </a:r>
            <a:r>
              <a:rPr lang="en-US" altLang="en-US" sz="3200" dirty="0" smtClean="0"/>
              <a:t>of antibodies against the infection. </a:t>
            </a:r>
            <a:endParaRPr lang="en-US" altLang="en-US" sz="1200" dirty="0"/>
          </a:p>
        </p:txBody>
      </p:sp>
    </p:spTree>
    <p:extLst>
      <p:ext uri="{BB962C8B-B14F-4D97-AF65-F5344CB8AC3E}">
        <p14:creationId xmlns:p14="http://schemas.microsoft.com/office/powerpoint/2010/main" val="21361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109728" y="1825624"/>
            <a:ext cx="6790693" cy="4575175"/>
          </a:xfrm>
        </p:spPr>
        <p:txBody>
          <a:bodyPr>
            <a:normAutofit lnSpcReduction="10000"/>
          </a:bodyPr>
          <a:lstStyle/>
          <a:p>
            <a:r>
              <a:rPr lang="en-US" altLang="en-US" sz="3200" dirty="0" smtClean="0"/>
              <a:t>A vaccine is a </a:t>
            </a:r>
            <a:r>
              <a:rPr lang="en-US" altLang="en-US" sz="3200" dirty="0" smtClean="0">
                <a:solidFill>
                  <a:srgbClr val="0070C0"/>
                </a:solidFill>
              </a:rPr>
              <a:t>preventative</a:t>
            </a:r>
            <a:r>
              <a:rPr lang="en-US" altLang="en-US" sz="3200" dirty="0" smtClean="0"/>
              <a:t> measure. They </a:t>
            </a:r>
            <a:r>
              <a:rPr lang="en-US" altLang="en-US" sz="3200" dirty="0"/>
              <a:t>work by triggering your body to start an immune </a:t>
            </a:r>
            <a:r>
              <a:rPr lang="en-US" altLang="en-US" sz="3200" dirty="0" smtClean="0"/>
              <a:t>response </a:t>
            </a:r>
            <a:r>
              <a:rPr lang="en-US" altLang="en-US" sz="3200" dirty="0"/>
              <a:t>against a disease before </a:t>
            </a:r>
            <a:r>
              <a:rPr lang="en-US" altLang="en-US" sz="3200" dirty="0" smtClean="0"/>
              <a:t>you ever </a:t>
            </a:r>
            <a:r>
              <a:rPr lang="en-US" altLang="en-US" sz="3200" dirty="0"/>
              <a:t>get the </a:t>
            </a:r>
            <a:r>
              <a:rPr lang="en-US" altLang="en-US" sz="3200" dirty="0" smtClean="0"/>
              <a:t>disease. The goal is to make </a:t>
            </a:r>
            <a:r>
              <a:rPr lang="en-US" altLang="en-US" sz="3200" dirty="0"/>
              <a:t>you </a:t>
            </a:r>
            <a:r>
              <a:rPr lang="en-US" altLang="en-US" sz="3200" dirty="0">
                <a:solidFill>
                  <a:srgbClr val="0070C0"/>
                </a:solidFill>
              </a:rPr>
              <a:t>immune</a:t>
            </a:r>
            <a:r>
              <a:rPr lang="en-US" altLang="en-US" sz="3200" dirty="0"/>
              <a:t> to the </a:t>
            </a:r>
            <a:r>
              <a:rPr lang="en-US" altLang="en-US" sz="3200" dirty="0" smtClean="0"/>
              <a:t>disease so you will never get it.  </a:t>
            </a:r>
          </a:p>
          <a:p>
            <a:r>
              <a:rPr lang="en-US" altLang="en-US" sz="3200" dirty="0" smtClean="0"/>
              <a:t>A </a:t>
            </a:r>
            <a:r>
              <a:rPr lang="en-US" altLang="en-US" sz="3200" dirty="0" smtClean="0">
                <a:solidFill>
                  <a:srgbClr val="0070C0"/>
                </a:solidFill>
              </a:rPr>
              <a:t>pathogen</a:t>
            </a:r>
            <a:r>
              <a:rPr lang="en-US" altLang="en-US" sz="3200" dirty="0" smtClean="0"/>
              <a:t> (a foreign invader such as a virus or bacteria) has </a:t>
            </a:r>
            <a:r>
              <a:rPr lang="en-US" altLang="en-US" sz="3200" dirty="0" smtClean="0">
                <a:solidFill>
                  <a:srgbClr val="0070C0"/>
                </a:solidFill>
              </a:rPr>
              <a:t>specific </a:t>
            </a:r>
            <a:r>
              <a:rPr lang="en-US" altLang="en-US" sz="3200" dirty="0">
                <a:solidFill>
                  <a:srgbClr val="0070C0"/>
                </a:solidFill>
              </a:rPr>
              <a:t>identifying markers</a:t>
            </a:r>
            <a:r>
              <a:rPr lang="en-US" altLang="en-US" sz="3200" dirty="0"/>
              <a:t> </a:t>
            </a:r>
            <a:r>
              <a:rPr lang="en-US" altLang="en-US" sz="3200" dirty="0" smtClean="0"/>
              <a:t>unique to it called </a:t>
            </a:r>
            <a:r>
              <a:rPr lang="en-US" altLang="en-US" sz="3200" dirty="0" smtClean="0">
                <a:solidFill>
                  <a:srgbClr val="0070C0"/>
                </a:solidFill>
              </a:rPr>
              <a:t>antigens</a:t>
            </a:r>
            <a:r>
              <a:rPr lang="en-US" altLang="en-US" sz="3200" dirty="0" smtClean="0"/>
              <a:t>.  </a:t>
            </a:r>
            <a:endParaRPr lang="en-US" altLang="en-US" sz="3200" dirty="0"/>
          </a:p>
          <a:p>
            <a:pPr marL="0" indent="0">
              <a:buNone/>
            </a:pPr>
            <a:endParaRPr lang="en-US" altLang="en-US" sz="1200" dirty="0"/>
          </a:p>
          <a:p>
            <a:endParaRPr lang="en-US" altLang="en-US" sz="1200" dirty="0"/>
          </a:p>
        </p:txBody>
      </p:sp>
      <p:sp>
        <p:nvSpPr>
          <p:cNvPr id="37892" name="Content Placeholder 3"/>
          <p:cNvSpPr>
            <a:spLocks noGrp="1"/>
          </p:cNvSpPr>
          <p:nvPr>
            <p:ph sz="half" idx="2"/>
          </p:nvPr>
        </p:nvSpPr>
        <p:spPr>
          <a:xfrm>
            <a:off x="7486141" y="1350884"/>
            <a:ext cx="5181600" cy="4351338"/>
          </a:xfrm>
        </p:spPr>
        <p:txBody>
          <a:bodyPr>
            <a:normAutofit lnSpcReduction="10000"/>
          </a:bodyPr>
          <a:lstStyle/>
          <a:p>
            <a:endParaRPr lang="en-US" altLang="en-US" dirty="0" smtClean="0"/>
          </a:p>
        </p:txBody>
      </p:sp>
      <p:pic>
        <p:nvPicPr>
          <p:cNvPr id="6146" name="Picture 2" descr="Image result for antigen pathog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40325" y="2329658"/>
            <a:ext cx="5544339" cy="34915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80046" y="2462674"/>
            <a:ext cx="1061395" cy="1063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43914" y="2479636"/>
            <a:ext cx="1061395" cy="1063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39321" y="4638343"/>
            <a:ext cx="1061395" cy="1063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sz="half" idx="1"/>
          </p:nvPr>
        </p:nvSpPr>
        <p:spPr>
          <a:xfrm>
            <a:off x="138008" y="540481"/>
            <a:ext cx="11560656" cy="5451099"/>
          </a:xfrm>
        </p:spPr>
        <p:txBody>
          <a:bodyPr>
            <a:normAutofit/>
          </a:bodyPr>
          <a:lstStyle/>
          <a:p>
            <a:pPr marL="342900" indent="-342900">
              <a:spcBef>
                <a:spcPts val="560"/>
              </a:spcBef>
              <a:buSzPts val="2800"/>
              <a:buFont typeface="Comic Sans MS"/>
              <a:buChar char="•"/>
            </a:pPr>
            <a:r>
              <a:rPr lang="en-US" altLang="en-US" sz="3200" dirty="0" smtClean="0"/>
              <a:t>Antigens </a:t>
            </a:r>
            <a:r>
              <a:rPr lang="en-US" altLang="en-US" sz="3200" dirty="0"/>
              <a:t>(</a:t>
            </a:r>
            <a:r>
              <a:rPr lang="en-US" altLang="en-US" sz="3200" dirty="0">
                <a:solidFill>
                  <a:srgbClr val="0070C0"/>
                </a:solidFill>
              </a:rPr>
              <a:t>antibody generators</a:t>
            </a:r>
            <a:r>
              <a:rPr lang="en-US" altLang="en-US" sz="3200" dirty="0"/>
              <a:t>) are specific </a:t>
            </a:r>
            <a:r>
              <a:rPr lang="en-US" altLang="en-US" sz="3200" dirty="0" smtClean="0"/>
              <a:t>to </a:t>
            </a:r>
            <a:r>
              <a:rPr lang="en-US" altLang="en-US" sz="3200" dirty="0"/>
              <a:t>each type of </a:t>
            </a:r>
            <a:r>
              <a:rPr lang="en-US" altLang="en-US" sz="3200" dirty="0" smtClean="0"/>
              <a:t>virus or bacteria.</a:t>
            </a:r>
          </a:p>
          <a:p>
            <a:pPr marL="342900" indent="-342900">
              <a:spcBef>
                <a:spcPts val="560"/>
              </a:spcBef>
              <a:buSzPts val="2800"/>
              <a:buFont typeface="Comic Sans MS"/>
              <a:buChar char="•"/>
            </a:pPr>
            <a:r>
              <a:rPr lang="en-US" altLang="en-US" sz="3200" dirty="0" smtClean="0"/>
              <a:t>Once </a:t>
            </a:r>
            <a:r>
              <a:rPr lang="en-US" altLang="en-US" sz="3200" dirty="0"/>
              <a:t>your body has encountered a </a:t>
            </a:r>
            <a:r>
              <a:rPr lang="en-US" altLang="en-US" sz="3200" dirty="0" smtClean="0"/>
              <a:t>specific pathogen with antigens on it, it will begin to produce </a:t>
            </a:r>
            <a:r>
              <a:rPr lang="en-US" altLang="en-US" sz="3200" dirty="0" smtClean="0">
                <a:solidFill>
                  <a:srgbClr val="0070C0"/>
                </a:solidFill>
              </a:rPr>
              <a:t>antibodies</a:t>
            </a:r>
            <a:r>
              <a:rPr lang="en-US" altLang="en-US" sz="3200" dirty="0" smtClean="0"/>
              <a:t> to fight the infection. </a:t>
            </a:r>
          </a:p>
          <a:p>
            <a:pPr marL="342900" indent="-342900">
              <a:spcBef>
                <a:spcPts val="560"/>
              </a:spcBef>
              <a:buSzPts val="2800"/>
              <a:buFont typeface="Comic Sans MS"/>
              <a:buChar char="•"/>
            </a:pPr>
            <a:r>
              <a:rPr lang="en-US" sz="3200" dirty="0" smtClean="0">
                <a:ea typeface="Comic Sans MS"/>
                <a:cs typeface="Comic Sans MS"/>
                <a:sym typeface="Comic Sans MS"/>
              </a:rPr>
              <a:t>The </a:t>
            </a:r>
            <a:r>
              <a:rPr lang="en-US" sz="3200" dirty="0">
                <a:ea typeface="Comic Sans MS"/>
                <a:cs typeface="Comic Sans MS"/>
                <a:sym typeface="Comic Sans MS"/>
              </a:rPr>
              <a:t>antibodies are highly specific and their shape allows them to attach like a </a:t>
            </a:r>
            <a:r>
              <a:rPr lang="en-US" sz="3200" dirty="0">
                <a:solidFill>
                  <a:srgbClr val="0070C0"/>
                </a:solidFill>
                <a:ea typeface="Comic Sans MS"/>
                <a:cs typeface="Comic Sans MS"/>
                <a:sym typeface="Comic Sans MS"/>
              </a:rPr>
              <a:t>lock and a </a:t>
            </a:r>
            <a:r>
              <a:rPr lang="en-US" sz="3200" dirty="0" smtClean="0">
                <a:solidFill>
                  <a:srgbClr val="0070C0"/>
                </a:solidFill>
                <a:ea typeface="Comic Sans MS"/>
                <a:cs typeface="Comic Sans MS"/>
                <a:sym typeface="Comic Sans MS"/>
              </a:rPr>
              <a:t>key </a:t>
            </a:r>
            <a:r>
              <a:rPr lang="en-US" sz="3200" dirty="0" smtClean="0">
                <a:ea typeface="Comic Sans MS"/>
                <a:cs typeface="Comic Sans MS"/>
                <a:sym typeface="Comic Sans MS"/>
              </a:rPr>
              <a:t>to </a:t>
            </a:r>
            <a:r>
              <a:rPr lang="en-US" sz="3200" dirty="0">
                <a:ea typeface="Comic Sans MS"/>
                <a:cs typeface="Comic Sans MS"/>
                <a:sym typeface="Comic Sans MS"/>
              </a:rPr>
              <a:t>specific foreign </a:t>
            </a:r>
            <a:r>
              <a:rPr lang="en-US" sz="3200" dirty="0" smtClean="0">
                <a:ea typeface="Comic Sans MS"/>
                <a:cs typeface="Comic Sans MS"/>
                <a:sym typeface="Comic Sans MS"/>
              </a:rPr>
              <a:t>antigens.</a:t>
            </a:r>
            <a:endParaRPr lang="en-US" altLang="en-US" sz="3200" dirty="0"/>
          </a:p>
          <a:p>
            <a:pPr marL="0" indent="0">
              <a:buNone/>
            </a:pPr>
            <a:endParaRPr lang="en-US" altLang="en-US" sz="1200" dirty="0"/>
          </a:p>
          <a:p>
            <a:endParaRPr lang="en-US" altLang="en-US" sz="1200" dirty="0"/>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0740" y="3783245"/>
            <a:ext cx="5972809" cy="2932595"/>
          </a:xfrm>
          <a:prstGeom prst="rect">
            <a:avLst/>
          </a:prstGeom>
        </p:spPr>
      </p:pic>
      <p:sp>
        <p:nvSpPr>
          <p:cNvPr id="6" name="Rectangle 5"/>
          <p:cNvSpPr/>
          <p:nvPr/>
        </p:nvSpPr>
        <p:spPr>
          <a:xfrm>
            <a:off x="1695543" y="5821898"/>
            <a:ext cx="1061085" cy="106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389087" y="5478055"/>
            <a:ext cx="1061085" cy="106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360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dirty="0">
                <a:solidFill>
                  <a:schemeClr val="dk2"/>
                </a:solidFill>
                <a:latin typeface="Arial"/>
                <a:ea typeface="Arial"/>
                <a:cs typeface="Arial"/>
                <a:sym typeface="Arial"/>
              </a:rPr>
              <a:t>Antibodies A</a:t>
            </a:r>
            <a:r>
              <a:rPr lang="en-US" dirty="0" smtClean="0">
                <a:solidFill>
                  <a:schemeClr val="dk2"/>
                </a:solidFill>
                <a:latin typeface="Arial"/>
                <a:ea typeface="Arial"/>
                <a:cs typeface="Arial"/>
                <a:sym typeface="Arial"/>
              </a:rPr>
              <a:t>ttaching </a:t>
            </a:r>
            <a:r>
              <a:rPr lang="en-US" dirty="0">
                <a:solidFill>
                  <a:schemeClr val="dk2"/>
                </a:solidFill>
                <a:latin typeface="Arial"/>
                <a:ea typeface="Arial"/>
                <a:cs typeface="Arial"/>
                <a:sym typeface="Arial"/>
              </a:rPr>
              <a:t>to </a:t>
            </a:r>
            <a:r>
              <a:rPr lang="en-US" dirty="0" smtClean="0">
                <a:solidFill>
                  <a:schemeClr val="dk2"/>
                </a:solidFill>
                <a:latin typeface="Arial"/>
                <a:ea typeface="Arial"/>
                <a:cs typeface="Arial"/>
                <a:sym typeface="Arial"/>
              </a:rPr>
              <a:t>Antigen</a:t>
            </a:r>
            <a:endParaRPr dirty="0"/>
          </a:p>
        </p:txBody>
      </p:sp>
      <p:pic>
        <p:nvPicPr>
          <p:cNvPr id="238" name="Google Shape;238;p37" descr="http://www.uic.edu/classes/bios/bios100/lecturesf04am/antibody0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74900" y="1295400"/>
            <a:ext cx="7105650" cy="5334000"/>
          </a:xfrm>
          <a:prstGeom prst="rect">
            <a:avLst/>
          </a:prstGeom>
          <a:noFill/>
          <a:ln>
            <a:noFill/>
          </a:ln>
        </p:spPr>
      </p:pic>
    </p:spTree>
    <p:extLst>
      <p:ext uri="{BB962C8B-B14F-4D97-AF65-F5344CB8AC3E}">
        <p14:creationId xmlns:p14="http://schemas.microsoft.com/office/powerpoint/2010/main" val="408131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7215"/>
            <a:ext cx="10515600" cy="1325563"/>
          </a:xfrm>
        </p:spPr>
        <p:txBody>
          <a:bodyPr/>
          <a:lstStyle/>
          <a:p>
            <a:pPr algn="ctr"/>
            <a:r>
              <a:rPr lang="en-US" dirty="0"/>
              <a:t>Myths &amp; Facts</a:t>
            </a:r>
            <a:br>
              <a:rPr lang="en-US" dirty="0"/>
            </a:br>
            <a:endParaRPr lang="en-US" dirty="0"/>
          </a:p>
        </p:txBody>
      </p:sp>
      <p:sp>
        <p:nvSpPr>
          <p:cNvPr id="4" name="Subtitle 2"/>
          <p:cNvSpPr>
            <a:spLocks noGrp="1"/>
          </p:cNvSpPr>
          <p:nvPr>
            <p:ph idx="1"/>
          </p:nvPr>
        </p:nvSpPr>
        <p:spPr/>
        <p:txBody>
          <a:bodyPr/>
          <a:lstStyle/>
          <a:p>
            <a:endParaRPr lang="en-US" dirty="0"/>
          </a:p>
        </p:txBody>
      </p:sp>
      <p:pic>
        <p:nvPicPr>
          <p:cNvPr id="4100" name="Picture 4" descr="Gambling: the Myths and the Fac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8118" y="2062764"/>
            <a:ext cx="5710387" cy="429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92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sz="half" idx="1"/>
          </p:nvPr>
        </p:nvSpPr>
        <p:spPr>
          <a:xfrm>
            <a:off x="398439" y="-133878"/>
            <a:ext cx="11469624" cy="3358676"/>
          </a:xfrm>
        </p:spPr>
        <p:txBody>
          <a:bodyPr>
            <a:noAutofit/>
          </a:bodyPr>
          <a:lstStyle/>
          <a:p>
            <a:endParaRPr lang="en-US" altLang="en-US" sz="2400" dirty="0"/>
          </a:p>
          <a:p>
            <a:r>
              <a:rPr lang="en-US" altLang="en-US" sz="2400" dirty="0" smtClean="0"/>
              <a:t>After the infection is over,  </a:t>
            </a:r>
            <a:r>
              <a:rPr lang="en-US" altLang="en-US" sz="2400" dirty="0">
                <a:solidFill>
                  <a:srgbClr val="0070C0"/>
                </a:solidFill>
              </a:rPr>
              <a:t>memory cells </a:t>
            </a:r>
            <a:r>
              <a:rPr lang="en-US" altLang="en-US" sz="2400" dirty="0"/>
              <a:t>are </a:t>
            </a:r>
            <a:r>
              <a:rPr lang="en-US" altLang="en-US" sz="2400" dirty="0" smtClean="0"/>
              <a:t>produced which remember the antigen structure. </a:t>
            </a:r>
          </a:p>
          <a:p>
            <a:r>
              <a:rPr lang="en-US" altLang="en-US" sz="2400" dirty="0" smtClean="0"/>
              <a:t>Your </a:t>
            </a:r>
            <a:r>
              <a:rPr lang="en-US" altLang="en-US" sz="2400" dirty="0"/>
              <a:t>body is now immune to getting this same disease again as it is able to recognize the </a:t>
            </a:r>
            <a:r>
              <a:rPr lang="en-US" altLang="en-US" sz="2400" dirty="0" smtClean="0"/>
              <a:t>virus or bacteria </a:t>
            </a:r>
            <a:r>
              <a:rPr lang="en-US" altLang="en-US" sz="2400" dirty="0"/>
              <a:t>(by its antigen) and is already prepared to fight with premade antibodies. </a:t>
            </a:r>
            <a:endParaRPr lang="en-US" altLang="en-US" sz="2400" dirty="0" smtClean="0"/>
          </a:p>
          <a:p>
            <a:r>
              <a:rPr lang="en-US" altLang="en-US" sz="2400" dirty="0" smtClean="0"/>
              <a:t>You are protected from future infection! This protection is called </a:t>
            </a:r>
            <a:r>
              <a:rPr lang="en-US" altLang="en-US" sz="2400" dirty="0" smtClean="0">
                <a:solidFill>
                  <a:srgbClr val="0070C0"/>
                </a:solidFill>
              </a:rPr>
              <a:t>immunity</a:t>
            </a:r>
            <a:r>
              <a:rPr lang="en-US" altLang="en-US" sz="2400" dirty="0" smtClean="0"/>
              <a:t>.</a:t>
            </a:r>
            <a:endParaRPr lang="en-US" altLang="en-US" sz="2400" dirty="0"/>
          </a:p>
          <a:p>
            <a:r>
              <a:rPr lang="en-US" altLang="en-US" sz="2400" dirty="0"/>
              <a:t>A </a:t>
            </a:r>
            <a:r>
              <a:rPr lang="en-US" altLang="en-US" sz="2400" dirty="0">
                <a:solidFill>
                  <a:srgbClr val="0070C0"/>
                </a:solidFill>
              </a:rPr>
              <a:t>vaccine</a:t>
            </a:r>
            <a:r>
              <a:rPr lang="en-US" altLang="en-US" sz="2400" dirty="0"/>
              <a:t> is a safe way to cause your body to produce </a:t>
            </a:r>
            <a:r>
              <a:rPr lang="en-US" altLang="en-US" sz="2400" dirty="0">
                <a:solidFill>
                  <a:srgbClr val="0070C0"/>
                </a:solidFill>
              </a:rPr>
              <a:t>antibodies</a:t>
            </a:r>
            <a:r>
              <a:rPr lang="en-US" altLang="en-US" sz="2400" dirty="0"/>
              <a:t> and </a:t>
            </a:r>
            <a:r>
              <a:rPr lang="en-US" altLang="en-US" sz="2400" dirty="0">
                <a:solidFill>
                  <a:srgbClr val="0070C0"/>
                </a:solidFill>
              </a:rPr>
              <a:t>memory cells </a:t>
            </a:r>
            <a:r>
              <a:rPr lang="en-US" altLang="en-US" sz="2400" dirty="0"/>
              <a:t>against a specific </a:t>
            </a:r>
            <a:r>
              <a:rPr lang="en-US" altLang="en-US" sz="2400" dirty="0" smtClean="0"/>
              <a:t>virus or bacteria </a:t>
            </a:r>
            <a:r>
              <a:rPr lang="en-US" altLang="en-US" sz="2400" dirty="0"/>
              <a:t>(by its antigen), protecting you if you ever encounter it</a:t>
            </a:r>
            <a:r>
              <a:rPr lang="en-US" altLang="en-US" sz="2400" dirty="0" smtClean="0"/>
              <a:t>.</a:t>
            </a:r>
          </a:p>
          <a:p>
            <a:r>
              <a:rPr lang="en-US" sz="2400" dirty="0"/>
              <a:t>A vaccine essentially teaches your immune system how to fight against specific infections. </a:t>
            </a:r>
            <a:r>
              <a:rPr lang="en-US" altLang="en-US" sz="2400" dirty="0" smtClean="0"/>
              <a:t>  </a:t>
            </a:r>
            <a:endParaRPr lang="en-US" altLang="en-US" sz="2400" dirty="0"/>
          </a:p>
        </p:txBody>
      </p:sp>
      <p:pic>
        <p:nvPicPr>
          <p:cNvPr id="37895" name="Picture 2" descr="RÃ©sultats de recherche d'images pour Â«Â vaccine antibodyÂ Â»"/>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577" y="4248018"/>
            <a:ext cx="7286619" cy="25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Ã©sultats de recherche d'images pour Â«Â vaccine antibody antigenÂ Â»"/>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25185" y="3801153"/>
            <a:ext cx="3821059" cy="305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7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half" idx="1"/>
          </p:nvPr>
        </p:nvSpPr>
        <p:spPr/>
        <p:txBody>
          <a:bodyPr/>
          <a:lstStyle/>
          <a:p>
            <a:endParaRPr lang="en-US" altLang="en-US" smtClean="0"/>
          </a:p>
        </p:txBody>
      </p:sp>
      <p:sp>
        <p:nvSpPr>
          <p:cNvPr id="38915" name="Content Placeholder 3"/>
          <p:cNvSpPr>
            <a:spLocks noGrp="1"/>
          </p:cNvSpPr>
          <p:nvPr>
            <p:ph sz="half" idx="2"/>
          </p:nvPr>
        </p:nvSpPr>
        <p:spPr/>
        <p:txBody>
          <a:bodyPr/>
          <a:lstStyle/>
          <a:p>
            <a:endParaRPr lang="en-US" altLang="en-US" smtClean="0"/>
          </a:p>
        </p:txBody>
      </p:sp>
      <p:pic>
        <p:nvPicPr>
          <p:cNvPr id="38916" name="Picture 2" descr="RÃ©sultats de recherche d'images pour Â«Â vaccine antibody antigenÂ Â»"/>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89193" y="141402"/>
            <a:ext cx="5461214" cy="678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09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a Vaccine Work?</a:t>
            </a:r>
            <a:endParaRPr lang="en-US" dirty="0"/>
          </a:p>
        </p:txBody>
      </p:sp>
      <p:pic>
        <p:nvPicPr>
          <p:cNvPr id="4" name="kwVfcc1S7IU"/>
          <p:cNvPicPr>
            <a:picLocks noGrp="1" noRot="1" noChangeAspect="1"/>
          </p:cNvPicPr>
          <p:nvPr>
            <p:ph idx="1"/>
            <a:videoFile r:link="rId1"/>
          </p:nvPr>
        </p:nvPicPr>
        <p:blipFill>
          <a:blip r:embed="rId3"/>
          <a:stretch>
            <a:fillRect/>
          </a:stretch>
        </p:blipFill>
        <p:spPr>
          <a:xfrm>
            <a:off x="1385977" y="1334937"/>
            <a:ext cx="9420046" cy="5298777"/>
          </a:xfrm>
          <a:prstGeom prst="rect">
            <a:avLst/>
          </a:prstGeom>
        </p:spPr>
      </p:pic>
    </p:spTree>
    <p:extLst>
      <p:ext uri="{BB962C8B-B14F-4D97-AF65-F5344CB8AC3E}">
        <p14:creationId xmlns:p14="http://schemas.microsoft.com/office/powerpoint/2010/main" val="3119690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r/ToiletPaperUSA - Hol' up"/>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95275" y="166747"/>
            <a:ext cx="5181600" cy="291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9520" y="3272682"/>
            <a:ext cx="7010400" cy="704850"/>
          </a:xfrm>
          <a:prstGeom prst="rect">
            <a:avLst/>
          </a:prstGeom>
        </p:spPr>
      </p:pic>
      <p:pic>
        <p:nvPicPr>
          <p:cNvPr id="6" name="Picture 5"/>
          <p:cNvPicPr>
            <a:picLocks noChangeAspect="1"/>
          </p:cNvPicPr>
          <p:nvPr/>
        </p:nvPicPr>
        <p:blipFill>
          <a:blip r:embed="rId4"/>
          <a:stretch>
            <a:fillRect/>
          </a:stretch>
        </p:blipFill>
        <p:spPr>
          <a:xfrm>
            <a:off x="99520" y="4032779"/>
            <a:ext cx="6372225" cy="657225"/>
          </a:xfrm>
          <a:prstGeom prst="rect">
            <a:avLst/>
          </a:prstGeom>
        </p:spPr>
      </p:pic>
      <p:pic>
        <p:nvPicPr>
          <p:cNvPr id="7" name="Picture 6"/>
          <p:cNvPicPr>
            <a:picLocks noChangeAspect="1"/>
          </p:cNvPicPr>
          <p:nvPr/>
        </p:nvPicPr>
        <p:blipFill>
          <a:blip r:embed="rId5"/>
          <a:stretch>
            <a:fillRect/>
          </a:stretch>
        </p:blipFill>
        <p:spPr>
          <a:xfrm>
            <a:off x="138406" y="5751199"/>
            <a:ext cx="6781800" cy="647700"/>
          </a:xfrm>
          <a:prstGeom prst="rect">
            <a:avLst/>
          </a:prstGeom>
        </p:spPr>
      </p:pic>
      <p:pic>
        <p:nvPicPr>
          <p:cNvPr id="8" name="Picture 7"/>
          <p:cNvPicPr>
            <a:picLocks noChangeAspect="1"/>
          </p:cNvPicPr>
          <p:nvPr/>
        </p:nvPicPr>
        <p:blipFill>
          <a:blip r:embed="rId6"/>
          <a:stretch>
            <a:fillRect/>
          </a:stretch>
        </p:blipFill>
        <p:spPr>
          <a:xfrm>
            <a:off x="99520" y="4882464"/>
            <a:ext cx="7077075" cy="676275"/>
          </a:xfrm>
          <a:prstGeom prst="rect">
            <a:avLst/>
          </a:prstGeom>
        </p:spPr>
      </p:pic>
      <p:pic>
        <p:nvPicPr>
          <p:cNvPr id="9" name="Picture 8"/>
          <p:cNvPicPr>
            <a:picLocks noChangeAspect="1"/>
          </p:cNvPicPr>
          <p:nvPr/>
        </p:nvPicPr>
        <p:blipFill>
          <a:blip r:embed="rId7"/>
          <a:stretch>
            <a:fillRect/>
          </a:stretch>
        </p:blipFill>
        <p:spPr>
          <a:xfrm>
            <a:off x="5700636" y="578602"/>
            <a:ext cx="6343650" cy="666750"/>
          </a:xfrm>
          <a:prstGeom prst="rect">
            <a:avLst/>
          </a:prstGeom>
        </p:spPr>
      </p:pic>
      <p:pic>
        <p:nvPicPr>
          <p:cNvPr id="10" name="Picture 9"/>
          <p:cNvPicPr>
            <a:picLocks noChangeAspect="1"/>
          </p:cNvPicPr>
          <p:nvPr/>
        </p:nvPicPr>
        <p:blipFill>
          <a:blip r:embed="rId8"/>
          <a:stretch>
            <a:fillRect/>
          </a:stretch>
        </p:blipFill>
        <p:spPr>
          <a:xfrm>
            <a:off x="6315075" y="1458828"/>
            <a:ext cx="5876925" cy="676275"/>
          </a:xfrm>
          <a:prstGeom prst="rect">
            <a:avLst/>
          </a:prstGeom>
        </p:spPr>
      </p:pic>
      <p:pic>
        <p:nvPicPr>
          <p:cNvPr id="11" name="Picture 10"/>
          <p:cNvPicPr>
            <a:picLocks noChangeAspect="1"/>
          </p:cNvPicPr>
          <p:nvPr/>
        </p:nvPicPr>
        <p:blipFill>
          <a:blip r:embed="rId9"/>
          <a:stretch>
            <a:fillRect/>
          </a:stretch>
        </p:blipFill>
        <p:spPr>
          <a:xfrm>
            <a:off x="6920206" y="2401126"/>
            <a:ext cx="4972050" cy="638175"/>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81490" y="3684330"/>
            <a:ext cx="5182583" cy="1215668"/>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535" y="5366759"/>
            <a:ext cx="4914751" cy="869947"/>
          </a:xfrm>
          <a:prstGeom prst="rect">
            <a:avLst/>
          </a:prstGeom>
        </p:spPr>
      </p:pic>
    </p:spTree>
    <p:extLst>
      <p:ext uri="{BB962C8B-B14F-4D97-AF65-F5344CB8AC3E}">
        <p14:creationId xmlns:p14="http://schemas.microsoft.com/office/powerpoint/2010/main" val="3904216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uVUf_pt7Sh0"/>
          <p:cNvPicPr>
            <a:picLocks noGrp="1" noRot="1" noChangeAspect="1"/>
          </p:cNvPicPr>
          <p:nvPr>
            <p:ph idx="1"/>
            <a:videoFile r:link="rId1"/>
          </p:nvPr>
        </p:nvPicPr>
        <p:blipFill>
          <a:blip r:embed="rId3"/>
          <a:stretch>
            <a:fillRect/>
          </a:stretch>
        </p:blipFill>
        <p:spPr>
          <a:xfrm>
            <a:off x="1133856" y="875538"/>
            <a:ext cx="8887968" cy="4999482"/>
          </a:xfrm>
          <a:prstGeom prst="rect">
            <a:avLst/>
          </a:prstGeom>
        </p:spPr>
      </p:pic>
    </p:spTree>
    <p:extLst>
      <p:ext uri="{BB962C8B-B14F-4D97-AF65-F5344CB8AC3E}">
        <p14:creationId xmlns:p14="http://schemas.microsoft.com/office/powerpoint/2010/main" val="1220934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896" y="1245890"/>
            <a:ext cx="10515600" cy="1325563"/>
          </a:xfrm>
        </p:spPr>
        <p:txBody>
          <a:bodyPr/>
          <a:lstStyle/>
          <a:p>
            <a:r>
              <a:rPr lang="en-US" dirty="0" smtClean="0">
                <a:hlinkClick r:id="rId2"/>
              </a:rPr>
              <a:t>Measles Herd Immunity Simulation</a:t>
            </a:r>
            <a:endParaRPr lang="en-US" dirty="0"/>
          </a:p>
        </p:txBody>
      </p:sp>
      <p:sp>
        <p:nvSpPr>
          <p:cNvPr id="3" name="Content Placeholder 2"/>
          <p:cNvSpPr>
            <a:spLocks noGrp="1"/>
          </p:cNvSpPr>
          <p:nvPr>
            <p:ph sz="half" idx="1"/>
          </p:nvPr>
        </p:nvSpPr>
        <p:spPr>
          <a:xfrm>
            <a:off x="1730400" y="2801641"/>
            <a:ext cx="7139279" cy="4351338"/>
          </a:xfrm>
        </p:spPr>
        <p:txBody>
          <a:bodyPr/>
          <a:lstStyle/>
          <a:p>
            <a:r>
              <a:rPr lang="en-US" dirty="0" smtClean="0">
                <a:hlinkClick r:id="rId3"/>
              </a:rPr>
              <a:t>Measles simulation</a:t>
            </a:r>
            <a:r>
              <a:rPr lang="en-US" dirty="0" smtClean="0"/>
              <a:t> – The Guardian</a:t>
            </a:r>
            <a:endParaRPr lang="en-US" dirty="0"/>
          </a:p>
        </p:txBody>
      </p:sp>
      <p:sp>
        <p:nvSpPr>
          <p:cNvPr id="6" name="Title 1"/>
          <p:cNvSpPr txBox="1">
            <a:spLocks/>
          </p:cNvSpPr>
          <p:nvPr/>
        </p:nvSpPr>
        <p:spPr>
          <a:xfrm>
            <a:off x="1309777" y="407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Spread the Word to Protect the Herd</a:t>
            </a:r>
            <a:br>
              <a:rPr lang="en-US" b="1" dirty="0" smtClean="0"/>
            </a:br>
            <a:endParaRPr lang="en-US" dirty="0"/>
          </a:p>
        </p:txBody>
      </p:sp>
    </p:spTree>
    <p:extLst>
      <p:ext uri="{BB962C8B-B14F-4D97-AF65-F5344CB8AC3E}">
        <p14:creationId xmlns:p14="http://schemas.microsoft.com/office/powerpoint/2010/main" val="15997966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5"/>
            <a:ext cx="10775623" cy="4867406"/>
          </a:xfrm>
        </p:spPr>
        <p:txBody>
          <a:bodyPr>
            <a:normAutofit lnSpcReduction="10000"/>
          </a:bodyPr>
          <a:lstStyle/>
          <a:p>
            <a:r>
              <a:rPr lang="en-US" dirty="0"/>
              <a:t>When lots of people in an area are vaccinated, fewer people get sick. Then fewer germs are around to spread from person to person.</a:t>
            </a:r>
          </a:p>
          <a:p>
            <a:r>
              <a:rPr lang="en-US" dirty="0"/>
              <a:t>This concept is called </a:t>
            </a:r>
            <a:r>
              <a:rPr lang="en-US" dirty="0">
                <a:solidFill>
                  <a:srgbClr val="0070C0"/>
                </a:solidFill>
              </a:rPr>
              <a:t>herd immunity</a:t>
            </a:r>
            <a:r>
              <a:rPr lang="en-US" dirty="0"/>
              <a:t>, or community immunity.</a:t>
            </a:r>
          </a:p>
          <a:p>
            <a:r>
              <a:rPr lang="en-US" dirty="0" smtClean="0"/>
              <a:t>When you vaccinate somebody</a:t>
            </a:r>
            <a:r>
              <a:rPr lang="en-US" dirty="0"/>
              <a:t>, you protect them from getting infected, but you </a:t>
            </a:r>
            <a:r>
              <a:rPr lang="en-US" dirty="0" smtClean="0"/>
              <a:t>can also help </a:t>
            </a:r>
            <a:r>
              <a:rPr lang="en-US" dirty="0" smtClean="0">
                <a:solidFill>
                  <a:srgbClr val="0070C0"/>
                </a:solidFill>
              </a:rPr>
              <a:t>prevent </a:t>
            </a:r>
            <a:r>
              <a:rPr lang="en-US" dirty="0">
                <a:solidFill>
                  <a:srgbClr val="0070C0"/>
                </a:solidFill>
              </a:rPr>
              <a:t>them from transmitting the disease </a:t>
            </a:r>
            <a:r>
              <a:rPr lang="en-US" dirty="0"/>
              <a:t>to other </a:t>
            </a:r>
            <a:r>
              <a:rPr lang="en-US" dirty="0" smtClean="0"/>
              <a:t>people. </a:t>
            </a:r>
          </a:p>
          <a:p>
            <a:r>
              <a:rPr lang="en-US" dirty="0" smtClean="0"/>
              <a:t>Herd</a:t>
            </a:r>
            <a:r>
              <a:rPr lang="en-US" dirty="0"/>
              <a:t> immunity </a:t>
            </a:r>
            <a:r>
              <a:rPr lang="en-US" dirty="0">
                <a:solidFill>
                  <a:srgbClr val="0070C0"/>
                </a:solidFill>
              </a:rPr>
              <a:t>protects people who can't get vaccinated </a:t>
            </a:r>
            <a:r>
              <a:rPr lang="en-US" dirty="0"/>
              <a:t>because their immune system is weak and vaccines might make them sick. This includes babies, people with vaccine allergies, and anyone with an immune-suppressing disease like HIV or cancer.</a:t>
            </a:r>
          </a:p>
          <a:p>
            <a:r>
              <a:rPr lang="en-US" dirty="0" smtClean="0"/>
              <a:t>Often </a:t>
            </a:r>
            <a:r>
              <a:rPr lang="en-US" dirty="0"/>
              <a:t>the people we need to protect with herd immunity are </a:t>
            </a:r>
            <a:r>
              <a:rPr lang="en-US" dirty="0">
                <a:solidFill>
                  <a:srgbClr val="0070C0"/>
                </a:solidFill>
              </a:rPr>
              <a:t>most vulnerable </a:t>
            </a:r>
            <a:r>
              <a:rPr lang="en-US" dirty="0"/>
              <a:t>to serious </a:t>
            </a:r>
            <a:r>
              <a:rPr lang="en-US" dirty="0" smtClean="0"/>
              <a:t>disease.</a:t>
            </a:r>
            <a:endParaRPr lang="en-US" dirty="0"/>
          </a:p>
          <a:p>
            <a:endParaRPr lang="en-US" dirty="0"/>
          </a:p>
        </p:txBody>
      </p:sp>
      <p:sp>
        <p:nvSpPr>
          <p:cNvPr id="5" name="Title 1"/>
          <p:cNvSpPr txBox="1">
            <a:spLocks/>
          </p:cNvSpPr>
          <p:nvPr/>
        </p:nvSpPr>
        <p:spPr>
          <a:xfrm>
            <a:off x="1309777" y="407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Spread the Word to Protect the Herd</a:t>
            </a:r>
            <a:br>
              <a:rPr lang="en-US" b="1" dirty="0" smtClean="0"/>
            </a:br>
            <a:endParaRPr lang="en-US" dirty="0"/>
          </a:p>
        </p:txBody>
      </p:sp>
    </p:spTree>
    <p:extLst>
      <p:ext uri="{BB962C8B-B14F-4D97-AF65-F5344CB8AC3E}">
        <p14:creationId xmlns:p14="http://schemas.microsoft.com/office/powerpoint/2010/main" val="363003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4" name="Picture 6" descr="RÃ©sultats de recherche d'images pour Â«Â herd immunityÂ Â»"/>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1" y="66615"/>
            <a:ext cx="8945563" cy="67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508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RÃ©sultats de recherche d'images pour Â«Â herd immunityÂ Â»"/>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6554" y="0"/>
            <a:ext cx="90439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01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RÃ©sultats de recherche d'images pour Â«Â herd immunityÂ Â»"/>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2370262" y="0"/>
            <a:ext cx="7689042" cy="6895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959000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977" y="1042209"/>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1151626" y="833588"/>
            <a:ext cx="10629181" cy="796804"/>
          </a:xfrm>
        </p:spPr>
        <p:txBody>
          <a:bodyPr/>
          <a:lstStyle/>
          <a:p>
            <a:pPr marL="0" indent="0">
              <a:buNone/>
            </a:pPr>
            <a:r>
              <a:rPr lang="en-US" b="1" dirty="0"/>
              <a:t>Most diseases </a:t>
            </a:r>
            <a:r>
              <a:rPr lang="en-US" b="1" dirty="0" smtClean="0"/>
              <a:t>that we are vaccinated against are not </a:t>
            </a:r>
            <a:r>
              <a:rPr lang="en-US" b="1" dirty="0"/>
              <a:t>serious.</a:t>
            </a:r>
          </a:p>
          <a:p>
            <a:endParaRPr lang="en-US" dirty="0"/>
          </a:p>
        </p:txBody>
      </p:sp>
      <p:sp>
        <p:nvSpPr>
          <p:cNvPr id="4" name="Content Placeholder 2"/>
          <p:cNvSpPr txBox="1">
            <a:spLocks/>
          </p:cNvSpPr>
          <p:nvPr/>
        </p:nvSpPr>
        <p:spPr>
          <a:xfrm>
            <a:off x="781409" y="2253081"/>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FACTS</a:t>
            </a:r>
            <a:r>
              <a:rPr lang="en-US" dirty="0" smtClean="0"/>
              <a:t>: </a:t>
            </a:r>
            <a:r>
              <a:rPr lang="en-US" dirty="0"/>
              <a:t>All of the diseases that children are vaccinated against are serious. They can all cause serious illness, complications and death, even with the best medical care. Many of these diseases also have no cure.</a:t>
            </a:r>
          </a:p>
          <a:p>
            <a:r>
              <a:rPr lang="en-US" u="sng" dirty="0">
                <a:hlinkClick r:id="rId2"/>
              </a:rPr>
              <a:t>Measles</a:t>
            </a:r>
            <a:r>
              <a:rPr lang="en-US" dirty="0"/>
              <a:t> outbreaks still happen. Complications occur in about 10% of cases. For every 1,000 cases of measles, 1 or 2 of those people will die.</a:t>
            </a:r>
          </a:p>
          <a:p>
            <a:r>
              <a:rPr lang="en-US" u="sng" dirty="0">
                <a:hlinkClick r:id="rId3"/>
              </a:rPr>
              <a:t>Pertussis (“whooping cough”)</a:t>
            </a:r>
            <a:r>
              <a:rPr lang="en-US" dirty="0"/>
              <a:t> kills between 1 and 4 babies in Canada every year. About 1 in 400 babies who survive pertussis has permanent brain damage.</a:t>
            </a:r>
          </a:p>
          <a:p>
            <a:r>
              <a:rPr lang="en-US" u="sng" dirty="0">
                <a:hlinkClick r:id="rId4"/>
              </a:rPr>
              <a:t>Tetanus</a:t>
            </a:r>
            <a:r>
              <a:rPr lang="en-US" dirty="0"/>
              <a:t> kills 10% or more of its victims. </a:t>
            </a:r>
          </a:p>
          <a:p>
            <a:pPr marL="0" indent="0">
              <a:buNone/>
            </a:pPr>
            <a:endParaRPr lang="en-US" dirty="0"/>
          </a:p>
        </p:txBody>
      </p:sp>
    </p:spTree>
    <p:extLst>
      <p:ext uri="{BB962C8B-B14F-4D97-AF65-F5344CB8AC3E}">
        <p14:creationId xmlns:p14="http://schemas.microsoft.com/office/powerpoint/2010/main" val="39468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7123176" y="2255393"/>
            <a:ext cx="5181600" cy="4351338"/>
          </a:xfrm>
        </p:spPr>
        <p:txBody>
          <a:bodyPr/>
          <a:lstStyle/>
          <a:p>
            <a:endParaRPr lang="en-US"/>
          </a:p>
        </p:txBody>
      </p:sp>
      <p:sp>
        <p:nvSpPr>
          <p:cNvPr id="5" name="Content Placeholder 4"/>
          <p:cNvSpPr>
            <a:spLocks noGrp="1"/>
          </p:cNvSpPr>
          <p:nvPr>
            <p:ph sz="half" idx="1"/>
          </p:nvPr>
        </p:nvSpPr>
        <p:spPr/>
        <p:txBody>
          <a:bodyPr/>
          <a:lstStyle/>
          <a:p>
            <a:endParaRPr lang="en-US"/>
          </a:p>
        </p:txBody>
      </p:sp>
      <p:pic>
        <p:nvPicPr>
          <p:cNvPr id="7174" name="Picture 6"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8045" y="44768"/>
            <a:ext cx="6023074" cy="664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530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ei.marketwatch.com/Multimedia/2019/01/31/Photos/NS/MW-HD048_downlo_20190131111002_NS.png?uuid=aa45d756-2572-11e9-9fc3-ac162d7bc1f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268165" y="1986426"/>
            <a:ext cx="5582016" cy="30573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i.marketwatch.com/Multimedia/2019/01/31/Photos/NS/MW-HD051_antiva_20190131111903_NS.jpg?uuid=ec970f3e-2573-11e9-987e-ac162d7bc1f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850181" y="1986426"/>
            <a:ext cx="6169110" cy="12053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850181" y="3744307"/>
            <a:ext cx="5915025" cy="1009650"/>
          </a:xfrm>
          <a:prstGeom prst="rect">
            <a:avLst/>
          </a:prstGeom>
        </p:spPr>
      </p:pic>
    </p:spTree>
    <p:extLst>
      <p:ext uri="{BB962C8B-B14F-4D97-AF65-F5344CB8AC3E}">
        <p14:creationId xmlns:p14="http://schemas.microsoft.com/office/powerpoint/2010/main" val="3662406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descr="https://i.redd.it/7fnq0q53k292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1130" y="365125"/>
            <a:ext cx="714375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564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406776"/>
            <a:ext cx="23622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4" name="Text Box 3"/>
          <p:cNvSpPr txBox="1">
            <a:spLocks noChangeArrowheads="1"/>
          </p:cNvSpPr>
          <p:nvPr/>
        </p:nvSpPr>
        <p:spPr bwMode="auto">
          <a:xfrm>
            <a:off x="1981200" y="1295400"/>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Who can answer my questions about immunization?</a:t>
            </a:r>
            <a:r>
              <a:rPr lang="en-US" altLang="en-US" sz="2400">
                <a:solidFill>
                  <a:srgbClr val="000080"/>
                </a:solidFill>
                <a:latin typeface="Futura" charset="0"/>
              </a:rPr>
              <a:t>	</a:t>
            </a:r>
          </a:p>
        </p:txBody>
      </p:sp>
      <p:sp>
        <p:nvSpPr>
          <p:cNvPr id="35845" name="Text Box 4"/>
          <p:cNvSpPr txBox="1">
            <a:spLocks noChangeArrowheads="1"/>
          </p:cNvSpPr>
          <p:nvPr/>
        </p:nvSpPr>
        <p:spPr bwMode="auto">
          <a:xfrm>
            <a:off x="1981200" y="2652714"/>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dirty="0">
                <a:solidFill>
                  <a:srgbClr val="000080"/>
                </a:solidFill>
                <a:latin typeface="Futura" charset="0"/>
              </a:rPr>
              <a:t>Your doctor, public health nurse or primary health care provider is your best source for questions about immunization. </a:t>
            </a: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r>
              <a:rPr lang="en-US" altLang="en-US" sz="2000" dirty="0">
                <a:solidFill>
                  <a:srgbClr val="000080"/>
                </a:solidFill>
                <a:latin typeface="Futura" charset="0"/>
              </a:rPr>
              <a:t>	</a:t>
            </a:r>
          </a:p>
          <a:p>
            <a:pPr eaLnBrk="1">
              <a:spcBef>
                <a:spcPts val="638"/>
              </a:spcBef>
              <a:spcAft>
                <a:spcPts val="1425"/>
              </a:spcAft>
            </a:pPr>
            <a:r>
              <a:rPr lang="en-US" altLang="en-US" sz="2400" dirty="0">
                <a:solidFill>
                  <a:srgbClr val="000000"/>
                </a:solidFill>
                <a:latin typeface="Calibri" panose="020F0502020204030204" pitchFamily="34" charset="0"/>
              </a:rPr>
              <a:t> </a:t>
            </a:r>
          </a:p>
        </p:txBody>
      </p:sp>
      <p:pic>
        <p:nvPicPr>
          <p:cNvPr id="6" name="Picture 8" descr="https://pbs.twimg.com/media/Dx85iAWXcAY8U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0278" y="3406776"/>
            <a:ext cx="3390182" cy="339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48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4679950"/>
            <a:ext cx="35052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6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8" name="Text Box 3"/>
          <p:cNvSpPr txBox="1">
            <a:spLocks noChangeArrowheads="1"/>
          </p:cNvSpPr>
          <p:nvPr/>
        </p:nvSpPr>
        <p:spPr bwMode="auto">
          <a:xfrm>
            <a:off x="1981200" y="1366839"/>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A word about online information </a:t>
            </a:r>
            <a:r>
              <a:rPr lang="en-US" altLang="en-US" sz="2400">
                <a:solidFill>
                  <a:srgbClr val="000080"/>
                </a:solidFill>
                <a:latin typeface="Futura" charset="0"/>
              </a:rPr>
              <a:t>	</a:t>
            </a:r>
          </a:p>
        </p:txBody>
      </p:sp>
      <p:sp>
        <p:nvSpPr>
          <p:cNvPr id="35845" name="Text Box 4"/>
          <p:cNvSpPr txBox="1">
            <a:spLocks noChangeArrowheads="1"/>
          </p:cNvSpPr>
          <p:nvPr/>
        </p:nvSpPr>
        <p:spPr bwMode="auto">
          <a:xfrm>
            <a:off x="1249362" y="2147889"/>
            <a:ext cx="8961438" cy="3584575"/>
          </a:xfrm>
          <a:prstGeom prst="rect">
            <a:avLst/>
          </a:prstGeom>
          <a:noFill/>
          <a:ln w="9525">
            <a:noFill/>
            <a:round/>
            <a:headEnd/>
            <a:tailEnd/>
          </a:ln>
        </p:spPr>
        <p:txBody>
          <a:bodyPr lIns="90000" tIns="45000" rIns="90000" bIns="45000"/>
          <a:lstStyle/>
          <a:p>
            <a:pPr marL="719138" indent="-71755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000" dirty="0">
                <a:solidFill>
                  <a:srgbClr val="000080"/>
                </a:solidFill>
                <a:latin typeface="Futura" charset="0"/>
              </a:rPr>
              <a:t>	When you look online for information about vaccines, it’s important to be aware that not all sources are accurate. For the same reason we get legal advice from lawyers and take our cars to mechanics, it’s important to get your immunization information from reliable sources. If you are concerned about what you read, speak to your health care provider. </a:t>
            </a: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000" dirty="0">
                <a:solidFill>
                  <a:srgbClr val="000080"/>
                </a:solidFill>
                <a:latin typeface="Futura" charset="0"/>
              </a:rPr>
              <a:t>	</a:t>
            </a: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400" dirty="0">
                <a:solidFill>
                  <a:srgbClr val="000000"/>
                </a:solidFill>
                <a:latin typeface="Calibri" pitchFamily="32" charset="0"/>
              </a:rPr>
              <a:t> </a:t>
            </a:r>
          </a:p>
        </p:txBody>
      </p:sp>
    </p:spTree>
    <p:extLst>
      <p:ext uri="{BB962C8B-B14F-4D97-AF65-F5344CB8AC3E}">
        <p14:creationId xmlns:p14="http://schemas.microsoft.com/office/powerpoint/2010/main" val="686830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1" name="Text Box 2"/>
          <p:cNvSpPr txBox="1">
            <a:spLocks noChangeArrowheads="1"/>
          </p:cNvSpPr>
          <p:nvPr/>
        </p:nvSpPr>
        <p:spPr bwMode="auto">
          <a:xfrm>
            <a:off x="1981200" y="1281114"/>
            <a:ext cx="8001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600">
                <a:solidFill>
                  <a:srgbClr val="CCCC00"/>
                </a:solidFill>
                <a:latin typeface="Futura" charset="0"/>
              </a:rPr>
              <a:t>What are some reliable websites?</a:t>
            </a:r>
          </a:p>
        </p:txBody>
      </p:sp>
      <p:sp>
        <p:nvSpPr>
          <p:cNvPr id="37892" name="Text Box 3"/>
          <p:cNvSpPr txBox="1">
            <a:spLocks noChangeArrowheads="1"/>
          </p:cNvSpPr>
          <p:nvPr/>
        </p:nvSpPr>
        <p:spPr bwMode="auto">
          <a:xfrm>
            <a:off x="2052638" y="2130426"/>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a:solidFill>
                  <a:srgbClr val="000080"/>
                </a:solidFill>
                <a:latin typeface="Futura" charset="0"/>
              </a:rPr>
              <a:t>Here is a list of reliable websites:  </a:t>
            </a:r>
          </a:p>
          <a:p>
            <a:pPr eaLnBrk="1">
              <a:spcBef>
                <a:spcPts val="638"/>
              </a:spcBef>
              <a:spcAft>
                <a:spcPts val="1425"/>
              </a:spcAft>
            </a:pPr>
            <a:r>
              <a:rPr lang="en-US" altLang="en-US" sz="2000">
                <a:solidFill>
                  <a:srgbClr val="000080"/>
                </a:solidFill>
                <a:latin typeface="Futura" charset="0"/>
              </a:rPr>
              <a:t>	</a:t>
            </a: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r>
              <a:rPr lang="en-US" altLang="en-US" sz="2000">
                <a:solidFill>
                  <a:srgbClr val="000080"/>
                </a:solidFill>
                <a:latin typeface="Futura" charset="0"/>
              </a:rPr>
              <a:t>	. </a:t>
            </a:r>
          </a:p>
          <a:p>
            <a:pPr eaLnBrk="1">
              <a:spcBef>
                <a:spcPts val="638"/>
              </a:spcBef>
              <a:spcAft>
                <a:spcPts val="1425"/>
              </a:spcAft>
            </a:pPr>
            <a:r>
              <a:rPr lang="en-US" altLang="en-US" sz="2400">
                <a:solidFill>
                  <a:srgbClr val="000000"/>
                </a:solidFill>
                <a:latin typeface="Calibri" panose="020F0502020204030204" pitchFamily="34" charset="0"/>
              </a:rPr>
              <a:t> </a:t>
            </a:r>
          </a:p>
        </p:txBody>
      </p:sp>
      <p:sp>
        <p:nvSpPr>
          <p:cNvPr id="37893" name="Rectangle 4"/>
          <p:cNvSpPr>
            <a:spLocks noChangeArrowheads="1"/>
          </p:cNvSpPr>
          <p:nvPr/>
        </p:nvSpPr>
        <p:spPr bwMode="auto">
          <a:xfrm>
            <a:off x="3106738" y="2832101"/>
            <a:ext cx="7620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1pPr>
            <a:lvl2pPr marL="739775" indent="-282575"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2pPr>
            <a:lvl3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3pPr>
            <a:lvl4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4pPr>
            <a:lvl5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9pPr>
          </a:lstStyle>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ImmunizeBC.ca:</a:t>
            </a:r>
            <a:r>
              <a:rPr lang="en-US" altLang="en-US" sz="2000">
                <a:solidFill>
                  <a:srgbClr val="CCCC00"/>
                </a:solidFill>
                <a:latin typeface="Futura" charset="0"/>
              </a:rPr>
              <a:t> </a:t>
            </a:r>
            <a:r>
              <a:rPr lang="en-US" altLang="en-US" sz="2000">
                <a:solidFill>
                  <a:srgbClr val="CCCCFF"/>
                </a:solidFill>
                <a:latin typeface="Futura" charset="0"/>
                <a:hlinkClick r:id="rId4"/>
              </a:rPr>
              <a:t>www.immunizebc.ca</a:t>
            </a:r>
            <a:r>
              <a:rPr lang="en-US" altLang="en-US" sz="2000">
                <a:solidFill>
                  <a:srgbClr val="CCCC00"/>
                </a:solidFill>
                <a:latin typeface="Futura" charset="0"/>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Canadian Pediatric Society: </a:t>
            </a:r>
            <a:r>
              <a:rPr lang="en-US" altLang="en-US" sz="2000">
                <a:solidFill>
                  <a:srgbClr val="CCCCFF"/>
                </a:solidFill>
                <a:hlinkClick r:id="rId5"/>
              </a:rPr>
              <a:t>http://www.caringforkids.cps.ca/</a:t>
            </a:r>
            <a:r>
              <a:rPr lang="en-US" altLang="en-US" sz="2000">
                <a:solidFill>
                  <a:srgbClr val="000080"/>
                </a:solidFill>
              </a:rPr>
              <a:t> </a:t>
            </a:r>
            <a:r>
              <a:rPr lang="en-US" altLang="en-US" sz="2000">
                <a:solidFill>
                  <a:srgbClr val="000000"/>
                </a:solidFill>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Immunize Canada: </a:t>
            </a:r>
            <a:r>
              <a:rPr lang="en-US" altLang="en-US" sz="2000">
                <a:solidFill>
                  <a:srgbClr val="CCCCFF"/>
                </a:solidFill>
                <a:latin typeface="Futura" charset="0"/>
                <a:hlinkClick r:id="rId6"/>
              </a:rPr>
              <a:t>www.immunize.cpha.ca</a:t>
            </a:r>
            <a:r>
              <a:rPr lang="en-US" altLang="en-US" sz="2000">
                <a:solidFill>
                  <a:srgbClr val="000080"/>
                </a:solidFill>
                <a:latin typeface="Futura" charset="0"/>
              </a:rPr>
              <a:t>    </a:t>
            </a:r>
            <a:r>
              <a:rPr lang="en-US" altLang="en-US" sz="2000">
                <a:solidFill>
                  <a:srgbClr val="CCCC00"/>
                </a:solidFill>
                <a:latin typeface="Futura" charset="0"/>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Public Health Agency of Canada: </a:t>
            </a:r>
            <a:r>
              <a:rPr lang="en-US" altLang="en-US" sz="2000">
                <a:solidFill>
                  <a:srgbClr val="CCCCFF"/>
                </a:solidFill>
                <a:hlinkClick r:id="rId7"/>
              </a:rPr>
              <a:t>http://www.phac-aspc.gc.ca/im</a:t>
            </a:r>
            <a:r>
              <a:rPr lang="en-US" altLang="en-US">
                <a:solidFill>
                  <a:srgbClr val="CCCCFF"/>
                </a:solidFill>
                <a:hlinkClick r:id="rId7"/>
              </a:rPr>
              <a:t>/</a:t>
            </a:r>
          </a:p>
          <a:p>
            <a:pPr eaLnBrk="1">
              <a:spcAft>
                <a:spcPts val="1425"/>
              </a:spcAft>
            </a:pPr>
            <a:endParaRPr lang="en-US" altLang="en-US">
              <a:solidFill>
                <a:srgbClr val="CCCC00"/>
              </a:solidFill>
              <a:latin typeface="Futura" charset="0"/>
            </a:endParaRPr>
          </a:p>
          <a:p>
            <a:pPr algn="ctr" eaLnBrk="1">
              <a:spcAft>
                <a:spcPts val="1425"/>
              </a:spcAft>
            </a:pPr>
            <a:endParaRPr lang="en-US" altLang="en-US" sz="2000">
              <a:solidFill>
                <a:srgbClr val="CCCC00"/>
              </a:solidFill>
              <a:latin typeface="Futura" charset="0"/>
            </a:endParaRPr>
          </a:p>
          <a:p>
            <a:pPr algn="ctr" eaLnBrk="1">
              <a:spcAft>
                <a:spcPts val="1425"/>
              </a:spcAft>
            </a:pPr>
            <a:endParaRPr lang="en-US" altLang="en-US" sz="2000">
              <a:solidFill>
                <a:srgbClr val="CCCC00"/>
              </a:solidFill>
              <a:latin typeface="Futura" charset="0"/>
            </a:endParaRPr>
          </a:p>
        </p:txBody>
      </p:sp>
    </p:spTree>
    <p:extLst>
      <p:ext uri="{BB962C8B-B14F-4D97-AF65-F5344CB8AC3E}">
        <p14:creationId xmlns:p14="http://schemas.microsoft.com/office/powerpoint/2010/main" val="4290103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 </a:t>
            </a:r>
            <a:r>
              <a:rPr lang="en-US" dirty="0" err="1" smtClean="0"/>
              <a:t>Lindenberger</a:t>
            </a:r>
            <a:endParaRPr lang="en-US" dirty="0"/>
          </a:p>
        </p:txBody>
      </p:sp>
      <p:pic>
        <p:nvPicPr>
          <p:cNvPr id="5" name="j1wGZKQObow"/>
          <p:cNvPicPr>
            <a:picLocks noGrp="1" noRot="1" noChangeAspect="1"/>
          </p:cNvPicPr>
          <p:nvPr>
            <p:ph sz="half" idx="1"/>
            <a:videoFile r:link="rId1"/>
          </p:nvPr>
        </p:nvPicPr>
        <p:blipFill>
          <a:blip r:embed="rId4"/>
          <a:stretch>
            <a:fillRect/>
          </a:stretch>
        </p:blipFill>
        <p:spPr>
          <a:xfrm>
            <a:off x="6183701" y="2120481"/>
            <a:ext cx="5653177" cy="3179912"/>
          </a:xfrm>
          <a:prstGeom prst="rect">
            <a:avLst/>
          </a:prstGeom>
        </p:spPr>
      </p:pic>
      <p:pic>
        <p:nvPicPr>
          <p:cNvPr id="6" name="h5H0jZCEpOM"/>
          <p:cNvPicPr>
            <a:picLocks noGrp="1" noRot="1" noChangeAspect="1"/>
          </p:cNvPicPr>
          <p:nvPr>
            <p:ph sz="half" idx="2"/>
            <a:videoFile r:link="rId2"/>
          </p:nvPr>
        </p:nvPicPr>
        <p:blipFill>
          <a:blip r:embed="rId4"/>
          <a:stretch>
            <a:fillRect/>
          </a:stretch>
        </p:blipFill>
        <p:spPr>
          <a:xfrm>
            <a:off x="253042" y="2120481"/>
            <a:ext cx="5653177" cy="3179912"/>
          </a:xfrm>
          <a:prstGeom prst="rect">
            <a:avLst/>
          </a:prstGeom>
        </p:spPr>
      </p:pic>
    </p:spTree>
    <p:extLst>
      <p:ext uri="{BB962C8B-B14F-4D97-AF65-F5344CB8AC3E}">
        <p14:creationId xmlns:p14="http://schemas.microsoft.com/office/powerpoint/2010/main" val="36152280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Reading</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hlinkClick r:id="rId2"/>
              </a:rPr>
              <a:t>It’s old news that vaccines don’t cause autism. But a major new study aims to refute skeptics </a:t>
            </a:r>
            <a:r>
              <a:rPr lang="en-US" dirty="0" smtClean="0">
                <a:hlinkClick r:id="rId2"/>
              </a:rPr>
              <a:t>again</a:t>
            </a:r>
            <a:endParaRPr lang="en-US" dirty="0" smtClean="0"/>
          </a:p>
          <a:p>
            <a:endParaRPr lang="en-US" dirty="0"/>
          </a:p>
          <a:p>
            <a:r>
              <a:rPr lang="en-US" dirty="0" smtClean="0">
                <a:hlinkClick r:id="rId3"/>
              </a:rPr>
              <a:t>8 Things everyone should know about measles</a:t>
            </a:r>
            <a:endParaRPr lang="en-US" dirty="0" smtClean="0"/>
          </a:p>
          <a:p>
            <a:r>
              <a:rPr lang="en-US" dirty="0">
                <a:hlinkClick r:id="rId4"/>
              </a:rPr>
              <a:t>Pinterest, Facebook, and YouTube are cracking down on fake vaccine news</a:t>
            </a:r>
            <a:endParaRPr lang="en-US" dirty="0"/>
          </a:p>
          <a:p>
            <a:r>
              <a:rPr lang="en-US" u="sng" dirty="0">
                <a:hlinkClick r:id="rId5"/>
              </a:rPr>
              <a:t>Facebook Swears It's Going to Do a Better Job at Not Spreading Dangerous Anti-Vaccine </a:t>
            </a:r>
            <a:r>
              <a:rPr lang="en-US" u="sng" dirty="0" smtClean="0">
                <a:hlinkClick r:id="rId5"/>
              </a:rPr>
              <a:t>Content</a:t>
            </a:r>
            <a:endParaRPr lang="en-US" u="sng" dirty="0" smtClean="0"/>
          </a:p>
          <a:p>
            <a:r>
              <a:rPr lang="en-US" dirty="0" smtClean="0">
                <a:hlinkClick r:id="rId6"/>
              </a:rPr>
              <a:t>Vaccine Hesitancy Almost Cost the US its Measles Elimination Status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hlinkClick r:id="rId7"/>
              </a:rPr>
              <a:t>Washington declared a public health emergency over measles. Thank vaccine-refusing parents.</a:t>
            </a:r>
            <a:endParaRPr lang="en-US" dirty="0"/>
          </a:p>
          <a:p>
            <a:r>
              <a:rPr lang="en-US" dirty="0">
                <a:hlinkClick r:id="rId8"/>
              </a:rPr>
              <a:t>Research fraud catalyzed the anti-vaccination movement. Let’s not repeat history.</a:t>
            </a:r>
            <a:endParaRPr lang="en-US" dirty="0"/>
          </a:p>
          <a:p>
            <a:r>
              <a:rPr lang="en-US" dirty="0">
                <a:hlinkClick r:id="rId9"/>
              </a:rPr>
              <a:t>Confirmed: No Link Between Autism and Measles Vaccine, Even for 'At Risk' </a:t>
            </a:r>
            <a:r>
              <a:rPr lang="en-US" dirty="0" smtClean="0">
                <a:hlinkClick r:id="rId9"/>
              </a:rPr>
              <a:t>Kids</a:t>
            </a:r>
            <a:endParaRPr lang="en-US" dirty="0" smtClean="0"/>
          </a:p>
          <a:p>
            <a:r>
              <a:rPr lang="en-US" dirty="0">
                <a:hlinkClick r:id="rId10"/>
              </a:rPr>
              <a:t>Anti-Vaccine Movement Joins Ebola, Drug Resistance on List of Top Global </a:t>
            </a:r>
            <a:r>
              <a:rPr lang="en-US" dirty="0" smtClean="0">
                <a:hlinkClick r:id="rId10"/>
              </a:rPr>
              <a:t>Threats</a:t>
            </a:r>
            <a:endParaRPr lang="en-US" dirty="0" smtClean="0"/>
          </a:p>
          <a:p>
            <a:r>
              <a:rPr lang="en-US" dirty="0">
                <a:hlinkClick r:id="rId11"/>
              </a:rPr>
              <a:t>Wakefield study linking MMR vaccine, autism uncovered as complete fraud</a:t>
            </a:r>
            <a:endParaRPr lang="en-US" dirty="0"/>
          </a:p>
          <a:p>
            <a:endParaRPr lang="en-US" dirty="0"/>
          </a:p>
          <a:p>
            <a:endParaRPr lang="en-US" dirty="0" smtClean="0"/>
          </a:p>
          <a:p>
            <a:endParaRPr lang="en-US" dirty="0"/>
          </a:p>
          <a:p>
            <a:endParaRPr lang="en-US" dirty="0"/>
          </a:p>
        </p:txBody>
      </p:sp>
      <p:sp>
        <p:nvSpPr>
          <p:cNvPr id="5" name="Rectangle 4"/>
          <p:cNvSpPr/>
          <p:nvPr/>
        </p:nvSpPr>
        <p:spPr>
          <a:xfrm>
            <a:off x="5977217" y="3244334"/>
            <a:ext cx="29046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50714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 you …</a:t>
            </a:r>
            <a:endParaRPr lang="en-US" b="1" dirty="0"/>
          </a:p>
        </p:txBody>
      </p:sp>
      <p:sp>
        <p:nvSpPr>
          <p:cNvPr id="3" name="Content Placeholder 2"/>
          <p:cNvSpPr>
            <a:spLocks noGrp="1"/>
          </p:cNvSpPr>
          <p:nvPr>
            <p:ph sz="half" idx="1"/>
          </p:nvPr>
        </p:nvSpPr>
        <p:spPr>
          <a:xfrm>
            <a:off x="838200" y="1825625"/>
            <a:ext cx="9521858" cy="2350449"/>
          </a:xfrm>
        </p:spPr>
        <p:txBody>
          <a:bodyPr/>
          <a:lstStyle/>
          <a:p>
            <a:r>
              <a:rPr lang="en-CA" dirty="0" smtClean="0"/>
              <a:t>… </a:t>
            </a:r>
            <a:r>
              <a:rPr lang="en-CA" dirty="0"/>
              <a:t>explain what a vaccine is and how they work?</a:t>
            </a:r>
            <a:endParaRPr lang="en-US" dirty="0"/>
          </a:p>
          <a:p>
            <a:r>
              <a:rPr lang="en-CA" dirty="0"/>
              <a:t>… draw, explain, and differentiate between pathogens, antigens and antibodies?</a:t>
            </a:r>
            <a:endParaRPr lang="en-US" dirty="0"/>
          </a:p>
          <a:p>
            <a:r>
              <a:rPr lang="en-US" dirty="0"/>
              <a:t>… </a:t>
            </a:r>
            <a:r>
              <a:rPr lang="en-CA" dirty="0"/>
              <a:t>explain the concept of heard immunity?</a:t>
            </a:r>
            <a:endParaRPr lang="en-US" dirty="0"/>
          </a:p>
          <a:p>
            <a:endParaRPr lang="en-US" dirty="0"/>
          </a:p>
        </p:txBody>
      </p:sp>
    </p:spTree>
    <p:extLst>
      <p:ext uri="{BB962C8B-B14F-4D97-AF65-F5344CB8AC3E}">
        <p14:creationId xmlns:p14="http://schemas.microsoft.com/office/powerpoint/2010/main" val="161574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619" y="436773"/>
            <a:ext cx="10629181" cy="1210872"/>
          </a:xfrm>
        </p:spPr>
        <p:txBody>
          <a:bodyPr/>
          <a:lstStyle/>
          <a:p>
            <a:pPr marL="0" indent="0">
              <a:buNone/>
            </a:pPr>
            <a:r>
              <a:rPr lang="en-US" b="1" dirty="0" smtClean="0"/>
              <a:t>We don’t </a:t>
            </a:r>
            <a:r>
              <a:rPr lang="en-US" b="1" dirty="0"/>
              <a:t>need vaccines because no one gets these diseases anymore.</a:t>
            </a:r>
          </a:p>
          <a:p>
            <a:endParaRPr lang="en-US" dirty="0"/>
          </a:p>
        </p:txBody>
      </p:sp>
      <p:sp>
        <p:nvSpPr>
          <p:cNvPr id="4" name="Content Placeholder 2"/>
          <p:cNvSpPr txBox="1">
            <a:spLocks/>
          </p:cNvSpPr>
          <p:nvPr/>
        </p:nvSpPr>
        <p:spPr>
          <a:xfrm>
            <a:off x="781409" y="22530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These diseases still exist, even if they are rare. Thanks to vaccine programs, all vaccine-preventable diseases have declined in Canada. But when immunization rates drop, these diseases can come back.</a:t>
            </a:r>
          </a:p>
          <a:p>
            <a:r>
              <a:rPr lang="en-US" dirty="0"/>
              <a:t>Many of the vaccine-preventable diseases that are uncommon in Canada still occur in other parts of the world. With travel and immigration, there is a real risk of these diseases being brought into Canada. Any child who is not vaccinated is at risk when infections are “imported”.</a:t>
            </a:r>
          </a:p>
        </p:txBody>
      </p:sp>
      <p:sp>
        <p:nvSpPr>
          <p:cNvPr id="6" name="Title 1"/>
          <p:cNvSpPr txBox="1">
            <a:spLocks/>
          </p:cNvSpPr>
          <p:nvPr/>
        </p:nvSpPr>
        <p:spPr>
          <a:xfrm>
            <a:off x="4814977" y="1042209"/>
            <a:ext cx="3302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Myth!</a:t>
            </a:r>
            <a:endParaRPr lang="en-US" dirty="0"/>
          </a:p>
        </p:txBody>
      </p:sp>
    </p:spTree>
    <p:extLst>
      <p:ext uri="{BB962C8B-B14F-4D97-AF65-F5344CB8AC3E}">
        <p14:creationId xmlns:p14="http://schemas.microsoft.com/office/powerpoint/2010/main" val="23276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819" y="436773"/>
            <a:ext cx="10629181" cy="1210872"/>
          </a:xfrm>
        </p:spPr>
        <p:txBody>
          <a:bodyPr/>
          <a:lstStyle/>
          <a:p>
            <a:pPr marL="0" indent="0">
              <a:buNone/>
            </a:pPr>
            <a:r>
              <a:rPr lang="en-US" b="1" dirty="0"/>
              <a:t>If so many other people are vaccinated, </a:t>
            </a:r>
            <a:r>
              <a:rPr lang="en-US" b="1" dirty="0" smtClean="0"/>
              <a:t>I don’t </a:t>
            </a:r>
            <a:r>
              <a:rPr lang="en-US" b="1" dirty="0"/>
              <a:t>need vaccines.</a:t>
            </a:r>
          </a:p>
          <a:p>
            <a:endParaRPr lang="en-US" dirty="0"/>
          </a:p>
        </p:txBody>
      </p:sp>
      <p:sp>
        <p:nvSpPr>
          <p:cNvPr id="4" name="Content Placeholder 2"/>
          <p:cNvSpPr txBox="1">
            <a:spLocks/>
          </p:cNvSpPr>
          <p:nvPr/>
        </p:nvSpPr>
        <p:spPr>
          <a:xfrm>
            <a:off x="843951" y="22530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Yes, they do. Relying on actions of other parents to protect your unvaccinated </a:t>
            </a:r>
            <a:r>
              <a:rPr lang="en-US" dirty="0" smtClean="0"/>
              <a:t>behind </a:t>
            </a:r>
            <a:r>
              <a:rPr lang="en-US" dirty="0"/>
              <a:t>only works if everyone else is vaccinated. If many parents take this attitude, fewer children will be immunized and diseases will start to spread quickly.</a:t>
            </a:r>
            <a:br>
              <a:rPr lang="en-US" dirty="0"/>
            </a:br>
            <a:r>
              <a:rPr lang="en-US" dirty="0"/>
              <a:t/>
            </a:r>
            <a:br>
              <a:rPr lang="en-US" dirty="0"/>
            </a:br>
            <a:r>
              <a:rPr lang="en-US" dirty="0"/>
              <a:t>And when it comes to tetanus, whether other people are vaccinated makes no difference to your </a:t>
            </a:r>
            <a:r>
              <a:rPr lang="en-US" dirty="0" smtClean="0"/>
              <a:t>safety</a:t>
            </a:r>
            <a:r>
              <a:rPr lang="en-US" dirty="0"/>
              <a:t>. Tetanus is caused when bacteria from the soil get into a wound.</a:t>
            </a:r>
          </a:p>
        </p:txBody>
      </p:sp>
      <p:sp>
        <p:nvSpPr>
          <p:cNvPr id="6" name="Title 1"/>
          <p:cNvSpPr txBox="1">
            <a:spLocks/>
          </p:cNvSpPr>
          <p:nvPr/>
        </p:nvSpPr>
        <p:spPr>
          <a:xfrm>
            <a:off x="4814977" y="1042209"/>
            <a:ext cx="3302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Myth!</a:t>
            </a:r>
            <a:endParaRPr lang="en-US" dirty="0"/>
          </a:p>
        </p:txBody>
      </p:sp>
    </p:spTree>
    <p:extLst>
      <p:ext uri="{BB962C8B-B14F-4D97-AF65-F5344CB8AC3E}">
        <p14:creationId xmlns:p14="http://schemas.microsoft.com/office/powerpoint/2010/main" val="8281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901" y="1180232"/>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a:t>It’s better to get vaccines one at a time.</a:t>
            </a:r>
          </a:p>
          <a:p>
            <a:endParaRPr lang="en-US" dirty="0"/>
          </a:p>
        </p:txBody>
      </p:sp>
      <p:sp>
        <p:nvSpPr>
          <p:cNvPr id="4" name="Content Placeholder 2"/>
          <p:cNvSpPr txBox="1">
            <a:spLocks/>
          </p:cNvSpPr>
          <p:nvPr/>
        </p:nvSpPr>
        <p:spPr>
          <a:xfrm>
            <a:off x="724619" y="257324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Thanks to combination vaccines, </a:t>
            </a:r>
            <a:r>
              <a:rPr lang="en-US" dirty="0" smtClean="0"/>
              <a:t>your child </a:t>
            </a:r>
            <a:r>
              <a:rPr lang="en-US" dirty="0"/>
              <a:t>can get protection from many different diseases with one injection (shot). Examples include MMR (measles, mumps, rubella) and the 5-in-1 vaccine (diphtheria, tetanus, pertussis, polio, Hib disease). Studies show that combination vaccines are safe and effective. There is no reason for </a:t>
            </a:r>
            <a:r>
              <a:rPr lang="en-US" dirty="0" smtClean="0"/>
              <a:t>your child </a:t>
            </a:r>
            <a:r>
              <a:rPr lang="en-US" dirty="0"/>
              <a:t>to get the vaccines one at a time. Getting more than one vaccine at once also means no delay in protection, fewer medical visits and fewer needles (which can be less traumatic).</a:t>
            </a:r>
          </a:p>
        </p:txBody>
      </p:sp>
    </p:spTree>
    <p:extLst>
      <p:ext uri="{BB962C8B-B14F-4D97-AF65-F5344CB8AC3E}">
        <p14:creationId xmlns:p14="http://schemas.microsoft.com/office/powerpoint/2010/main" val="40625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15578</TotalTime>
  <Words>2481</Words>
  <Application>Microsoft Office PowerPoint</Application>
  <PresentationFormat>Widescreen</PresentationFormat>
  <Paragraphs>222</Paragraphs>
  <Slides>68</Slides>
  <Notes>6</Notes>
  <HiddenSlides>0</HiddenSlides>
  <MMClips>9</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68</vt:i4>
      </vt:variant>
    </vt:vector>
  </HeadingPairs>
  <TitlesOfParts>
    <vt:vector size="80" baseType="lpstr">
      <vt:lpstr>SimSun</vt:lpstr>
      <vt:lpstr>Arial</vt:lpstr>
      <vt:lpstr>Arial Unicode MS</vt:lpstr>
      <vt:lpstr>Calibri</vt:lpstr>
      <vt:lpstr>Calibri Light</vt:lpstr>
      <vt:lpstr>Comic Sans MS</vt:lpstr>
      <vt:lpstr>Courier New</vt:lpstr>
      <vt:lpstr>Futura</vt:lpstr>
      <vt:lpstr>Segoe UI</vt:lpstr>
      <vt:lpstr>Times New Roman</vt:lpstr>
      <vt:lpstr>Wingdings</vt:lpstr>
      <vt:lpstr>Office Theme</vt:lpstr>
      <vt:lpstr>Vaccines</vt:lpstr>
      <vt:lpstr>Objectives</vt:lpstr>
      <vt:lpstr>PowerPoint Presentation</vt:lpstr>
      <vt:lpstr>How We Conquered Smallpox</vt:lpstr>
      <vt:lpstr>Myths &amp; Facts </vt:lpstr>
      <vt:lpstr>Myth!</vt:lpstr>
      <vt:lpstr>PowerPoint Presentation</vt:lpstr>
      <vt:lpstr>PowerPoint Presentation</vt:lpstr>
      <vt:lpstr>Myth!</vt:lpstr>
      <vt:lpstr>Fact!</vt:lpstr>
      <vt:lpstr>Myth!</vt:lpstr>
      <vt:lpstr>Myth!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Toronto Public Health is campaigning to have outspoken television host Jenny McCarthy dismissed from 'The View' for her outspoken views on vaccinations.</vt:lpstr>
      <vt:lpstr>Jenny McCarthy’s Controversial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Vaccines Work?</vt:lpstr>
      <vt:lpstr>Do vaccines work?</vt:lpstr>
      <vt:lpstr>PowerPoint Presentation</vt:lpstr>
      <vt:lpstr>PowerPoint Presentation</vt:lpstr>
      <vt:lpstr>PowerPoint Presentation</vt:lpstr>
      <vt:lpstr>PowerPoint Presentation</vt:lpstr>
      <vt:lpstr>PowerPoint Presentation</vt:lpstr>
      <vt:lpstr>PowerPoint Presentation</vt:lpstr>
      <vt:lpstr>Immune Response</vt:lpstr>
      <vt:lpstr>Vaccines</vt:lpstr>
      <vt:lpstr>PowerPoint Presentation</vt:lpstr>
      <vt:lpstr>Antibodies Attaching to Antigen</vt:lpstr>
      <vt:lpstr>PowerPoint Presentation</vt:lpstr>
      <vt:lpstr>PowerPoint Presentation</vt:lpstr>
      <vt:lpstr>How Does a Vaccine Work?</vt:lpstr>
      <vt:lpstr>PowerPoint Presentation</vt:lpstr>
      <vt:lpstr>PowerPoint Presentation</vt:lpstr>
      <vt:lpstr>Measles Herd Immunity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Ethan Lindenberger</vt:lpstr>
      <vt:lpstr>Some Further Reading</vt:lpstr>
      <vt:lpstr>Can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 Schmitt</dc:creator>
  <cp:lastModifiedBy>Wes Schmitt</cp:lastModifiedBy>
  <cp:revision>56</cp:revision>
  <dcterms:created xsi:type="dcterms:W3CDTF">2019-03-07T00:43:54Z</dcterms:created>
  <dcterms:modified xsi:type="dcterms:W3CDTF">2022-11-03T23:11:33Z</dcterms:modified>
</cp:coreProperties>
</file>