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81" r:id="rId2"/>
    <p:sldId id="272" r:id="rId3"/>
    <p:sldId id="278" r:id="rId4"/>
    <p:sldId id="256" r:id="rId5"/>
    <p:sldId id="279" r:id="rId6"/>
    <p:sldId id="291" r:id="rId7"/>
    <p:sldId id="257" r:id="rId8"/>
    <p:sldId id="286" r:id="rId9"/>
    <p:sldId id="287" r:id="rId10"/>
    <p:sldId id="258" r:id="rId11"/>
    <p:sldId id="259" r:id="rId12"/>
    <p:sldId id="292" r:id="rId13"/>
    <p:sldId id="261" r:id="rId14"/>
    <p:sldId id="262" r:id="rId15"/>
    <p:sldId id="282" r:id="rId16"/>
    <p:sldId id="263" r:id="rId17"/>
    <p:sldId id="264" r:id="rId18"/>
    <p:sldId id="265" r:id="rId19"/>
    <p:sldId id="266" r:id="rId20"/>
    <p:sldId id="267" r:id="rId21"/>
    <p:sldId id="268" r:id="rId22"/>
    <p:sldId id="277" r:id="rId23"/>
    <p:sldId id="271" r:id="rId24"/>
    <p:sldId id="273" r:id="rId25"/>
    <p:sldId id="288" r:id="rId26"/>
    <p:sldId id="289" r:id="rId27"/>
    <p:sldId id="275" r:id="rId28"/>
    <p:sldId id="276" r:id="rId29"/>
    <p:sldId id="284" r:id="rId30"/>
    <p:sldId id="290" r:id="rId31"/>
    <p:sldId id="285" r:id="rId32"/>
    <p:sldId id="28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510"/>
    <a:srgbClr val="CC0000"/>
    <a:srgbClr val="FF6699"/>
    <a:srgbClr val="FF3300"/>
    <a:srgbClr val="FFFF00"/>
    <a:srgbClr val="0000FF"/>
    <a:srgbClr val="A50021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533" autoAdjust="0"/>
  </p:normalViewPr>
  <p:slideViewPr>
    <p:cSldViewPr>
      <p:cViewPr>
        <p:scale>
          <a:sx n="70" d="100"/>
          <a:sy n="70" d="100"/>
        </p:scale>
        <p:origin x="11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0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8AA883AD-AA8F-47AB-8F48-E3893933F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D2CF02-A1AE-4110-A7AD-B536BE759B10}" type="datetimeFigureOut">
              <a:rPr lang="en-US"/>
              <a:pPr>
                <a:defRPr/>
              </a:pPr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130383-0E00-497D-8C80-D6AC478A5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08F7BD-222F-451F-A51D-F1D9A855105C}" type="slidenum">
              <a:rPr lang="en-US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9123 h 317"/>
                  <a:gd name="T4" fmla="*/ 624 w 624"/>
                  <a:gd name="T5" fmla="*/ 7912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170 h 317"/>
                  <a:gd name="T4" fmla="*/ 624 w 624"/>
                  <a:gd name="T5" fmla="*/ 8317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0 h 317"/>
                  <a:gd name="T4" fmla="*/ 624 w 624"/>
                  <a:gd name="T5" fmla="*/ 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2615 h 272"/>
                  <a:gd name="T4" fmla="*/ 240 w 624"/>
                  <a:gd name="T5" fmla="*/ 72936 h 272"/>
                  <a:gd name="T6" fmla="*/ 624 w 624"/>
                  <a:gd name="T7" fmla="*/ 8261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9 h 362"/>
                  <a:gd name="T4" fmla="*/ 248 w 632"/>
                  <a:gd name="T5" fmla="*/ 19 h 362"/>
                  <a:gd name="T6" fmla="*/ 632 w 632"/>
                  <a:gd name="T7" fmla="*/ 19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9123 h 317"/>
                  <a:gd name="T4" fmla="*/ 624 w 624"/>
                  <a:gd name="T5" fmla="*/ 7912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170 h 317"/>
                  <a:gd name="T4" fmla="*/ 624 w 624"/>
                  <a:gd name="T5" fmla="*/ 8317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0 h 317"/>
                  <a:gd name="T4" fmla="*/ 624 w 624"/>
                  <a:gd name="T5" fmla="*/ 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78167 h 272"/>
                  <a:gd name="T4" fmla="*/ 240 w 624"/>
                  <a:gd name="T5" fmla="*/ 69106 h 272"/>
                  <a:gd name="T6" fmla="*/ 624 w 624"/>
                  <a:gd name="T7" fmla="*/ 7816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1 h 362"/>
                  <a:gd name="T4" fmla="*/ 248 w 632"/>
                  <a:gd name="T5" fmla="*/ 21 h 362"/>
                  <a:gd name="T6" fmla="*/ 632 w 632"/>
                  <a:gd name="T7" fmla="*/ 21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9123 h 317"/>
                  <a:gd name="T4" fmla="*/ 624 w 624"/>
                  <a:gd name="T5" fmla="*/ 7912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170 h 317"/>
                  <a:gd name="T4" fmla="*/ 624 w 624"/>
                  <a:gd name="T5" fmla="*/ 8317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78167 h 272"/>
                  <a:gd name="T4" fmla="*/ 240 w 624"/>
                  <a:gd name="T5" fmla="*/ 69106 h 272"/>
                  <a:gd name="T6" fmla="*/ 624 w 624"/>
                  <a:gd name="T7" fmla="*/ 7816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1 h 362"/>
                  <a:gd name="T4" fmla="*/ 248 w 632"/>
                  <a:gd name="T5" fmla="*/ 21 h 362"/>
                  <a:gd name="T6" fmla="*/ 632 w 632"/>
                  <a:gd name="T7" fmla="*/ 21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763 h 385"/>
                <a:gd name="T2" fmla="*/ 5762 w 5762"/>
                <a:gd name="T3" fmla="*/ 729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76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82E8E7-9706-49A2-B0A5-2183A51B83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30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ABF2-2F81-4C87-8C70-644B7BC7B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87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FD963-4BED-4CA6-B20D-CE17407AA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62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A9EA0-02DA-4F86-9C92-F9F14C5F5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02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E1A4-416B-47C4-9C10-099AA78FE9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83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5BF6-6EE7-408F-8D3D-0BE5346E3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4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1AB0-FB5F-4F5E-B2B9-558E02EE9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95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C3016-E2EB-49FD-BE7E-2F3FF0309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9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A11C2-A66B-4068-858E-8CC26CA8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7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A872-ABD0-48EC-9E90-98B4700D5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19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29662-374E-4D62-94EF-7E3AC6E0E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84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AE8B-380B-4BD5-B30B-3B63803BB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0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9123 h 317"/>
                  <a:gd name="T4" fmla="*/ 624 w 624"/>
                  <a:gd name="T5" fmla="*/ 7912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170 h 317"/>
                  <a:gd name="T4" fmla="*/ 624 w 624"/>
                  <a:gd name="T5" fmla="*/ 8317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0 h 317"/>
                  <a:gd name="T4" fmla="*/ 624 w 624"/>
                  <a:gd name="T5" fmla="*/ 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82615 h 272"/>
                  <a:gd name="T4" fmla="*/ 240 w 624"/>
                  <a:gd name="T5" fmla="*/ 72936 h 272"/>
                  <a:gd name="T6" fmla="*/ 624 w 624"/>
                  <a:gd name="T7" fmla="*/ 8261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9 h 362"/>
                  <a:gd name="T4" fmla="*/ 248 w 632"/>
                  <a:gd name="T5" fmla="*/ 19 h 362"/>
                  <a:gd name="T6" fmla="*/ 632 w 632"/>
                  <a:gd name="T7" fmla="*/ 19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9123 h 317"/>
                  <a:gd name="T4" fmla="*/ 624 w 624"/>
                  <a:gd name="T5" fmla="*/ 7912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170 h 317"/>
                  <a:gd name="T4" fmla="*/ 624 w 624"/>
                  <a:gd name="T5" fmla="*/ 8317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0 h 317"/>
                  <a:gd name="T4" fmla="*/ 624 w 624"/>
                  <a:gd name="T5" fmla="*/ 6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78167 h 272"/>
                  <a:gd name="T4" fmla="*/ 240 w 624"/>
                  <a:gd name="T5" fmla="*/ 69106 h 272"/>
                  <a:gd name="T6" fmla="*/ 624 w 624"/>
                  <a:gd name="T7" fmla="*/ 7816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1 h 362"/>
                  <a:gd name="T4" fmla="*/ 248 w 632"/>
                  <a:gd name="T5" fmla="*/ 21 h 362"/>
                  <a:gd name="T6" fmla="*/ 632 w 632"/>
                  <a:gd name="T7" fmla="*/ 21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9123 h 317"/>
                  <a:gd name="T4" fmla="*/ 624 w 624"/>
                  <a:gd name="T5" fmla="*/ 7912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3170 h 317"/>
                  <a:gd name="T4" fmla="*/ 624 w 624"/>
                  <a:gd name="T5" fmla="*/ 8317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78167 h 272"/>
                  <a:gd name="T4" fmla="*/ 240 w 624"/>
                  <a:gd name="T5" fmla="*/ 69106 h 272"/>
                  <a:gd name="T6" fmla="*/ 624 w 624"/>
                  <a:gd name="T7" fmla="*/ 7816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21 h 362"/>
                  <a:gd name="T4" fmla="*/ 248 w 632"/>
                  <a:gd name="T5" fmla="*/ 21 h 362"/>
                  <a:gd name="T6" fmla="*/ 632 w 632"/>
                  <a:gd name="T7" fmla="*/ 21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763 h 385"/>
                <a:gd name="T2" fmla="*/ 18 w 5762"/>
                <a:gd name="T3" fmla="*/ 729 h 385"/>
                <a:gd name="T4" fmla="*/ 18 w 5762"/>
                <a:gd name="T5" fmla="*/ 4 h 385"/>
                <a:gd name="T6" fmla="*/ 0 w 5762"/>
                <a:gd name="T7" fmla="*/ 0 h 385"/>
                <a:gd name="T8" fmla="*/ 0 w 5762"/>
                <a:gd name="T9" fmla="*/ 763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8 w 5761"/>
                <a:gd name="T3" fmla="*/ 0 h 189"/>
                <a:gd name="T4" fmla="*/ 1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ADA23B-827A-4B2B-9A6D-EAED9DDCE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vTfkMhEw3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microbiologybytes.com/virology/3035pics/dengue.jpg" TargetMode="Externa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qlTslU22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Rpj0emEGShQ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KXHwhTghWI" TargetMode="External"/><Relationship Id="rId2" Type="http://schemas.openxmlformats.org/officeDocument/2006/relationships/hyperlink" Target="http://www.youtube.com/watch?v=gf2bObJGFk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8FqlTslU22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.quizlet.com/i/zFV_fT_OG6ZN7vjQKBXnNw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>
            <a:fillRect/>
          </a:stretch>
        </p:blipFill>
        <p:spPr bwMode="auto">
          <a:xfrm>
            <a:off x="2133600" y="381000"/>
            <a:ext cx="571500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Viruses…..Life?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They </a:t>
            </a:r>
            <a:r>
              <a:rPr lang="en-US" altLang="en-US" dirty="0" smtClean="0">
                <a:solidFill>
                  <a:schemeClr val="accent2"/>
                </a:solidFill>
              </a:rPr>
              <a:t>do not fit </a:t>
            </a:r>
            <a:r>
              <a:rPr lang="en-US" altLang="en-US" dirty="0" smtClean="0"/>
              <a:t>all of the characteristics of life </a:t>
            </a:r>
          </a:p>
          <a:p>
            <a:r>
              <a:rPr lang="en-US" altLang="en-US" dirty="0" smtClean="0"/>
              <a:t>Viruses </a:t>
            </a:r>
            <a:r>
              <a:rPr lang="en-US" altLang="en-US" dirty="0" smtClean="0"/>
              <a:t>are not cells and do not contain </a:t>
            </a:r>
            <a:r>
              <a:rPr lang="en-US" altLang="en-US" dirty="0" smtClean="0">
                <a:solidFill>
                  <a:schemeClr val="accent2"/>
                </a:solidFill>
              </a:rPr>
              <a:t>cytoplasm </a:t>
            </a:r>
            <a:r>
              <a:rPr lang="en-US" altLang="en-US" dirty="0" smtClean="0"/>
              <a:t>or any other </a:t>
            </a:r>
            <a:r>
              <a:rPr lang="en-US" altLang="en-US" dirty="0" smtClean="0">
                <a:solidFill>
                  <a:schemeClr val="accent2"/>
                </a:solidFill>
              </a:rPr>
              <a:t>cell organelles</a:t>
            </a:r>
          </a:p>
          <a:p>
            <a:r>
              <a:rPr lang="en-US" altLang="en-US" dirty="0" smtClean="0"/>
              <a:t>They can’t do any of the chemistry of life (</a:t>
            </a:r>
            <a:r>
              <a:rPr lang="en-US" altLang="en-US" dirty="0" smtClean="0">
                <a:solidFill>
                  <a:schemeClr val="accent2"/>
                </a:solidFill>
              </a:rPr>
              <a:t>metabolism</a:t>
            </a:r>
            <a:r>
              <a:rPr lang="en-US" altLang="en-US" dirty="0" smtClean="0"/>
              <a:t>) by themselves</a:t>
            </a:r>
          </a:p>
          <a:p>
            <a:r>
              <a:rPr lang="en-US" altLang="en-US" dirty="0" smtClean="0"/>
              <a:t>They can be </a:t>
            </a:r>
            <a:r>
              <a:rPr lang="en-US" altLang="en-US" dirty="0" smtClean="0">
                <a:solidFill>
                  <a:schemeClr val="accent2"/>
                </a:solidFill>
              </a:rPr>
              <a:t>crystallized like salt</a:t>
            </a:r>
            <a:r>
              <a:rPr lang="en-US" altLang="en-US" dirty="0" smtClean="0"/>
              <a:t>, rehydrated, and still be infectious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Viruses…..Life?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Viruses </a:t>
            </a:r>
            <a:r>
              <a:rPr lang="en-US" altLang="en-US" dirty="0" smtClean="0">
                <a:solidFill>
                  <a:schemeClr val="accent2"/>
                </a:solidFill>
              </a:rPr>
              <a:t>contain DNA/RNA</a:t>
            </a:r>
            <a:r>
              <a:rPr lang="en-US" altLang="en-US" dirty="0" smtClean="0"/>
              <a:t>…which can mutate and evolve just like ours!</a:t>
            </a:r>
          </a:p>
          <a:p>
            <a:pPr>
              <a:defRPr/>
            </a:pPr>
            <a:r>
              <a:rPr lang="en-US" altLang="en-US" dirty="0" smtClean="0"/>
              <a:t>Viruses cause diseases which can be contagious</a:t>
            </a:r>
          </a:p>
          <a:p>
            <a:pPr>
              <a:defRPr/>
            </a:pPr>
            <a:r>
              <a:rPr lang="en-US" altLang="en-US" dirty="0" smtClean="0"/>
              <a:t>Viruses can reproduce, </a:t>
            </a:r>
            <a:r>
              <a:rPr lang="en-US" altLang="en-US" dirty="0" smtClean="0">
                <a:solidFill>
                  <a:schemeClr val="accent2"/>
                </a:solidFill>
              </a:rPr>
              <a:t>but not by themselves</a:t>
            </a:r>
            <a:r>
              <a:rPr lang="en-US" altLang="en-US" dirty="0" smtClean="0"/>
              <a:t> - they force a host cell to help!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 typeface="Monotype Sorts" charset="2"/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</a:t>
            </a:r>
            <a:r>
              <a:rPr lang="en-US" altLang="en-US" dirty="0" smtClean="0">
                <a:hlinkClick r:id="rId2"/>
              </a:rPr>
              <a:t>Video: Are viruses alive?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Viruses- Structure, Replication and Diagn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 r="53487" b="24699"/>
          <a:stretch>
            <a:fillRect/>
          </a:stretch>
        </p:blipFill>
        <p:spPr bwMode="auto">
          <a:xfrm>
            <a:off x="6315075" y="3886200"/>
            <a:ext cx="2801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71450"/>
            <a:ext cx="7772400" cy="1143000"/>
          </a:xfrm>
        </p:spPr>
        <p:txBody>
          <a:bodyPr/>
          <a:lstStyle/>
          <a:p>
            <a:r>
              <a:rPr lang="en-US" altLang="en-US" smtClean="0"/>
              <a:t>So what are viruses?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603500"/>
            <a:ext cx="5654675" cy="4648200"/>
          </a:xfrm>
        </p:spPr>
        <p:txBody>
          <a:bodyPr/>
          <a:lstStyle/>
          <a:p>
            <a:r>
              <a:rPr lang="en-US" altLang="en-US" b="1" u="sng" smtClean="0"/>
              <a:t>Definition:</a:t>
            </a:r>
            <a:r>
              <a:rPr lang="en-US" altLang="en-US" smtClean="0"/>
              <a:t> an infective agent that typically consists of a </a:t>
            </a:r>
            <a:r>
              <a:rPr lang="en-US" altLang="en-US" smtClean="0">
                <a:solidFill>
                  <a:schemeClr val="accent2"/>
                </a:solidFill>
              </a:rPr>
              <a:t>nucleic acid molecule in a protein coat</a:t>
            </a:r>
            <a:r>
              <a:rPr lang="en-US" altLang="en-US" smtClean="0"/>
              <a:t>, is too small to be seen by light microscopy, and is able to multiply only within </a:t>
            </a:r>
            <a:r>
              <a:rPr lang="en-US" altLang="en-US" smtClean="0">
                <a:solidFill>
                  <a:schemeClr val="accent2"/>
                </a:solidFill>
              </a:rPr>
              <a:t>the living cells of a host.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63638" y="1025525"/>
            <a:ext cx="7953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They are very tiny particles (</a:t>
            </a:r>
            <a:r>
              <a:rPr lang="en-US" altLang="en-US" i="1" kern="0" dirty="0" smtClean="0"/>
              <a:t>seen only with an electron microscope</a:t>
            </a:r>
            <a:r>
              <a:rPr lang="en-US" altLang="en-US" kern="0" dirty="0" smtClean="0"/>
              <a:t>) that have some of the properties of life. </a:t>
            </a:r>
          </a:p>
        </p:txBody>
      </p:sp>
    </p:spTree>
    <p:extLst>
      <p:ext uri="{BB962C8B-B14F-4D97-AF65-F5344CB8AC3E}">
        <p14:creationId xmlns:p14="http://schemas.microsoft.com/office/powerpoint/2010/main" val="34109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Discovery of Viruses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597025"/>
            <a:ext cx="7772400" cy="4114800"/>
          </a:xfrm>
        </p:spPr>
        <p:txBody>
          <a:bodyPr/>
          <a:lstStyle/>
          <a:p>
            <a:r>
              <a:rPr lang="en-US" altLang="en-US" smtClean="0"/>
              <a:t>By Dimitre Ivanowski - experimented with </a:t>
            </a:r>
            <a:r>
              <a:rPr lang="en-US" altLang="en-US" sz="3600" smtClean="0"/>
              <a:t>Tobacco Mosaic Disease </a:t>
            </a:r>
          </a:p>
          <a:p>
            <a:r>
              <a:rPr lang="en-US" altLang="en-US" smtClean="0"/>
              <a:t>Knew a pathogen was involved but couldn’t see it!</a:t>
            </a:r>
          </a:p>
          <a:p>
            <a:r>
              <a:rPr lang="en-US" altLang="en-US" smtClean="0"/>
              <a:t>Did 3 experiments</a:t>
            </a:r>
            <a:endParaRPr lang="en-US" altLang="en-US" sz="3600" smtClean="0"/>
          </a:p>
        </p:txBody>
      </p:sp>
      <p:pic>
        <p:nvPicPr>
          <p:cNvPr id="17412" name="Picture 5" descr="http://www.apsnet.org/edcenter/intropp/lessons/viruses/Article%20Images/TobaccoMosai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33528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i="1" smtClean="0"/>
              <a:t>Experiments: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772400" cy="4343400"/>
          </a:xfrm>
        </p:spPr>
        <p:txBody>
          <a:bodyPr/>
          <a:lstStyle/>
          <a:p>
            <a:r>
              <a:rPr lang="en-US" altLang="en-US" sz="2800" smtClean="0"/>
              <a:t>1: Extracted juice from diseased leaves and spread on healthy leaves</a:t>
            </a:r>
          </a:p>
          <a:p>
            <a:pPr>
              <a:buFont typeface="Monotype Sorts" charset="2"/>
              <a:buNone/>
            </a:pPr>
            <a:r>
              <a:rPr lang="en-US" altLang="en-US" sz="2800" smtClean="0"/>
              <a:t>	- </a:t>
            </a:r>
            <a:r>
              <a:rPr lang="en-US" altLang="en-US" sz="2800" smtClean="0">
                <a:solidFill>
                  <a:schemeClr val="accent2"/>
                </a:solidFill>
              </a:rPr>
              <a:t>Healthy leaves became diseased!</a:t>
            </a:r>
          </a:p>
          <a:p>
            <a:r>
              <a:rPr lang="en-US" altLang="en-US" sz="2800" smtClean="0"/>
              <a:t>2: Boiled the diseased juice then placed it on healthy leaves</a:t>
            </a:r>
          </a:p>
          <a:p>
            <a:pPr>
              <a:buFont typeface="Monotype Sorts" charset="2"/>
              <a:buNone/>
            </a:pPr>
            <a:r>
              <a:rPr lang="en-US" altLang="en-US" sz="2800" smtClean="0"/>
              <a:t>	- </a:t>
            </a:r>
            <a:r>
              <a:rPr lang="en-US" altLang="en-US" sz="2800" smtClean="0">
                <a:solidFill>
                  <a:schemeClr val="accent2"/>
                </a:solidFill>
              </a:rPr>
              <a:t>Healthy leaves did </a:t>
            </a:r>
            <a:r>
              <a:rPr lang="en-US" altLang="en-US" sz="2800" b="1" u="sng" smtClean="0">
                <a:solidFill>
                  <a:schemeClr val="accent2"/>
                </a:solidFill>
              </a:rPr>
              <a:t>not</a:t>
            </a:r>
            <a:r>
              <a:rPr lang="en-US" altLang="en-US" sz="2800" smtClean="0">
                <a:solidFill>
                  <a:schemeClr val="accent2"/>
                </a:solidFill>
              </a:rPr>
              <a:t> become diseased </a:t>
            </a:r>
          </a:p>
          <a:p>
            <a:r>
              <a:rPr lang="en-US" altLang="en-US" sz="2800" smtClean="0"/>
              <a:t>3: Passed the unboiled diseased juice through a fine porcelain filter (too small for any life, even smallest bacteria, to get through) then place filtrate onto healthy leaves </a:t>
            </a:r>
          </a:p>
          <a:p>
            <a:pPr>
              <a:buFont typeface="Monotype Sorts" charset="2"/>
              <a:buNone/>
            </a:pPr>
            <a:r>
              <a:rPr lang="en-US" altLang="en-US" sz="2800" smtClean="0"/>
              <a:t>	- </a:t>
            </a:r>
            <a:r>
              <a:rPr lang="en-US" altLang="en-US" sz="2800" smtClean="0">
                <a:solidFill>
                  <a:schemeClr val="accent2"/>
                </a:solidFill>
              </a:rPr>
              <a:t>Healthy leaves became diseased!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/>
          <a:lstStyle/>
          <a:p>
            <a:r>
              <a:rPr lang="en-US" altLang="en-US" i="1" smtClean="0"/>
              <a:t>Martinus Beijerinck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114800"/>
          </a:xfrm>
        </p:spPr>
        <p:txBody>
          <a:bodyPr/>
          <a:lstStyle/>
          <a:p>
            <a:r>
              <a:rPr lang="en-US" altLang="en-US" smtClean="0"/>
              <a:t>Suggested that </a:t>
            </a:r>
            <a:r>
              <a:rPr lang="en-US" altLang="en-US" smtClean="0">
                <a:solidFill>
                  <a:schemeClr val="accent2"/>
                </a:solidFill>
              </a:rPr>
              <a:t>tiny particles </a:t>
            </a:r>
            <a:r>
              <a:rPr lang="en-US" altLang="en-US" smtClean="0"/>
              <a:t>in the juice caused the disease</a:t>
            </a:r>
          </a:p>
          <a:p>
            <a:r>
              <a:rPr lang="en-US" altLang="en-US" smtClean="0"/>
              <a:t>Called these particles </a:t>
            </a:r>
            <a:r>
              <a:rPr lang="en-US" altLang="en-US" smtClean="0">
                <a:solidFill>
                  <a:schemeClr val="accent2"/>
                </a:solidFill>
              </a:rPr>
              <a:t>viruses </a:t>
            </a:r>
            <a:r>
              <a:rPr lang="en-US" altLang="en-US" smtClean="0"/>
              <a:t>from the Latin word for poison</a:t>
            </a:r>
          </a:p>
          <a:p>
            <a:pPr>
              <a:buFont typeface="Monotype Sorts" charset="2"/>
              <a:buNone/>
            </a:pPr>
            <a:r>
              <a:rPr lang="en-US" altLang="en-US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Wendell Stanley’s Experiment: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114800"/>
          </a:xfrm>
        </p:spPr>
        <p:txBody>
          <a:bodyPr/>
          <a:lstStyle/>
          <a:p>
            <a:r>
              <a:rPr lang="en-US" altLang="en-US" smtClean="0"/>
              <a:t>Left the filtrate sitting out overnight and water evaporated away and </a:t>
            </a:r>
            <a:r>
              <a:rPr lang="en-US" altLang="en-US" smtClean="0">
                <a:solidFill>
                  <a:schemeClr val="accent2"/>
                </a:solidFill>
              </a:rPr>
              <a:t>crystals</a:t>
            </a:r>
            <a:r>
              <a:rPr lang="en-US" altLang="en-US" smtClean="0"/>
              <a:t> formed. Added water back to dissolve the crystals and placed this solution on healthy leaves</a:t>
            </a:r>
          </a:p>
          <a:p>
            <a:pPr>
              <a:buFont typeface="Monotype Sorts" charset="2"/>
              <a:buNone/>
            </a:pPr>
            <a:r>
              <a:rPr lang="en-US" altLang="en-US" smtClean="0"/>
              <a:t>	- </a:t>
            </a:r>
            <a:r>
              <a:rPr lang="en-US" altLang="en-US" smtClean="0">
                <a:solidFill>
                  <a:schemeClr val="accent2"/>
                </a:solidFill>
              </a:rPr>
              <a:t>Healthy leaves became diseased!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Experimental Conclusions: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Ivanowski</a:t>
            </a:r>
          </a:p>
          <a:p>
            <a:pPr>
              <a:buFont typeface="Monotype Sorts" charset="2"/>
              <a:buNone/>
            </a:pPr>
            <a:r>
              <a:rPr lang="en-US" altLang="en-US" smtClean="0"/>
              <a:t>1. Disease was </a:t>
            </a:r>
            <a:r>
              <a:rPr lang="en-US" altLang="en-US" smtClean="0">
                <a:solidFill>
                  <a:schemeClr val="accent2"/>
                </a:solidFill>
              </a:rPr>
              <a:t>contagious</a:t>
            </a:r>
          </a:p>
          <a:p>
            <a:pPr>
              <a:buFont typeface="Monotype Sorts" charset="2"/>
              <a:buNone/>
            </a:pPr>
            <a:r>
              <a:rPr lang="en-US" altLang="en-US" smtClean="0"/>
              <a:t>2. Disease was caused by </a:t>
            </a:r>
            <a:r>
              <a:rPr lang="en-US" altLang="en-US" smtClean="0">
                <a:solidFill>
                  <a:schemeClr val="accent2"/>
                </a:solidFill>
              </a:rPr>
              <a:t>something living</a:t>
            </a:r>
          </a:p>
          <a:p>
            <a:pPr>
              <a:buFont typeface="Monotype Sorts" charset="2"/>
              <a:buNone/>
            </a:pPr>
            <a:r>
              <a:rPr lang="en-US" altLang="en-US" smtClean="0"/>
              <a:t>3. Disease caused by a </a:t>
            </a:r>
            <a:r>
              <a:rPr lang="en-US" altLang="en-US" smtClean="0">
                <a:solidFill>
                  <a:schemeClr val="accent2"/>
                </a:solidFill>
              </a:rPr>
              <a:t>small new life form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dirty="0" smtClean="0"/>
              <a:t>Stanley</a:t>
            </a:r>
          </a:p>
          <a:p>
            <a:pPr>
              <a:buFont typeface="Monotype Sorts" charset="2"/>
              <a:buNone/>
            </a:pPr>
            <a:r>
              <a:rPr lang="en-US" altLang="en-US" dirty="0" smtClean="0"/>
              <a:t>1. Disease caused by something a </a:t>
            </a:r>
            <a:r>
              <a:rPr lang="en-US" altLang="en-US" dirty="0" smtClean="0">
                <a:solidFill>
                  <a:schemeClr val="accent2"/>
                </a:solidFill>
              </a:rPr>
              <a:t>non-living </a:t>
            </a:r>
            <a:r>
              <a:rPr lang="en-US" altLang="en-US" dirty="0" smtClean="0"/>
              <a:t>because </a:t>
            </a:r>
            <a:r>
              <a:rPr lang="en-US" altLang="en-US" dirty="0" smtClean="0"/>
              <a:t>it could be crystallized and all life dies without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Virus Structure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r>
              <a:rPr lang="en-US" altLang="en-US" smtClean="0"/>
              <a:t>All consist of a </a:t>
            </a:r>
            <a:r>
              <a:rPr lang="en-US" altLang="en-US" smtClean="0">
                <a:solidFill>
                  <a:schemeClr val="accent2"/>
                </a:solidFill>
              </a:rPr>
              <a:t>protein coat </a:t>
            </a:r>
            <a:r>
              <a:rPr lang="en-US" altLang="en-US" smtClean="0"/>
              <a:t>(called a </a:t>
            </a:r>
            <a:r>
              <a:rPr lang="en-US" altLang="en-US" smtClean="0">
                <a:solidFill>
                  <a:schemeClr val="accent2"/>
                </a:solidFill>
              </a:rPr>
              <a:t>capsid</a:t>
            </a:r>
            <a:r>
              <a:rPr lang="en-US" altLang="en-US" smtClean="0"/>
              <a:t>)</a:t>
            </a:r>
            <a:r>
              <a:rPr lang="en-US" altLang="en-US" smtClean="0">
                <a:solidFill>
                  <a:schemeClr val="accent2"/>
                </a:solidFill>
              </a:rPr>
              <a:t> </a:t>
            </a:r>
            <a:r>
              <a:rPr lang="en-US" altLang="en-US" smtClean="0"/>
              <a:t>surrounding a </a:t>
            </a:r>
            <a:r>
              <a:rPr lang="en-US" altLang="en-US" smtClean="0">
                <a:solidFill>
                  <a:schemeClr val="accent2"/>
                </a:solidFill>
              </a:rPr>
              <a:t>nucleic acid core</a:t>
            </a:r>
          </a:p>
          <a:p>
            <a:r>
              <a:rPr lang="en-US" altLang="en-US" smtClean="0"/>
              <a:t>All are </a:t>
            </a:r>
            <a:r>
              <a:rPr lang="en-US" altLang="en-US" smtClean="0">
                <a:solidFill>
                  <a:schemeClr val="accent2"/>
                </a:solidFill>
              </a:rPr>
              <a:t>parasitic</a:t>
            </a:r>
          </a:p>
          <a:p>
            <a:endParaRPr lang="en-US" altLang="en-US" smtClean="0"/>
          </a:p>
          <a:p>
            <a:r>
              <a:rPr lang="en-US" altLang="en-US" i="1" smtClean="0"/>
              <a:t>Structure of  viruses are highly variable but all have the same basic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772400" cy="1143000"/>
          </a:xfrm>
        </p:spPr>
        <p:txBody>
          <a:bodyPr/>
          <a:lstStyle/>
          <a:p>
            <a:r>
              <a:rPr lang="en-US" altLang="en-US" smtClean="0"/>
              <a:t>Virus Structure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348773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 descr="20050131075936!Tobacco_mosaic_virus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676400"/>
            <a:ext cx="8615362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viru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295400"/>
            <a:ext cx="76962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3817938" y="2098675"/>
            <a:ext cx="1371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anose="02020603050405020304" pitchFamily="18" charset="0"/>
              </a:rPr>
              <a:t>Protein capsid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900113" y="2913063"/>
            <a:ext cx="2003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solidFill>
                  <a:srgbClr val="CC0000"/>
                </a:solidFill>
                <a:latin typeface="Times New Roman" panose="02020603050405020304" pitchFamily="18" charset="0"/>
              </a:rPr>
              <a:t>Dengue Fever</a:t>
            </a: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7810500" y="2971800"/>
            <a:ext cx="14335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solidFill>
                  <a:srgbClr val="CC0099"/>
                </a:solidFill>
                <a:latin typeface="Times New Roman" panose="02020603050405020304" pitchFamily="18" charset="0"/>
              </a:rPr>
              <a:t>Influenza</a:t>
            </a:r>
          </a:p>
        </p:txBody>
      </p:sp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0559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0" y="6400800"/>
            <a:ext cx="84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latin typeface="Times New Roman" panose="02020603050405020304" pitchFamily="18" charset="0"/>
              </a:rPr>
              <a:t>Polio</a:t>
            </a:r>
          </a:p>
        </p:txBody>
      </p:sp>
      <p:pic>
        <p:nvPicPr>
          <p:cNvPr id="6150" name="Picture 15" descr="http://1.bp.blogspot.com/_n1cfidGF4i0/TPeEIJbSXDI/AAAAAAAAAbc/Fz-2YY33QFY/s1600/060104_hiv_virus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348163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3260725" y="6400800"/>
            <a:ext cx="118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CA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HIV</a:t>
            </a:r>
            <a:endParaRPr kumimoji="0" lang="en-US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2" name="Picture 17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2913063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9" descr="http://www.knowledgerush.com/wiki_image/3/3f/Ebola_virus_e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-49213"/>
            <a:ext cx="199548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4095750" y="2362200"/>
            <a:ext cx="9540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solidFill>
                  <a:srgbClr val="33CC33"/>
                </a:solidFill>
                <a:latin typeface="Times New Roman" panose="02020603050405020304" pitchFamily="18" charset="0"/>
              </a:rPr>
              <a:t>Ebola</a:t>
            </a:r>
          </a:p>
        </p:txBody>
      </p:sp>
      <p:pic>
        <p:nvPicPr>
          <p:cNvPr id="6155" name="Picture 23" descr="http://www.onlinemedicinetips.com/images/Can-The-Rabies-Virus-Survive-Outside-Of-The-Bod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4543425"/>
            <a:ext cx="22891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989888" y="4054475"/>
            <a:ext cx="10747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solidFill>
                  <a:srgbClr val="F08510"/>
                </a:solidFill>
                <a:latin typeface="Times New Roman" panose="02020603050405020304" pitchFamily="18" charset="0"/>
              </a:rPr>
              <a:t>Rabies</a:t>
            </a: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4267200" y="3797300"/>
            <a:ext cx="1193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Mumps</a:t>
            </a:r>
          </a:p>
        </p:txBody>
      </p:sp>
      <p:pic>
        <p:nvPicPr>
          <p:cNvPr id="6158" name="Picture 21" descr="http://www.drugdevelopment-technology.com/projects/t705/images/1-influenza-viru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76200"/>
            <a:ext cx="258603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5" descr="http://images.usatoday.com/news/_photos/2007/01/08/fl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590800"/>
            <a:ext cx="17192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How do viruses infect?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5963" y="1905000"/>
            <a:ext cx="4008437" cy="43434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/>
              <a:t>The virus lands on the cell then pierces its cell wall with its tail and inserts its </a:t>
            </a:r>
            <a:r>
              <a:rPr lang="en-US" altLang="en-US" sz="2800" dirty="0" smtClean="0">
                <a:solidFill>
                  <a:schemeClr val="accent2"/>
                </a:solidFill>
              </a:rPr>
              <a:t>genetic material (DNA or RNA)</a:t>
            </a:r>
            <a:endParaRPr lang="en-US" altLang="en-US" sz="28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altLang="en-US" sz="2800" dirty="0" smtClean="0"/>
              <a:t>The now empty virus coat is useless - like an empty egg shell</a:t>
            </a:r>
          </a:p>
          <a:p>
            <a:pPr>
              <a:defRPr/>
            </a:pPr>
            <a:endParaRPr lang="en-US" altLang="en-US" sz="2800" dirty="0"/>
          </a:p>
        </p:txBody>
      </p:sp>
      <p:pic>
        <p:nvPicPr>
          <p:cNvPr id="24580" name="Picture 8" descr="http://oceanworld.tamu.edu/resources/oceanography-book/Images/Bacteriophage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3465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6167735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dirty="0">
                <a:hlinkClick r:id="rId3"/>
              </a:rPr>
              <a:t>Virus </a:t>
            </a:r>
            <a:r>
              <a:rPr lang="en-US" altLang="en-US" dirty="0" smtClean="0">
                <a:hlinkClick r:id="rId3"/>
              </a:rPr>
              <a:t>Video</a:t>
            </a:r>
            <a:r>
              <a:rPr lang="en-US" altLang="en-US" dirty="0" smtClean="0"/>
              <a:t> – Amoeba Sisters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“Life” </a:t>
            </a:r>
            <a:r>
              <a:rPr lang="en-US" altLang="en-US" dirty="0" smtClean="0"/>
              <a:t>Cycles: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mtClean="0"/>
              <a:t>1. </a:t>
            </a:r>
            <a:r>
              <a:rPr lang="en-US" altLang="en-US" b="1" u="sng" smtClean="0"/>
              <a:t>The </a:t>
            </a:r>
            <a:r>
              <a:rPr lang="en-US" altLang="en-US" b="1" u="sng" smtClean="0">
                <a:solidFill>
                  <a:schemeClr val="accent2"/>
                </a:solidFill>
              </a:rPr>
              <a:t>Lytic Cycle</a:t>
            </a:r>
            <a:r>
              <a:rPr lang="en-US" altLang="en-US" b="1" u="sng" smtClean="0"/>
              <a:t>:</a:t>
            </a:r>
            <a:r>
              <a:rPr lang="en-US" altLang="en-US" smtClean="0"/>
              <a:t>  This results in the death of the host cell by </a:t>
            </a:r>
            <a:r>
              <a:rPr lang="en-US" altLang="en-US" b="1" smtClean="0">
                <a:solidFill>
                  <a:schemeClr val="accent2"/>
                </a:solidFill>
              </a:rPr>
              <a:t>Lysis</a:t>
            </a:r>
            <a:r>
              <a:rPr lang="en-US" altLang="en-US" smtClean="0"/>
              <a:t> (to burst) as the </a:t>
            </a:r>
            <a:r>
              <a:rPr lang="en-US" altLang="en-US" b="1" smtClean="0"/>
              <a:t>virus uses the host cell to make copies of itself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35563" y="1981200"/>
            <a:ext cx="3810000" cy="4572000"/>
          </a:xfrm>
        </p:spPr>
        <p:txBody>
          <a:bodyPr/>
          <a:lstStyle/>
          <a:p>
            <a:r>
              <a:rPr lang="en-US" altLang="en-US" smtClean="0"/>
              <a:t>2. </a:t>
            </a:r>
            <a:r>
              <a:rPr lang="en-US" altLang="en-US" b="1" u="sng" smtClean="0"/>
              <a:t>The </a:t>
            </a:r>
            <a:r>
              <a:rPr lang="en-US" altLang="en-US" b="1" u="sng" smtClean="0">
                <a:solidFill>
                  <a:schemeClr val="accent2"/>
                </a:solidFill>
              </a:rPr>
              <a:t>Lysogenic Cycle:</a:t>
            </a:r>
            <a:r>
              <a:rPr lang="en-US" altLang="en-US" smtClean="0">
                <a:solidFill>
                  <a:schemeClr val="accent2"/>
                </a:solidFill>
              </a:rPr>
              <a:t>  </a:t>
            </a:r>
            <a:r>
              <a:rPr lang="en-US" altLang="en-US" smtClean="0"/>
              <a:t>This results in the </a:t>
            </a:r>
            <a:r>
              <a:rPr lang="en-US" altLang="en-US" smtClean="0">
                <a:solidFill>
                  <a:schemeClr val="accent2"/>
                </a:solidFill>
              </a:rPr>
              <a:t>viral DNA being inserted into the host </a:t>
            </a:r>
            <a:r>
              <a:rPr lang="en-US" altLang="en-US" i="1" smtClean="0">
                <a:solidFill>
                  <a:schemeClr val="accent2"/>
                </a:solidFill>
              </a:rPr>
              <a:t>DNA </a:t>
            </a:r>
          </a:p>
          <a:p>
            <a:r>
              <a:rPr lang="en-US" altLang="en-US" i="1" smtClean="0"/>
              <a:t>- The new genes are called a </a:t>
            </a:r>
            <a:r>
              <a:rPr lang="en-US" altLang="en-US" b="1" i="1" smtClean="0">
                <a:solidFill>
                  <a:schemeClr val="accent2"/>
                </a:solidFill>
              </a:rPr>
              <a:t>Provirus</a:t>
            </a:r>
            <a:r>
              <a:rPr lang="en-US" altLang="en-US" b="1" i="1" smtClean="0"/>
              <a:t> (prophage</a:t>
            </a:r>
            <a:r>
              <a:rPr lang="en-US" altLang="en-US" i="1" smtClean="0"/>
              <a:t> if inserted into a bacterium</a:t>
            </a:r>
            <a:r>
              <a:rPr lang="en-US" altLang="en-US" b="1" i="1" smtClean="0"/>
              <a:t>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50925" y="1279525"/>
            <a:ext cx="626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>
                <a:latin typeface="Times" panose="02020603050405020304" pitchFamily="18" charset="0"/>
              </a:rPr>
              <a:t>Viruses reproduce in two ways: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2332037" cy="1143000"/>
          </a:xfrm>
        </p:spPr>
        <p:txBody>
          <a:bodyPr/>
          <a:lstStyle/>
          <a:p>
            <a:r>
              <a:rPr lang="en-US" altLang="en-US" smtClean="0"/>
              <a:t>Life </a:t>
            </a:r>
            <a:br>
              <a:rPr lang="en-US" altLang="en-US" smtClean="0"/>
            </a:br>
            <a:r>
              <a:rPr lang="en-US" altLang="en-US" smtClean="0"/>
              <a:t>Cycles:</a:t>
            </a:r>
            <a:endParaRPr lang="en-US" altLang="en-US" sz="660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4"/>
          <a:stretch>
            <a:fillRect/>
          </a:stretch>
        </p:blipFill>
        <p:spPr bwMode="auto">
          <a:xfrm>
            <a:off x="2438400" y="420688"/>
            <a:ext cx="644683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62400" y="6400800"/>
            <a:ext cx="356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" panose="02020603050405020304" pitchFamily="18" charset="0"/>
              </a:rPr>
              <a:t> Lysogenic 	            Lytic</a:t>
            </a: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219200" y="266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anose="02020603050405020304" pitchFamily="18" charset="0"/>
              </a:rPr>
              <a:t>PG. 481</a:t>
            </a:r>
          </a:p>
        </p:txBody>
      </p:sp>
      <p:pic>
        <p:nvPicPr>
          <p:cNvPr id="26630" name="Picture 7" descr="http://images.slideplayer.us/2/769157/slides/slide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Viral Diversity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3810000" cy="4114800"/>
          </a:xfrm>
        </p:spPr>
        <p:txBody>
          <a:bodyPr/>
          <a:lstStyle/>
          <a:p>
            <a:r>
              <a:rPr lang="en-US" altLang="en-US" sz="2800" smtClean="0"/>
              <a:t>Viruses can use either </a:t>
            </a:r>
            <a:r>
              <a:rPr lang="en-US" altLang="en-US" sz="2800" smtClean="0">
                <a:solidFill>
                  <a:schemeClr val="accent2"/>
                </a:solidFill>
              </a:rPr>
              <a:t>DNA</a:t>
            </a:r>
            <a:r>
              <a:rPr lang="en-US" altLang="en-US" sz="2800" smtClean="0"/>
              <a:t> or </a:t>
            </a:r>
            <a:r>
              <a:rPr lang="en-US" altLang="en-US" sz="2800" smtClean="0">
                <a:solidFill>
                  <a:schemeClr val="accent2"/>
                </a:solidFill>
              </a:rPr>
              <a:t>RNA</a:t>
            </a:r>
            <a:r>
              <a:rPr lang="en-US" altLang="en-US" sz="2800" smtClean="0"/>
              <a:t> as their genetic material</a:t>
            </a:r>
          </a:p>
          <a:p>
            <a:r>
              <a:rPr lang="en-US" altLang="en-US" sz="2800" smtClean="0"/>
              <a:t>Two examples of viral diversity are </a:t>
            </a:r>
            <a:r>
              <a:rPr lang="en-US" altLang="en-US" sz="2800" b="1" smtClean="0">
                <a:solidFill>
                  <a:schemeClr val="accent2"/>
                </a:solidFill>
              </a:rPr>
              <a:t>Enveloped Viruses </a:t>
            </a:r>
            <a:r>
              <a:rPr lang="en-US" altLang="en-US" sz="2800" smtClean="0"/>
              <a:t>and </a:t>
            </a:r>
            <a:r>
              <a:rPr lang="en-US" altLang="en-US" sz="2800" b="1" smtClean="0">
                <a:solidFill>
                  <a:schemeClr val="accent2"/>
                </a:solidFill>
              </a:rPr>
              <a:t>Retroviruses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0250"/>
            <a:ext cx="4038600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5029200" y="6400800"/>
            <a:ext cx="171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anose="02020603050405020304" pitchFamily="18" charset="0"/>
              </a:rPr>
              <a:t>HIV (AIDS)</a:t>
            </a:r>
          </a:p>
        </p:txBody>
      </p:sp>
      <p:pic>
        <p:nvPicPr>
          <p:cNvPr id="27654" name="Picture 10" descr="herpesvirus_biograph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anose="02020603050405020304" pitchFamily="18" charset="0"/>
              </a:rPr>
              <a:t>Herpes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Viral Diversity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0763" y="1371600"/>
            <a:ext cx="3810000" cy="4114800"/>
          </a:xfrm>
        </p:spPr>
        <p:txBody>
          <a:bodyPr/>
          <a:lstStyle/>
          <a:p>
            <a:r>
              <a:rPr lang="en-US" altLang="en-US" b="1" u="sng" smtClean="0"/>
              <a:t>Enveloped Viruses</a:t>
            </a:r>
          </a:p>
          <a:p>
            <a:pPr>
              <a:buFont typeface="Monotype Sorts" charset="2"/>
              <a:buNone/>
            </a:pPr>
            <a:r>
              <a:rPr lang="en-US" altLang="en-US" smtClean="0"/>
              <a:t>Some viruses have an outer membrane (captured from past host) called a </a:t>
            </a:r>
            <a:r>
              <a:rPr lang="en-US" altLang="en-US" b="1" smtClean="0">
                <a:solidFill>
                  <a:schemeClr val="accent2"/>
                </a:solidFill>
              </a:rPr>
              <a:t>viral envelope</a:t>
            </a:r>
          </a:p>
          <a:p>
            <a:pPr>
              <a:buFont typeface="Monotype Sorts" charset="2"/>
              <a:buNone/>
            </a:pPr>
            <a:r>
              <a:rPr lang="en-US" altLang="en-US" smtClean="0"/>
              <a:t>Helps them enter host cell by fusing envelope to cell membrane – acts like camouflage</a:t>
            </a:r>
          </a:p>
          <a:p>
            <a:pPr>
              <a:buFont typeface="Monotype Sorts" charset="2"/>
              <a:buNone/>
            </a:pPr>
            <a:r>
              <a:rPr lang="en-CA" altLang="en-US" smtClean="0"/>
              <a:t>(Ex: HIV, chickenpox)</a:t>
            </a:r>
            <a:endParaRPr lang="en-US" alt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56188" y="1066800"/>
            <a:ext cx="4114800" cy="4724400"/>
          </a:xfrm>
        </p:spPr>
        <p:txBody>
          <a:bodyPr/>
          <a:lstStyle/>
          <a:p>
            <a:r>
              <a:rPr lang="en-US" altLang="en-US" b="1" u="sng" smtClean="0"/>
              <a:t>Retro Viruses</a:t>
            </a:r>
          </a:p>
          <a:p>
            <a:pPr>
              <a:buFont typeface="Monotype Sorts" charset="2"/>
              <a:buNone/>
            </a:pPr>
            <a:r>
              <a:rPr lang="en-US" altLang="en-US" i="1" smtClean="0"/>
              <a:t>RNA </a:t>
            </a:r>
            <a:r>
              <a:rPr lang="en-US" altLang="en-US" i="1" smtClean="0">
                <a:solidFill>
                  <a:schemeClr val="accent2"/>
                </a:solidFill>
              </a:rPr>
              <a:t>acts as a template to make DNA </a:t>
            </a:r>
            <a:r>
              <a:rPr lang="en-US" altLang="en-US" i="1" smtClean="0"/>
              <a:t>(copied backwards)</a:t>
            </a:r>
          </a:p>
          <a:p>
            <a:pPr>
              <a:buFont typeface="Monotype Sorts" charset="2"/>
              <a:buNone/>
            </a:pPr>
            <a:r>
              <a:rPr lang="en-CA" altLang="en-US" smtClean="0">
                <a:solidFill>
                  <a:schemeClr val="accent2"/>
                </a:solidFill>
              </a:rPr>
              <a:t>Mutate</a:t>
            </a:r>
            <a:r>
              <a:rPr lang="en-CA" altLang="en-US" smtClean="0"/>
              <a:t> quickly due to being single stranded (Ex: HIV)</a:t>
            </a:r>
            <a:endParaRPr lang="en-US" altLang="en-US" smtClean="0"/>
          </a:p>
        </p:txBody>
      </p:sp>
      <p:pic>
        <p:nvPicPr>
          <p:cNvPr id="6" name="Picture 8" descr="http://www.uic.edu/classes/bios/bios101/x112_files/images/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6"/>
          <a:stretch>
            <a:fillRect/>
          </a:stretch>
        </p:blipFill>
        <p:spPr bwMode="auto">
          <a:xfrm>
            <a:off x="5056188" y="4214813"/>
            <a:ext cx="39512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7253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0"/>
          <a:stretch>
            <a:fillRect/>
          </a:stretch>
        </p:blipFill>
        <p:spPr bwMode="auto">
          <a:xfrm>
            <a:off x="914400" y="76200"/>
            <a:ext cx="8001000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90488"/>
            <a:ext cx="7772400" cy="1143000"/>
          </a:xfrm>
        </p:spPr>
        <p:txBody>
          <a:bodyPr/>
          <a:lstStyle/>
          <a:p>
            <a:r>
              <a:rPr lang="en-US" altLang="en-US" smtClean="0"/>
              <a:t>Responses to Viral Infections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050" y="927100"/>
            <a:ext cx="7772400" cy="41148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b="1" u="sng" dirty="0" smtClean="0"/>
              <a:t>1. </a:t>
            </a:r>
            <a:r>
              <a:rPr lang="en-US" altLang="en-US" b="1" u="sng" dirty="0" smtClean="0">
                <a:solidFill>
                  <a:schemeClr val="accent2"/>
                </a:solidFill>
              </a:rPr>
              <a:t>Phagocytosis</a:t>
            </a:r>
            <a:r>
              <a:rPr lang="en-US" altLang="en-US" b="1" dirty="0" smtClean="0">
                <a:solidFill>
                  <a:schemeClr val="accent2"/>
                </a:solidFill>
              </a:rPr>
              <a:t>       </a:t>
            </a:r>
            <a:r>
              <a:rPr lang="en-US" altLang="en-US" b="1" u="sng" dirty="0" smtClean="0">
                <a:solidFill>
                  <a:schemeClr val="accent2"/>
                </a:solidFill>
                <a:hlinkClick r:id="rId2"/>
              </a:rPr>
              <a:t>video</a:t>
            </a:r>
            <a:endParaRPr lang="en-US" altLang="en-US" dirty="0" smtClean="0">
              <a:solidFill>
                <a:schemeClr val="accent2"/>
              </a:solidFill>
            </a:endParaRPr>
          </a:p>
          <a:p>
            <a:r>
              <a:rPr lang="en-US" altLang="en-US" dirty="0" smtClean="0"/>
              <a:t>The host’s white blood cells can “</a:t>
            </a:r>
            <a:r>
              <a:rPr lang="en-US" altLang="en-US" dirty="0" smtClean="0">
                <a:solidFill>
                  <a:schemeClr val="accent2"/>
                </a:solidFill>
              </a:rPr>
              <a:t>eat</a:t>
            </a:r>
            <a:r>
              <a:rPr lang="en-US" altLang="en-US" dirty="0" smtClean="0"/>
              <a:t>”  the virus particle by engulfing and destroying it with enzymes in their lysosomes</a:t>
            </a:r>
          </a:p>
        </p:txBody>
      </p:sp>
      <p:pic>
        <p:nvPicPr>
          <p:cNvPr id="31748" name="Picture 5" descr="http://askabiologist.asu.edu/sites/default/files/resources/activities/body_depot/viral_attack/phagocytos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16313"/>
            <a:ext cx="56388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Responses to Viral Infections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b="1" u="sng" smtClean="0"/>
              <a:t>A. </a:t>
            </a:r>
            <a:r>
              <a:rPr lang="en-US" altLang="en-US" b="1" u="sng" smtClean="0">
                <a:solidFill>
                  <a:schemeClr val="accent2"/>
                </a:solidFill>
              </a:rPr>
              <a:t>Interferon</a:t>
            </a:r>
            <a:r>
              <a:rPr lang="en-US" altLang="en-US" b="1" u="sng" smtClean="0"/>
              <a:t>:</a:t>
            </a:r>
          </a:p>
          <a:p>
            <a:r>
              <a:rPr lang="en-US" altLang="en-US" smtClean="0"/>
              <a:t>A protein made by an infected host cell before it dies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Signals other cells </a:t>
            </a:r>
            <a:r>
              <a:rPr lang="en-US" altLang="en-US" smtClean="0"/>
              <a:t>to defend against the virus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Activates immune cells</a:t>
            </a:r>
            <a:r>
              <a:rPr lang="en-US" altLang="en-US" smtClean="0"/>
              <a:t> to kill virus</a:t>
            </a:r>
          </a:p>
          <a:p>
            <a:endParaRPr lang="en-US" altLang="en-US" u="sng" smtClean="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050925" y="1265238"/>
            <a:ext cx="542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Times" panose="02020603050405020304" pitchFamily="18" charset="0"/>
              </a:rPr>
              <a:t>2. Immune System Responses: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7" name="Picture 4" descr="http://www.ahealthybargain.com/interfe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73025"/>
            <a:ext cx="91932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924800" cy="457200"/>
          </a:xfrm>
        </p:spPr>
        <p:txBody>
          <a:bodyPr/>
          <a:lstStyle/>
          <a:p>
            <a:r>
              <a:rPr lang="en-US" altLang="en-US" sz="4000" smtClean="0"/>
              <a:t>Did You Know…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"/>
            <a:ext cx="8305800" cy="65532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Viruses are considered the smallest of all microorganisms to exist on earth. </a:t>
            </a:r>
          </a:p>
          <a:p>
            <a:pPr>
              <a:defRPr/>
            </a:pPr>
            <a:r>
              <a:rPr lang="en-US" altLang="en-US" sz="240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Viruses may remain </a:t>
            </a:r>
            <a:r>
              <a:rPr lang="en-US" altLang="en-US" sz="2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inactive (dormant) until it encounters a living host cell.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Viruses exist in many different shapes, sizes, and colors.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Evidence shows viruses existed over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illions of years ago.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Viruses contain genetic material that can be altered according to the host.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Viruses are considered parasites and can infect any living cell of almost every species.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viruses only infect plants &amp; animal viruses only infect animals.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Viruses may be classified as mild or deadly.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Viruses are too small to be seen with a light microscope.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 body contains a virus right now!</a:t>
            </a:r>
            <a:br>
              <a:rPr lang="en-US" altLang="en-US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4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Responses to Viral Infections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b="1" u="sng" smtClean="0"/>
              <a:t>A. </a:t>
            </a:r>
            <a:r>
              <a:rPr lang="en-US" altLang="en-US" b="1" u="sng" smtClean="0">
                <a:solidFill>
                  <a:schemeClr val="accent2"/>
                </a:solidFill>
              </a:rPr>
              <a:t>Interferon</a:t>
            </a:r>
            <a:r>
              <a:rPr lang="en-US" altLang="en-US" b="1" u="sng" smtClean="0"/>
              <a:t>:</a:t>
            </a:r>
          </a:p>
          <a:p>
            <a:r>
              <a:rPr lang="en-US" altLang="en-US" smtClean="0"/>
              <a:t>A protein made by an infected host cell before it dies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Signals other cells </a:t>
            </a:r>
            <a:r>
              <a:rPr lang="en-US" altLang="en-US" smtClean="0"/>
              <a:t>to defend against the virus</a:t>
            </a:r>
          </a:p>
          <a:p>
            <a:r>
              <a:rPr lang="en-US" altLang="en-US" smtClean="0">
                <a:solidFill>
                  <a:schemeClr val="accent2"/>
                </a:solidFill>
              </a:rPr>
              <a:t>Activates immune cells</a:t>
            </a:r>
            <a:r>
              <a:rPr lang="en-US" altLang="en-US" smtClean="0"/>
              <a:t> to kill virus</a:t>
            </a:r>
          </a:p>
          <a:p>
            <a:endParaRPr lang="en-US" altLang="en-US" u="sng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b="1" u="sng" smtClean="0"/>
              <a:t>B. </a:t>
            </a:r>
            <a:r>
              <a:rPr lang="en-US" altLang="en-US" b="1" u="sng" smtClean="0">
                <a:solidFill>
                  <a:schemeClr val="accent2"/>
                </a:solidFill>
              </a:rPr>
              <a:t>Antibodies</a:t>
            </a:r>
            <a:r>
              <a:rPr lang="en-US" altLang="en-US" b="1" u="sng" smtClean="0"/>
              <a:t>:</a:t>
            </a:r>
          </a:p>
          <a:p>
            <a:r>
              <a:rPr lang="en-US" altLang="en-US" smtClean="0"/>
              <a:t>Highly specific proteins made by White Blood Cells</a:t>
            </a:r>
          </a:p>
          <a:p>
            <a:r>
              <a:rPr lang="en-US" altLang="en-US" smtClean="0"/>
              <a:t>Attach to virus,  </a:t>
            </a:r>
            <a:r>
              <a:rPr lang="en-US" altLang="en-US" smtClean="0">
                <a:solidFill>
                  <a:schemeClr val="accent2"/>
                </a:solidFill>
              </a:rPr>
              <a:t>clump them together </a:t>
            </a:r>
            <a:r>
              <a:rPr lang="en-US" altLang="en-US" smtClean="0"/>
              <a:t>(deactivating them) and making them easy to be destroyed by other WBC.</a:t>
            </a:r>
          </a:p>
          <a:p>
            <a:endParaRPr lang="en-US" altLang="en-US" b="1" u="sng" smtClean="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50925" y="1265238"/>
            <a:ext cx="542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Times" panose="02020603050405020304" pitchFamily="18" charset="0"/>
              </a:rPr>
              <a:t>2. Immune System Responses: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58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5" name="Picture 2" descr="http://www2.estrellamountain.edu/faculty/farabee/BIOBK/antigenA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1057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Virus</a:t>
            </a:r>
            <a:endParaRPr lang="en-US" alt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altLang="en-US" dirty="0" smtClean="0">
                <a:hlinkClick r:id="rId2"/>
              </a:rPr>
              <a:t>Top 5 Deadliest Viruses Video</a:t>
            </a:r>
            <a:endParaRPr lang="en-CA" altLang="en-US" dirty="0" smtClean="0"/>
          </a:p>
          <a:p>
            <a:endParaRPr lang="en-CA" altLang="en-US" dirty="0" smtClean="0"/>
          </a:p>
          <a:p>
            <a:r>
              <a:rPr lang="en-CA" altLang="en-US" dirty="0" smtClean="0">
                <a:hlinkClick r:id="rId3"/>
              </a:rPr>
              <a:t>Virus review </a:t>
            </a:r>
            <a:r>
              <a:rPr lang="en-CA" altLang="en-US" dirty="0" smtClean="0">
                <a:hlinkClick r:id="rId3"/>
              </a:rPr>
              <a:t>video</a:t>
            </a:r>
            <a:endParaRPr lang="en-CA" altLang="en-US" dirty="0" smtClean="0"/>
          </a:p>
          <a:p>
            <a:endParaRPr lang="en-CA" altLang="en-US" dirty="0"/>
          </a:p>
          <a:p>
            <a:r>
              <a:rPr lang="en-US" altLang="en-US" dirty="0" smtClean="0">
                <a:hlinkClick r:id="rId4"/>
              </a:rPr>
              <a:t>Virus </a:t>
            </a:r>
            <a:r>
              <a:rPr lang="en-US" altLang="en-US" dirty="0">
                <a:hlinkClick r:id="rId4"/>
              </a:rPr>
              <a:t>Video</a:t>
            </a:r>
            <a:r>
              <a:rPr lang="en-US" altLang="en-US" dirty="0"/>
              <a:t> – Amoeba Sisters</a:t>
            </a:r>
          </a:p>
          <a:p>
            <a:endParaRPr lang="en-US" altLang="en-US" dirty="0" smtClean="0"/>
          </a:p>
        </p:txBody>
      </p:sp>
      <p:sp>
        <p:nvSpPr>
          <p:cNvPr id="368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86400" y="1749944"/>
            <a:ext cx="31702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Monotype Sorts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Monotype Sorts" charset="2"/>
              <a:buNone/>
              <a:defRPr/>
            </a:pPr>
            <a:r>
              <a:rPr lang="en-US" altLang="en-US" kern="0" dirty="0" smtClean="0"/>
              <a:t> </a:t>
            </a:r>
          </a:p>
          <a:p>
            <a:pPr marL="0" indent="0">
              <a:buFont typeface="Monotype Sorts" charset="2"/>
              <a:buNone/>
              <a:defRPr/>
            </a:pP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Life Sciences 11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altLang="en-US" smtClean="0"/>
              <a:t>Microbiology:</a:t>
            </a:r>
            <a:endParaRPr lang="en-US" altLang="en-US" smtClean="0"/>
          </a:p>
          <a:p>
            <a:r>
              <a:rPr lang="en-US" altLang="en-US" smtClean="0"/>
              <a:t>Viruses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60971" y="228600"/>
            <a:ext cx="7772400" cy="1143000"/>
          </a:xfrm>
        </p:spPr>
        <p:txBody>
          <a:bodyPr/>
          <a:lstStyle/>
          <a:p>
            <a:r>
              <a:rPr lang="en-CA" altLang="en-US" dirty="0" smtClean="0"/>
              <a:t>Objectives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36587" y="12954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 smtClean="0"/>
              <a:t>By the end of the lesson you should be able to:</a:t>
            </a:r>
          </a:p>
          <a:p>
            <a:pPr marL="0" indent="0"/>
            <a:r>
              <a:rPr lang="en-CA" altLang="en-US" dirty="0" smtClean="0"/>
              <a:t> Classify viruses as living or non-living </a:t>
            </a:r>
          </a:p>
          <a:p>
            <a:pPr marL="0" indent="0"/>
            <a:r>
              <a:rPr lang="en-CA" altLang="en-US" dirty="0" smtClean="0"/>
              <a:t> Describe the structure of a virus</a:t>
            </a:r>
          </a:p>
          <a:p>
            <a:pPr marL="0" indent="0"/>
            <a:r>
              <a:rPr lang="en-CA" altLang="en-US" dirty="0" smtClean="0"/>
              <a:t> Explain how a virus infects a host</a:t>
            </a:r>
          </a:p>
          <a:p>
            <a:pPr marL="0" indent="0"/>
            <a:r>
              <a:rPr lang="en-CA" altLang="en-US" dirty="0" smtClean="0"/>
              <a:t> Compare and contrast the lytic and lysogenic cycles of viral reproduction</a:t>
            </a:r>
          </a:p>
          <a:p>
            <a:pPr marL="0" indent="0"/>
            <a:r>
              <a:rPr lang="en-CA" altLang="en-US" dirty="0" smtClean="0"/>
              <a:t> Describe different types of viruses</a:t>
            </a:r>
          </a:p>
          <a:p>
            <a:pPr marL="0" indent="0"/>
            <a:r>
              <a:rPr lang="en-CA" altLang="en-US" dirty="0" smtClean="0"/>
              <a:t> Explain human responses to viral infections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267200" cy="681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8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Viruses are not included in any of the Domains or Kingdoms of life.</a:t>
            </a:r>
          </a:p>
          <a:p>
            <a:r>
              <a:rPr lang="en-US" altLang="en-US" smtClean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The 8 Characteristics of Life (Review)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600200"/>
            <a:ext cx="4572000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1. All life is made up of at least one </a:t>
            </a:r>
            <a:r>
              <a:rPr lang="en-US" altLang="en-US" sz="2400" dirty="0" smtClean="0"/>
              <a:t>or more </a:t>
            </a:r>
            <a:r>
              <a:rPr lang="en-US" altLang="en-US" sz="2400" dirty="0" smtClean="0">
                <a:solidFill>
                  <a:schemeClr val="accent1"/>
                </a:solidFill>
              </a:rPr>
              <a:t>cells</a:t>
            </a:r>
            <a:endParaRPr lang="en-US" altLang="en-US" sz="2400" dirty="0" smtClean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marL="0" indent="0" eaLnBrk="1" hangingPunct="1">
              <a:buFont typeface="Monotype Sorts" charset="2"/>
              <a:buNone/>
            </a:pPr>
            <a:r>
              <a:rPr lang="en-US" altLang="en-US" sz="2400" dirty="0" smtClean="0"/>
              <a:t>2. All life must obtain and use </a:t>
            </a:r>
            <a:r>
              <a:rPr lang="en-US" altLang="en-US" sz="2400" dirty="0" smtClean="0">
                <a:solidFill>
                  <a:schemeClr val="accent1"/>
                </a:solidFill>
              </a:rPr>
              <a:t>materials and </a:t>
            </a:r>
            <a:r>
              <a:rPr lang="en-US" altLang="en-US" sz="2400" dirty="0" smtClean="0">
                <a:solidFill>
                  <a:schemeClr val="accent1"/>
                </a:solidFill>
              </a:rPr>
              <a:t>energy </a:t>
            </a:r>
            <a:r>
              <a:rPr lang="en-US" altLang="en-US" sz="2400" dirty="0" smtClean="0"/>
              <a:t>(metabolism)</a:t>
            </a:r>
            <a:endParaRPr lang="en-US" altLang="en-US" sz="2400" dirty="0" smtClean="0"/>
          </a:p>
          <a:p>
            <a:pPr marL="0" indent="0" eaLnBrk="1" hangingPunct="1">
              <a:buFont typeface="Arial" panose="020B0604020202020204" pitchFamily="34" charset="0"/>
              <a:buAutoNum type="arabicPeriod"/>
            </a:pPr>
            <a:endParaRPr lang="en-US" altLang="en-US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3. All life </a:t>
            </a:r>
            <a:r>
              <a:rPr lang="en-US" altLang="en-US" sz="2400" dirty="0" smtClean="0">
                <a:solidFill>
                  <a:schemeClr val="accent1"/>
                </a:solidFill>
              </a:rPr>
              <a:t>grows</a:t>
            </a:r>
            <a:r>
              <a:rPr lang="en-US" altLang="en-US" sz="2400" dirty="0" smtClean="0"/>
              <a:t> - </a:t>
            </a:r>
            <a:r>
              <a:rPr lang="en-US" altLang="en-US" sz="2400" dirty="0" smtClean="0"/>
              <a:t>increasing its </a:t>
            </a:r>
            <a:r>
              <a:rPr lang="en-US" altLang="en-US" sz="2400" dirty="0" smtClean="0"/>
              <a:t>biomass as it </a:t>
            </a:r>
            <a:r>
              <a:rPr lang="en-US" altLang="en-US" sz="2400" dirty="0" smtClean="0">
                <a:solidFill>
                  <a:schemeClr val="accent1"/>
                </a:solidFill>
              </a:rPr>
              <a:t>develops</a:t>
            </a:r>
            <a:endParaRPr lang="en-US" altLang="en-US" sz="2400" dirty="0" smtClean="0">
              <a:solidFill>
                <a:schemeClr val="accent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AutoNum type="arabicPeriod"/>
            </a:pPr>
            <a:endParaRPr lang="en-US" altLang="en-US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4. All life </a:t>
            </a:r>
            <a:r>
              <a:rPr lang="en-US" altLang="en-US" sz="2400" dirty="0" smtClean="0">
                <a:solidFill>
                  <a:schemeClr val="accent1"/>
                </a:solidFill>
              </a:rPr>
              <a:t>reproduces itself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657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821113"/>
            <a:ext cx="3467100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8 Characteristics of Life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1295400"/>
            <a:ext cx="8229600" cy="3530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5. All life </a:t>
            </a:r>
            <a:r>
              <a:rPr lang="en-US" altLang="en-US" sz="2400" dirty="0" smtClean="0">
                <a:solidFill>
                  <a:schemeClr val="accent1"/>
                </a:solidFill>
              </a:rPr>
              <a:t>responds </a:t>
            </a:r>
            <a:r>
              <a:rPr lang="en-US" altLang="en-US" sz="2400" dirty="0" smtClean="0"/>
              <a:t>to its environment</a:t>
            </a:r>
          </a:p>
          <a:p>
            <a:pPr marL="0" indent="0" eaLnBrk="1" hangingPunct="1">
              <a:buFont typeface="Arial" panose="020B0604020202020204" pitchFamily="34" charset="0"/>
              <a:buAutoNum type="arabicPeriod"/>
            </a:pPr>
            <a:endParaRPr lang="en-US" altLang="en-US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6. All life adapts -</a:t>
            </a:r>
            <a:r>
              <a:rPr lang="en-US" altLang="en-US" sz="2400" dirty="0" smtClean="0">
                <a:solidFill>
                  <a:schemeClr val="accent1"/>
                </a:solidFill>
              </a:rPr>
              <a:t> evolves </a:t>
            </a:r>
            <a:r>
              <a:rPr lang="en-US" altLang="en-US" sz="2400" dirty="0" smtClean="0"/>
              <a:t>- to survive in its environment over generations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/>
              <a:t>7. All life maintains</a:t>
            </a:r>
            <a:r>
              <a:rPr lang="en-US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en-US" sz="2400" dirty="0" smtClean="0">
                <a:solidFill>
                  <a:schemeClr val="accent1"/>
                </a:solidFill>
              </a:rPr>
              <a:t>homeostasis </a:t>
            </a:r>
            <a:r>
              <a:rPr lang="en-US" altLang="en-US" sz="2400" dirty="0" smtClean="0"/>
              <a:t>(stable internal environment)</a:t>
            </a:r>
            <a:endParaRPr lang="en-US" altLang="en-US" sz="2400" dirty="0" smtClean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CA" altLang="en-US" sz="2400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CA" altLang="en-US" sz="2400" dirty="0" smtClean="0"/>
              <a:t>8. </a:t>
            </a:r>
            <a:r>
              <a:rPr lang="en-CA" altLang="en-US" sz="2400" dirty="0" smtClean="0"/>
              <a:t>All life </a:t>
            </a:r>
            <a:r>
              <a:rPr lang="en-CA" altLang="en-US" sz="2400" dirty="0" smtClean="0"/>
              <a:t>is </a:t>
            </a:r>
            <a:r>
              <a:rPr lang="en-US" altLang="en-US" sz="2400" dirty="0" smtClean="0"/>
              <a:t>based on a universal </a:t>
            </a:r>
            <a:r>
              <a:rPr lang="en-US" altLang="en-US" sz="2400" dirty="0" smtClean="0">
                <a:solidFill>
                  <a:schemeClr val="accent1"/>
                </a:solidFill>
              </a:rPr>
              <a:t>genetic code</a:t>
            </a:r>
            <a:endParaRPr lang="en-US" alt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034870"/>
            <a:ext cx="2294827" cy="178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81990"/>
            <a:ext cx="2651760" cy="175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1511300" cy="102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41601</TotalTime>
  <Words>1135</Words>
  <Application>Microsoft Office PowerPoint</Application>
  <PresentationFormat>On-screen Show (4:3)</PresentationFormat>
  <Paragraphs>145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Times New Roman</vt:lpstr>
      <vt:lpstr>Arial</vt:lpstr>
      <vt:lpstr>Monotype Sorts</vt:lpstr>
      <vt:lpstr>Calibri</vt:lpstr>
      <vt:lpstr>Times</vt:lpstr>
      <vt:lpstr>Wingdings</vt:lpstr>
      <vt:lpstr>Dad's Tie</vt:lpstr>
      <vt:lpstr>PowerPoint Presentation</vt:lpstr>
      <vt:lpstr>PowerPoint Presentation</vt:lpstr>
      <vt:lpstr>Did You Know…</vt:lpstr>
      <vt:lpstr>Life Sciences 11</vt:lpstr>
      <vt:lpstr>Objectives</vt:lpstr>
      <vt:lpstr>PowerPoint Presentation</vt:lpstr>
      <vt:lpstr>Introduction</vt:lpstr>
      <vt:lpstr>The 8 Characteristics of Life (Review)</vt:lpstr>
      <vt:lpstr>The 8 Characteristics of Life</vt:lpstr>
      <vt:lpstr>Viruses…..Life?</vt:lpstr>
      <vt:lpstr>Viruses…..Life?</vt:lpstr>
      <vt:lpstr>So what are viruses?</vt:lpstr>
      <vt:lpstr>Discovery of Viruses</vt:lpstr>
      <vt:lpstr>Experiments:</vt:lpstr>
      <vt:lpstr>Martinus Beijerinck</vt:lpstr>
      <vt:lpstr>Wendell Stanley’s Experiment:</vt:lpstr>
      <vt:lpstr>Experimental Conclusions:</vt:lpstr>
      <vt:lpstr>Virus Structure</vt:lpstr>
      <vt:lpstr>Virus Structure</vt:lpstr>
      <vt:lpstr>How do viruses infect?</vt:lpstr>
      <vt:lpstr>“Life” Cycles:</vt:lpstr>
      <vt:lpstr>Life  Cycles:</vt:lpstr>
      <vt:lpstr>Viral Diversity</vt:lpstr>
      <vt:lpstr>Viral Diversity</vt:lpstr>
      <vt:lpstr>PowerPoint Presentation</vt:lpstr>
      <vt:lpstr>PowerPoint Presentation</vt:lpstr>
      <vt:lpstr>Responses to Viral Infections</vt:lpstr>
      <vt:lpstr>Responses to Viral Infections</vt:lpstr>
      <vt:lpstr>PowerPoint Presentation</vt:lpstr>
      <vt:lpstr>Responses to Viral Infections</vt:lpstr>
      <vt:lpstr>PowerPoint Presentation</vt:lpstr>
      <vt:lpstr>Virus</vt:lpstr>
    </vt:vector>
  </TitlesOfParts>
  <Company>SD #23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Testbank</dc:creator>
  <cp:lastModifiedBy>Wes Schmitt</cp:lastModifiedBy>
  <cp:revision>79</cp:revision>
  <cp:lastPrinted>2004-02-26T06:23:24Z</cp:lastPrinted>
  <dcterms:created xsi:type="dcterms:W3CDTF">2004-02-26T05:01:25Z</dcterms:created>
  <dcterms:modified xsi:type="dcterms:W3CDTF">2022-11-01T05:32:38Z</dcterms:modified>
</cp:coreProperties>
</file>