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9" r:id="rId17"/>
    <p:sldId id="278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33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3455C0-3D65-4B58-888A-465A216247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43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76758B5-EDDB-4377-8644-1D3B7AC497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79D28-51CC-4335-B3BA-666F8EA3C4F5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7FCCB8-A5EC-4AD0-85D3-88A46C820D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1: Evolution</a:t>
            </a:r>
          </a:p>
          <a:p>
            <a:r>
              <a:rPr lang="en-CA" dirty="0" smtClean="0"/>
              <a:t>Lesson 1: Why Evolution??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Biology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8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Erasmus Darwin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1" y="1600200"/>
            <a:ext cx="4800600" cy="4525963"/>
          </a:xfrm>
        </p:spPr>
        <p:txBody>
          <a:bodyPr/>
          <a:lstStyle/>
          <a:p>
            <a:r>
              <a:rPr lang="en-US" altLang="en-US" sz="2800" dirty="0"/>
              <a:t>Believed that organisms evolved over time, including man, but didn’t know how</a:t>
            </a:r>
          </a:p>
          <a:p>
            <a:r>
              <a:rPr lang="en-US" altLang="en-US" sz="2800" dirty="0"/>
              <a:t>Did not widely spread his ideas but profoundly influenced his grandson Charles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8957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809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Jean Baptiste </a:t>
            </a:r>
            <a:r>
              <a:rPr lang="en-US" altLang="en-US" dirty="0" smtClean="0"/>
              <a:t>Lamarck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305800" cy="4800600"/>
          </a:xfrm>
          <a:prstGeom prst="rect">
            <a:avLst/>
          </a:prstGeom>
        </p:spPr>
        <p:txBody>
          <a:bodyPr/>
          <a:lstStyle/>
          <a:p>
            <a:endParaRPr lang="en-US" altLang="en-US" dirty="0" smtClean="0"/>
          </a:p>
          <a:p>
            <a:r>
              <a:rPr lang="en-US" altLang="en-US" dirty="0" smtClean="0"/>
              <a:t>Proposed </a:t>
            </a:r>
            <a:r>
              <a:rPr lang="en-US" altLang="en-US" i="1" u="sng" dirty="0"/>
              <a:t>Inheritance </a:t>
            </a:r>
            <a:r>
              <a:rPr lang="en-US" altLang="en-US" i="1" u="sng" dirty="0" smtClean="0"/>
              <a:t>of Acquired Characteristics</a:t>
            </a:r>
            <a:r>
              <a:rPr lang="en-US" altLang="en-US" dirty="0" smtClean="0"/>
              <a:t>  </a:t>
            </a:r>
          </a:p>
          <a:p>
            <a:pPr marL="45720" indent="0">
              <a:buNone/>
            </a:pPr>
            <a:r>
              <a:rPr lang="en-US" altLang="en-US" dirty="0" smtClean="0"/>
              <a:t>or “</a:t>
            </a:r>
            <a:r>
              <a:rPr lang="en-US" altLang="en-US" dirty="0"/>
              <a:t>Theory of Use-Disuse”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First </a:t>
            </a:r>
            <a:r>
              <a:rPr lang="en-US" altLang="en-US" dirty="0"/>
              <a:t>person to propose a mechanism for evolution, although </a:t>
            </a:r>
            <a:r>
              <a:rPr lang="en-US" altLang="en-US" dirty="0" smtClean="0"/>
              <a:t>“wrong”, he </a:t>
            </a:r>
            <a:r>
              <a:rPr lang="en-US" altLang="en-US" dirty="0"/>
              <a:t>really challenged peoples long held </a:t>
            </a:r>
            <a:r>
              <a:rPr lang="en-US" altLang="en-US" dirty="0" smtClean="0"/>
              <a:t>ideas……the new discovery of “jumping genes” provides evidence to support Lamarck’s theory!</a:t>
            </a:r>
            <a:endParaRPr lang="en-US" altLang="en-US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4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20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-8586" y="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Use-Disuse Theory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1"/>
            <a:ext cx="5181600" cy="2667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If an organism uses a structure a lot and so do its ancestors, over time that structure develops better.  Ex: Giraffes</a:t>
            </a:r>
          </a:p>
          <a:p>
            <a:endParaRPr lang="en-US" altLang="en-US" dirty="0"/>
          </a:p>
          <a:p>
            <a:r>
              <a:rPr lang="en-US" altLang="en-US" dirty="0"/>
              <a:t>Why </a:t>
            </a:r>
            <a:r>
              <a:rPr lang="en-US" altLang="en-US" dirty="0" smtClean="0"/>
              <a:t>does this sound “wrong”?</a:t>
            </a:r>
            <a:endParaRPr lang="en-US" dirty="0"/>
          </a:p>
        </p:txBody>
      </p:sp>
      <p:pic>
        <p:nvPicPr>
          <p:cNvPr id="16389" name="Picture 5" descr="giraf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50" y="0"/>
            <a:ext cx="3359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4038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 smtClean="0"/>
              <a:t>Charles Darwin</a:t>
            </a:r>
            <a:endParaRPr lang="en-US" alt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0"/>
            <a:ext cx="5638800" cy="3352800"/>
          </a:xfrm>
        </p:spPr>
        <p:txBody>
          <a:bodyPr/>
          <a:lstStyle/>
          <a:p>
            <a:r>
              <a:rPr lang="en-US" altLang="en-US" sz="2800" dirty="0"/>
              <a:t>As a young naturalist he sailed on a 5 year voyage around the globe on HMS Beagle</a:t>
            </a:r>
          </a:p>
          <a:p>
            <a:r>
              <a:rPr lang="en-US" altLang="en-US" sz="2800" dirty="0"/>
              <a:t>During this trip, especially to the Galapagos Islands, he put all the evolution puzzle pieces together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b="9259"/>
          <a:stretch>
            <a:fillRect/>
          </a:stretch>
        </p:blipFill>
        <p:spPr bwMode="auto">
          <a:xfrm>
            <a:off x="152400" y="2057400"/>
            <a:ext cx="3581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Galapagos_Islands_-_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679" y="2951408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76400"/>
            <a:ext cx="3962400" cy="1782763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</a:t>
            </a:r>
            <a:br>
              <a:rPr lang="en-US" altLang="en-US" dirty="0"/>
            </a:br>
            <a:r>
              <a:rPr lang="en-US" altLang="en-US" dirty="0"/>
              <a:t>Ideas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810000"/>
            <a:ext cx="9144000" cy="3048000"/>
          </a:xfrm>
        </p:spPr>
        <p:txBody>
          <a:bodyPr/>
          <a:lstStyle/>
          <a:p>
            <a:r>
              <a:rPr lang="en-US" altLang="en-US" sz="2800" dirty="0"/>
              <a:t>Darwin was puzzled by the diversity of life on the Galapagos.  </a:t>
            </a:r>
          </a:p>
          <a:p>
            <a:r>
              <a:rPr lang="en-US" altLang="en-US" sz="2800" dirty="0"/>
              <a:t>He knew these islands were young volcanic islands. </a:t>
            </a:r>
          </a:p>
          <a:p>
            <a:r>
              <a:rPr lang="en-US" altLang="en-US" sz="2800" dirty="0"/>
              <a:t>He observed </a:t>
            </a:r>
            <a:r>
              <a:rPr lang="en-US" altLang="en-US" sz="2800" b="1" dirty="0"/>
              <a:t>13 varieties of finches</a:t>
            </a:r>
            <a:r>
              <a:rPr lang="en-US" altLang="en-US" sz="2800" dirty="0"/>
              <a:t>, all clearly related, but different from the one variety found on the mainland</a:t>
            </a:r>
          </a:p>
        </p:txBody>
      </p:sp>
      <p:pic>
        <p:nvPicPr>
          <p:cNvPr id="10247" name="Picture 7" descr="mapgal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0"/>
            <a:ext cx="5553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5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0"/>
            <a:ext cx="3224213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dirty="0"/>
              <a:t>Darwin’s 13 varieties of finches: </a:t>
            </a:r>
            <a:endParaRPr lang="en-US" altLang="en-US" sz="2800" dirty="0" smtClean="0"/>
          </a:p>
          <a:p>
            <a:r>
              <a:rPr lang="en-US" altLang="en-US" sz="2800" dirty="0" smtClean="0"/>
              <a:t>note </a:t>
            </a:r>
            <a:r>
              <a:rPr lang="en-US" altLang="en-US" sz="2800" dirty="0"/>
              <a:t>the variations in color and beak size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0"/>
            <a:ext cx="591978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1026" name="Picture 2" descr="http://faculty.cerrocoso.edu/pfrasier-131m/content/Lectures/Unit%20I/Darwin's%20Fin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8"/>
            <a:ext cx="3810000" cy="35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a/ae/Darwin's_finches_by_Goul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395193"/>
            <a:ext cx="5914319" cy="446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8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Alfred Russell Wallace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 smtClean="0"/>
              <a:t>Sailed to South America and formulated the same theory as Darwin</a:t>
            </a:r>
          </a:p>
          <a:p>
            <a:r>
              <a:rPr lang="en-CA" dirty="0" smtClean="0"/>
              <a:t>Except his boat sank on the return trip with all his evidence </a:t>
            </a:r>
            <a:r>
              <a:rPr lang="en-CA" dirty="0" smtClean="0">
                <a:sym typeface="Wingdings" pitchFamily="2" charset="2"/>
              </a:rPr>
              <a:t></a:t>
            </a:r>
          </a:p>
          <a:p>
            <a:endParaRPr lang="en-CA" dirty="0">
              <a:sym typeface="Wingdings" pitchFamily="2" charset="2"/>
            </a:endParaRPr>
          </a:p>
          <a:p>
            <a:r>
              <a:rPr lang="en-CA" dirty="0" smtClean="0">
                <a:sym typeface="Wingdings" pitchFamily="2" charset="2"/>
              </a:rPr>
              <a:t>Presented his theory, with Darwin, only to have the theory credited to Darwin because Darwin had all the evidence!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114800"/>
            <a:ext cx="15240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Darwin’s Main Ideas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600200"/>
            <a:ext cx="8382000" cy="2743199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Darwin contributed two main ideas:</a:t>
            </a:r>
          </a:p>
          <a:p>
            <a:pPr>
              <a:buFontTx/>
              <a:buNone/>
            </a:pPr>
            <a:r>
              <a:rPr lang="en-US" altLang="en-US" dirty="0"/>
              <a:t>    1. Evolution, which he called “Descent with Modification.”</a:t>
            </a:r>
          </a:p>
          <a:p>
            <a:pPr>
              <a:buFontTx/>
              <a:buNone/>
            </a:pPr>
            <a:r>
              <a:rPr lang="en-US" altLang="en-US" dirty="0"/>
              <a:t>    2. The </a:t>
            </a:r>
            <a:r>
              <a:rPr lang="en-US" altLang="en-US" b="1" dirty="0"/>
              <a:t>mechanism</a:t>
            </a:r>
            <a:r>
              <a:rPr lang="en-US" altLang="en-US" dirty="0"/>
              <a:t> of evolution: Natural Selection</a:t>
            </a:r>
          </a:p>
          <a:p>
            <a:endParaRPr lang="en-US" altLang="en-US" dirty="0"/>
          </a:p>
          <a:p>
            <a:r>
              <a:rPr lang="en-US" altLang="en-US" dirty="0"/>
              <a:t>Today we refer to Darwin’s theory as “Gradualism”</a:t>
            </a:r>
          </a:p>
        </p:txBody>
      </p:sp>
    </p:spTree>
    <p:extLst>
      <p:ext uri="{BB962C8B-B14F-4D97-AF65-F5344CB8AC3E}">
        <p14:creationId xmlns:p14="http://schemas.microsoft.com/office/powerpoint/2010/main" val="18514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Darwin’s Publication</a:t>
            </a:r>
            <a:endParaRPr lang="en-US" alt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752975" cy="4525963"/>
          </a:xfrm>
        </p:spPr>
        <p:txBody>
          <a:bodyPr/>
          <a:lstStyle/>
          <a:p>
            <a:r>
              <a:rPr lang="en-US" altLang="en-US" sz="2800" dirty="0"/>
              <a:t>Although his voyage ended in 1836, he did not publish his theory until 1859 </a:t>
            </a:r>
            <a:endParaRPr lang="en-US" altLang="en-US" sz="2800" dirty="0" smtClean="0"/>
          </a:p>
          <a:p>
            <a:r>
              <a:rPr lang="en-US" altLang="en-US" sz="2800" dirty="0" smtClean="0"/>
              <a:t>He </a:t>
            </a:r>
            <a:r>
              <a:rPr lang="en-US" altLang="en-US" sz="2800" dirty="0"/>
              <a:t>published “The Origin Of The Species”</a:t>
            </a:r>
          </a:p>
          <a:p>
            <a:r>
              <a:rPr lang="en-US" altLang="en-US" sz="2800" dirty="0"/>
              <a:t>Although he was publicly ridiculed, the scientific community quickly became convinced</a:t>
            </a:r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4038600" cy="47244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7013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731520"/>
            <a:ext cx="7772400" cy="368808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CA" sz="2800" dirty="0" smtClean="0"/>
              <a:t>By the end of the lesson you should be able to:</a:t>
            </a:r>
          </a:p>
          <a:p>
            <a:r>
              <a:rPr lang="en-CA" dirty="0" smtClean="0"/>
              <a:t>Explain why DNA is so important to the theory of evolution</a:t>
            </a:r>
          </a:p>
          <a:p>
            <a:r>
              <a:rPr lang="en-CA" dirty="0" smtClean="0"/>
              <a:t> State the men of evolution and what they contributed to the developing theory</a:t>
            </a:r>
          </a:p>
          <a:p>
            <a:r>
              <a:rPr lang="en-CA" dirty="0" smtClean="0"/>
              <a:t>Explain Darwin’s theories (</a:t>
            </a:r>
            <a:r>
              <a:rPr lang="en-CA" i="1" dirty="0" smtClean="0"/>
              <a:t>Decent with Modification</a:t>
            </a:r>
            <a:r>
              <a:rPr lang="en-CA" dirty="0" smtClean="0"/>
              <a:t> and </a:t>
            </a:r>
            <a:r>
              <a:rPr lang="en-CA" i="1" dirty="0" smtClean="0"/>
              <a:t>Natural Selection) </a:t>
            </a:r>
            <a:r>
              <a:rPr lang="en-CA" dirty="0" smtClean="0"/>
              <a:t>and his 2 problems</a:t>
            </a:r>
            <a:endParaRPr lang="en-CA" i="1" dirty="0" smtClean="0"/>
          </a:p>
          <a:p>
            <a:r>
              <a:rPr lang="en-CA" dirty="0" smtClean="0"/>
              <a:t>Use these examples to </a:t>
            </a:r>
            <a:r>
              <a:rPr lang="en-CA" dirty="0"/>
              <a:t>explain </a:t>
            </a:r>
            <a:r>
              <a:rPr lang="en-CA" dirty="0" smtClean="0"/>
              <a:t>evolution: Peppered Moth, Giraffe necks, Finch beaks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7724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Darwin’s </a:t>
            </a:r>
            <a:r>
              <a:rPr lang="en-US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Theory:</a:t>
            </a:r>
            <a: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en-US" alt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altLang="en-US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Descent with Modification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057400"/>
            <a:ext cx="8229600" cy="4068763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In nature, more offspring are produced than can possibly survive</a:t>
            </a:r>
          </a:p>
          <a:p>
            <a:r>
              <a:rPr lang="en-US" altLang="en-US" dirty="0"/>
              <a:t>From this overabundance, there is a “struggle to survive” among the offspring</a:t>
            </a:r>
          </a:p>
          <a:p>
            <a:r>
              <a:rPr lang="en-US" altLang="en-US" dirty="0"/>
              <a:t>In every population, there are variations in all traits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2438400" cy="207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Descent with Modification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343400" cy="4733925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Those offspring with variations that make them better adapted to their environment are more likely to survive (Survival of the Fittest)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Those </a:t>
            </a:r>
            <a:r>
              <a:rPr lang="en-US" altLang="en-US" dirty="0"/>
              <a:t>offspring who survive will mate with others who possess the favorable trait and this trait will be passed on to future generations (Natural Selection)</a:t>
            </a:r>
          </a:p>
          <a:p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38100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/>
              <a:t>Two Problems with the Theory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16400" cy="4525963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en-US" sz="2800" dirty="0"/>
              <a:t>Darwin couldn’t explain</a:t>
            </a:r>
            <a:r>
              <a:rPr lang="en-US" altLang="en-US" sz="2800" b="1" dirty="0"/>
              <a:t> how </a:t>
            </a:r>
            <a:r>
              <a:rPr lang="en-US" altLang="en-US" sz="2800" dirty="0"/>
              <a:t>variations could appear in a population.  </a:t>
            </a:r>
          </a:p>
          <a:p>
            <a:pPr marL="533400" indent="-533400">
              <a:buFontTx/>
              <a:buNone/>
            </a:pPr>
            <a:r>
              <a:rPr lang="en-US" altLang="en-US" sz="2800" dirty="0"/>
              <a:t>- The answer was in </a:t>
            </a:r>
            <a:r>
              <a:rPr lang="en-US" altLang="en-US" sz="2800" dirty="0" err="1"/>
              <a:t>Gregor</a:t>
            </a:r>
            <a:r>
              <a:rPr lang="en-US" altLang="en-US" sz="2800" dirty="0"/>
              <a:t> Mendel’s work on pea genetics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447800"/>
            <a:ext cx="4178300" cy="4876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0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en-US" dirty="0"/>
              <a:t>Problems with the Theory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4572000" cy="5105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200" dirty="0" smtClean="0">
                <a:solidFill>
                  <a:srgbClr val="FF0000"/>
                </a:solidFill>
              </a:rPr>
              <a:t>2. </a:t>
            </a:r>
            <a:r>
              <a:rPr lang="en-US" altLang="en-US" sz="2800" dirty="0" smtClean="0"/>
              <a:t>He </a:t>
            </a:r>
            <a:r>
              <a:rPr lang="en-US" altLang="en-US" sz="2800" dirty="0"/>
              <a:t>could not show a single example of evolution occurring today, </a:t>
            </a:r>
            <a:r>
              <a:rPr lang="en-US" altLang="en-US" sz="2800" dirty="0" smtClean="0"/>
              <a:t>i.e. </a:t>
            </a:r>
            <a:r>
              <a:rPr lang="en-US" altLang="en-US" sz="2800" dirty="0"/>
              <a:t>evolution in progress. 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/>
              <a:t>- He missed a good example right under his nose: the Peppered Moths of the Manchester Forest.</a:t>
            </a:r>
            <a:endParaRPr lang="en-US" altLang="en-US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295400"/>
            <a:ext cx="4953000" cy="38862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3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and Evolution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93" y="914400"/>
            <a:ext cx="3729507" cy="60499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Before we can truly understand evolution we need to understand DNA</a:t>
            </a:r>
          </a:p>
          <a:p>
            <a:r>
              <a:rPr lang="en-US" dirty="0"/>
              <a:t>DNA = </a:t>
            </a:r>
            <a:r>
              <a:rPr lang="en-US" b="1" dirty="0"/>
              <a:t>d</a:t>
            </a:r>
            <a:r>
              <a:rPr lang="en-US" dirty="0"/>
              <a:t>eoxyribo</a:t>
            </a:r>
            <a:r>
              <a:rPr lang="en-US" b="1" dirty="0"/>
              <a:t>n</a:t>
            </a:r>
            <a:r>
              <a:rPr lang="en-US" dirty="0"/>
              <a:t>ucleic </a:t>
            </a:r>
            <a:r>
              <a:rPr lang="en-US" b="1" dirty="0"/>
              <a:t>a</a:t>
            </a:r>
            <a:r>
              <a:rPr lang="en-US" dirty="0"/>
              <a:t>cid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293" name="Picture 5" descr="dn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5511" r="5971" b="8398"/>
          <a:stretch>
            <a:fillRect/>
          </a:stretch>
        </p:blipFill>
        <p:spPr bwMode="auto">
          <a:xfrm>
            <a:off x="3505200" y="609600"/>
            <a:ext cx="5257800" cy="371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91100"/>
            <a:ext cx="75438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Characteristics of DNA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838200"/>
            <a:ext cx="6019800" cy="4525963"/>
          </a:xfrm>
          <a:prstGeom prst="rect">
            <a:avLst/>
          </a:prstGeo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Double helix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Sugar phosphate backbone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4 nitrogenous bases (ATCG)</a:t>
            </a:r>
          </a:p>
          <a:p>
            <a:pPr marL="609600" indent="-609600">
              <a:buFontTx/>
              <a:buAutoNum type="arabicPeriod"/>
            </a:pPr>
            <a:r>
              <a:rPr lang="en-US" dirty="0"/>
              <a:t>Complimentary base pairing</a:t>
            </a:r>
          </a:p>
          <a:p>
            <a:pPr marL="609600" indent="-609600">
              <a:buFontTx/>
              <a:buNone/>
            </a:pPr>
            <a:r>
              <a:rPr lang="en-US" dirty="0"/>
              <a:t>		 (A </a:t>
            </a:r>
            <a:r>
              <a:rPr lang="en-US" dirty="0" smtClean="0"/>
              <a:t>- </a:t>
            </a:r>
            <a:r>
              <a:rPr lang="en-US" dirty="0"/>
              <a:t>T; C </a:t>
            </a:r>
            <a:r>
              <a:rPr lang="en-US" dirty="0">
                <a:cs typeface="Arial" charset="0"/>
              </a:rPr>
              <a:t>-</a:t>
            </a:r>
            <a:r>
              <a:rPr lang="en-US" dirty="0" smtClean="0"/>
              <a:t> </a:t>
            </a:r>
            <a:r>
              <a:rPr lang="en-US" dirty="0"/>
              <a:t>G)</a:t>
            </a:r>
          </a:p>
        </p:txBody>
      </p:sp>
      <p:pic>
        <p:nvPicPr>
          <p:cNvPr id="13317" name="Picture 5" descr="DNA_orbit_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228600"/>
            <a:ext cx="3519487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3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DNA and Evolution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DNA is unique to each organism</a:t>
            </a:r>
          </a:p>
          <a:p>
            <a:r>
              <a:rPr lang="en-US" dirty="0"/>
              <a:t>If DNA changes the organism changes</a:t>
            </a:r>
          </a:p>
          <a:p>
            <a:r>
              <a:rPr lang="en-US" b="1" i="1" u="sng" dirty="0"/>
              <a:t>Evolution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the change of </a:t>
            </a:r>
            <a:r>
              <a:rPr lang="en-US" dirty="0" smtClean="0"/>
              <a:t>populations of organisms </a:t>
            </a:r>
            <a:r>
              <a:rPr lang="en-US" dirty="0"/>
              <a:t>over time</a:t>
            </a:r>
          </a:p>
          <a:p>
            <a:endParaRPr lang="en-US" dirty="0"/>
          </a:p>
          <a:p>
            <a:r>
              <a:rPr lang="en-US" b="1" dirty="0"/>
              <a:t>THEREFORE</a:t>
            </a:r>
            <a:r>
              <a:rPr lang="en-US" dirty="0"/>
              <a:t> the DNA must be changing over time if the organisms are changing!</a:t>
            </a:r>
          </a:p>
        </p:txBody>
      </p:sp>
    </p:spTree>
    <p:extLst>
      <p:ext uri="{BB962C8B-B14F-4D97-AF65-F5344CB8AC3E}">
        <p14:creationId xmlns:p14="http://schemas.microsoft.com/office/powerpoint/2010/main" val="166987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So What is Evolution All About?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343400" cy="5105400"/>
          </a:xfrm>
        </p:spPr>
        <p:txBody>
          <a:bodyPr/>
          <a:lstStyle/>
          <a:p>
            <a:r>
              <a:rPr lang="en-US" altLang="en-US" sz="2800" i="1" u="sng" dirty="0"/>
              <a:t>Evolution:</a:t>
            </a:r>
            <a:r>
              <a:rPr lang="en-US" altLang="en-US" sz="2800" dirty="0"/>
              <a:t> </a:t>
            </a:r>
          </a:p>
          <a:p>
            <a:pPr>
              <a:buFontTx/>
              <a:buNone/>
            </a:pPr>
            <a:r>
              <a:rPr lang="en-US" altLang="en-US" sz="2800" dirty="0"/>
              <a:t>- the change through time</a:t>
            </a:r>
          </a:p>
          <a:p>
            <a:pPr>
              <a:buFontTx/>
              <a:buNone/>
            </a:pPr>
            <a:r>
              <a:rPr lang="en-US" altLang="en-US" sz="2800" dirty="0"/>
              <a:t>- all living and non-living things change over time</a:t>
            </a:r>
          </a:p>
          <a:p>
            <a:r>
              <a:rPr lang="en-US" altLang="en-US" sz="2800" dirty="0"/>
              <a:t>We have lots of evidence that the earth is changing and has changed over time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524000"/>
            <a:ext cx="4572000" cy="3048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4800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This is a picture of what Alberta used</a:t>
            </a:r>
          </a:p>
          <a:p>
            <a:pPr eaLnBrk="0" hangingPunct="0"/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to look like. It was a Carboniferous </a:t>
            </a:r>
            <a:r>
              <a:rPr lang="en-US" altLang="en-US" sz="2400" dirty="0" smtClean="0">
                <a:solidFill>
                  <a:schemeClr val="accent1"/>
                </a:solidFill>
                <a:latin typeface="Times"/>
              </a:rPr>
              <a:t>Swamp that 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existed 300 </a:t>
            </a:r>
            <a:r>
              <a:rPr lang="en-US" altLang="en-US" sz="2400" dirty="0" err="1">
                <a:solidFill>
                  <a:schemeClr val="accent1"/>
                </a:solidFill>
                <a:latin typeface="Times"/>
              </a:rPr>
              <a:t>mya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…this is where our </a:t>
            </a:r>
            <a:r>
              <a:rPr lang="en-US" altLang="en-US" sz="2400" dirty="0" smtClean="0">
                <a:solidFill>
                  <a:schemeClr val="accent1"/>
                </a:solidFill>
                <a:latin typeface="Times"/>
              </a:rPr>
              <a:t>fossil </a:t>
            </a:r>
            <a:r>
              <a:rPr lang="en-US" altLang="en-US" sz="2400" dirty="0">
                <a:solidFill>
                  <a:schemeClr val="accent1"/>
                </a:solidFill>
                <a:latin typeface="Times"/>
              </a:rPr>
              <a:t>fuels come from.</a:t>
            </a:r>
          </a:p>
        </p:txBody>
      </p:sp>
    </p:spTree>
    <p:extLst>
      <p:ext uri="{BB962C8B-B14F-4D97-AF65-F5344CB8AC3E}">
        <p14:creationId xmlns:p14="http://schemas.microsoft.com/office/powerpoint/2010/main" val="145018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Why Evolution?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3581400" cy="2819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800" dirty="0"/>
              <a:t>As the earth changes life must adapt or die</a:t>
            </a:r>
          </a:p>
          <a:p>
            <a:r>
              <a:rPr lang="en-US" altLang="en-US" sz="2800" dirty="0"/>
              <a:t>Most life </a:t>
            </a:r>
            <a:r>
              <a:rPr lang="en-US" altLang="en-US" sz="2800" dirty="0" smtClean="0"/>
              <a:t>dies</a:t>
            </a:r>
          </a:p>
          <a:p>
            <a:r>
              <a:rPr lang="en-CA" altLang="en-US" sz="2800" dirty="0" smtClean="0"/>
              <a:t>But some adapts and survives – this is evolution!!</a:t>
            </a:r>
            <a:endParaRPr lang="en-US" altLang="en-US" sz="2800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905000"/>
            <a:ext cx="5181600" cy="45720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4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Evolution as a Theory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altLang="en-US" i="1" dirty="0" smtClean="0"/>
              <a:t>“Evolution </a:t>
            </a:r>
            <a:r>
              <a:rPr lang="en-US" altLang="en-US" i="1" dirty="0"/>
              <a:t>is just a theory</a:t>
            </a:r>
            <a:r>
              <a:rPr lang="en-US" altLang="en-US" i="1" dirty="0" smtClean="0"/>
              <a:t>!”</a:t>
            </a:r>
          </a:p>
          <a:p>
            <a:endParaRPr lang="en-US" altLang="en-US" i="1" dirty="0"/>
          </a:p>
          <a:p>
            <a:r>
              <a:rPr lang="en-US" altLang="en-US" dirty="0"/>
              <a:t>It </a:t>
            </a:r>
            <a:r>
              <a:rPr lang="en-US" altLang="en-US" dirty="0"/>
              <a:t>has been scientifically tested for many </a:t>
            </a:r>
            <a:r>
              <a:rPr lang="en-US" altLang="en-US" dirty="0" smtClean="0"/>
              <a:t>years, has </a:t>
            </a:r>
            <a:r>
              <a:rPr lang="en-US" altLang="en-US" smtClean="0"/>
              <a:t>an immense </a:t>
            </a:r>
            <a:r>
              <a:rPr lang="en-US" altLang="en-US" dirty="0"/>
              <a:t>body of evidence </a:t>
            </a:r>
            <a:r>
              <a:rPr lang="en-US" altLang="en-US" dirty="0" smtClean="0"/>
              <a:t>to support it and is overwhelmingly supported within the scientific community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78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A Theory Emerges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>
            <a:normAutofit lnSpcReduction="10000"/>
          </a:bodyPr>
          <a:lstStyle/>
          <a:p>
            <a:r>
              <a:rPr lang="en-US" altLang="en-US" sz="2800" dirty="0"/>
              <a:t>Charles Darwin is credited with formulating our modern theory</a:t>
            </a:r>
          </a:p>
          <a:p>
            <a:r>
              <a:rPr lang="en-US" altLang="en-US" sz="2800" dirty="0"/>
              <a:t>He couldn’t have done so without all the scientists before him</a:t>
            </a:r>
          </a:p>
          <a:p>
            <a:r>
              <a:rPr lang="en-US" altLang="en-US" sz="2800" dirty="0" smtClean="0"/>
              <a:t>Let’s </a:t>
            </a:r>
            <a:r>
              <a:rPr lang="en-US" altLang="en-US" sz="2800" dirty="0"/>
              <a:t>look at who was working before Darwin</a:t>
            </a: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95400"/>
            <a:ext cx="4343400" cy="4507302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1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506</TotalTime>
  <Words>811</Words>
  <Application>Microsoft Office PowerPoint</Application>
  <PresentationFormat>On-screen Show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Georgia</vt:lpstr>
      <vt:lpstr>Times</vt:lpstr>
      <vt:lpstr>Trebuchet MS</vt:lpstr>
      <vt:lpstr>Wingdings</vt:lpstr>
      <vt:lpstr>Slipstream</vt:lpstr>
      <vt:lpstr>Biology 11</vt:lpstr>
      <vt:lpstr>Objectives:</vt:lpstr>
      <vt:lpstr>DNA and Evolution</vt:lpstr>
      <vt:lpstr>Characteristics of DNA</vt:lpstr>
      <vt:lpstr>DNA and Evolution</vt:lpstr>
      <vt:lpstr>So What is Evolution All About?</vt:lpstr>
      <vt:lpstr>Why Evolution?</vt:lpstr>
      <vt:lpstr>Evolution as a Theory</vt:lpstr>
      <vt:lpstr>A Theory Emerges</vt:lpstr>
      <vt:lpstr>Erasmus Darwin</vt:lpstr>
      <vt:lpstr>Jean Baptiste Lamarck</vt:lpstr>
      <vt:lpstr>Use-Disuse Theory</vt:lpstr>
      <vt:lpstr>Charles Darwin</vt:lpstr>
      <vt:lpstr>Darwin’s  Ideas</vt:lpstr>
      <vt:lpstr>PowerPoint Presentation</vt:lpstr>
      <vt:lpstr>PowerPoint Presentation</vt:lpstr>
      <vt:lpstr>Alfred Russell Wallace</vt:lpstr>
      <vt:lpstr>Darwin’s Main Ideas</vt:lpstr>
      <vt:lpstr>Darwin’s Publication</vt:lpstr>
      <vt:lpstr>Darwin’s Theory: Descent with Modification</vt:lpstr>
      <vt:lpstr>Descent with Modification</vt:lpstr>
      <vt:lpstr>Two Problems with the Theory</vt:lpstr>
      <vt:lpstr>Problems with the Theory</vt:lpstr>
    </vt:vector>
  </TitlesOfParts>
  <Company>School District No. 23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teacher</cp:lastModifiedBy>
  <cp:revision>19</cp:revision>
  <dcterms:created xsi:type="dcterms:W3CDTF">2011-02-11T18:13:20Z</dcterms:created>
  <dcterms:modified xsi:type="dcterms:W3CDTF">2015-09-21T22:48:45Z</dcterms:modified>
</cp:coreProperties>
</file>